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 id="2147483672" r:id="rId2"/>
    <p:sldMasterId id="2147483674" r:id="rId3"/>
  </p:sldMasterIdLst>
  <p:notesMasterIdLst>
    <p:notesMasterId r:id="rId120"/>
  </p:notesMasterIdLst>
  <p:sldIdLst>
    <p:sldId id="262" r:id="rId4"/>
    <p:sldId id="263" r:id="rId5"/>
    <p:sldId id="339" r:id="rId6"/>
    <p:sldId id="340" r:id="rId7"/>
    <p:sldId id="396" r:id="rId8"/>
    <p:sldId id="397" r:id="rId9"/>
    <p:sldId id="398" r:id="rId10"/>
    <p:sldId id="399" r:id="rId11"/>
    <p:sldId id="400" r:id="rId12"/>
    <p:sldId id="401" r:id="rId13"/>
    <p:sldId id="402" r:id="rId14"/>
    <p:sldId id="403" r:id="rId15"/>
    <p:sldId id="404" r:id="rId16"/>
    <p:sldId id="264" r:id="rId17"/>
    <p:sldId id="410" r:id="rId18"/>
    <p:sldId id="386" r:id="rId19"/>
    <p:sldId id="385" r:id="rId20"/>
    <p:sldId id="395" r:id="rId21"/>
    <p:sldId id="384" r:id="rId22"/>
    <p:sldId id="387" r:id="rId23"/>
    <p:sldId id="388" r:id="rId24"/>
    <p:sldId id="394" r:id="rId25"/>
    <p:sldId id="345" r:id="rId26"/>
    <p:sldId id="390" r:id="rId27"/>
    <p:sldId id="391" r:id="rId28"/>
    <p:sldId id="392" r:id="rId29"/>
    <p:sldId id="408" r:id="rId30"/>
    <p:sldId id="418" r:id="rId31"/>
    <p:sldId id="420" r:id="rId32"/>
    <p:sldId id="389" r:id="rId33"/>
    <p:sldId id="407" r:id="rId34"/>
    <p:sldId id="419" r:id="rId35"/>
    <p:sldId id="280" r:id="rId36"/>
    <p:sldId id="341" r:id="rId37"/>
    <p:sldId id="279" r:id="rId38"/>
    <p:sldId id="343" r:id="rId39"/>
    <p:sldId id="281" r:id="rId40"/>
    <p:sldId id="415" r:id="rId41"/>
    <p:sldId id="416" r:id="rId42"/>
    <p:sldId id="417" r:id="rId43"/>
    <p:sldId id="357" r:id="rId44"/>
    <p:sldId id="406" r:id="rId45"/>
    <p:sldId id="359" r:id="rId46"/>
    <p:sldId id="405" r:id="rId47"/>
    <p:sldId id="358" r:id="rId48"/>
    <p:sldId id="336" r:id="rId49"/>
    <p:sldId id="382" r:id="rId50"/>
    <p:sldId id="276" r:id="rId51"/>
    <p:sldId id="267" r:id="rId52"/>
    <p:sldId id="344" r:id="rId53"/>
    <p:sldId id="269" r:id="rId54"/>
    <p:sldId id="271" r:id="rId55"/>
    <p:sldId id="272" r:id="rId56"/>
    <p:sldId id="421" r:id="rId57"/>
    <p:sldId id="273" r:id="rId58"/>
    <p:sldId id="274" r:id="rId59"/>
    <p:sldId id="383" r:id="rId60"/>
    <p:sldId id="414" r:id="rId61"/>
    <p:sldId id="422" r:id="rId62"/>
    <p:sldId id="342" r:id="rId63"/>
    <p:sldId id="284" r:id="rId64"/>
    <p:sldId id="285" r:id="rId65"/>
    <p:sldId id="286" r:id="rId66"/>
    <p:sldId id="287" r:id="rId67"/>
    <p:sldId id="307" r:id="rId68"/>
    <p:sldId id="308" r:id="rId69"/>
    <p:sldId id="309" r:id="rId70"/>
    <p:sldId id="310" r:id="rId71"/>
    <p:sldId id="337" r:id="rId72"/>
    <p:sldId id="338" r:id="rId73"/>
    <p:sldId id="347" r:id="rId74"/>
    <p:sldId id="348" r:id="rId75"/>
    <p:sldId id="349" r:id="rId76"/>
    <p:sldId id="350" r:id="rId77"/>
    <p:sldId id="351" r:id="rId78"/>
    <p:sldId id="352" r:id="rId79"/>
    <p:sldId id="353" r:id="rId80"/>
    <p:sldId id="354" r:id="rId81"/>
    <p:sldId id="355" r:id="rId82"/>
    <p:sldId id="356" r:id="rId83"/>
    <p:sldId id="311" r:id="rId84"/>
    <p:sldId id="322" r:id="rId85"/>
    <p:sldId id="323" r:id="rId86"/>
    <p:sldId id="324" r:id="rId87"/>
    <p:sldId id="325" r:id="rId88"/>
    <p:sldId id="326" r:id="rId89"/>
    <p:sldId id="327" r:id="rId90"/>
    <p:sldId id="328" r:id="rId91"/>
    <p:sldId id="329" r:id="rId92"/>
    <p:sldId id="330" r:id="rId93"/>
    <p:sldId id="411" r:id="rId94"/>
    <p:sldId id="412" r:id="rId95"/>
    <p:sldId id="413" r:id="rId96"/>
    <p:sldId id="331" r:id="rId97"/>
    <p:sldId id="360" r:id="rId98"/>
    <p:sldId id="361" r:id="rId99"/>
    <p:sldId id="362" r:id="rId100"/>
    <p:sldId id="363" r:id="rId101"/>
    <p:sldId id="364" r:id="rId102"/>
    <p:sldId id="365" r:id="rId103"/>
    <p:sldId id="366" r:id="rId104"/>
    <p:sldId id="367" r:id="rId105"/>
    <p:sldId id="368" r:id="rId106"/>
    <p:sldId id="369" r:id="rId107"/>
    <p:sldId id="370" r:id="rId108"/>
    <p:sldId id="371" r:id="rId109"/>
    <p:sldId id="372" r:id="rId110"/>
    <p:sldId id="373" r:id="rId111"/>
    <p:sldId id="374" r:id="rId112"/>
    <p:sldId id="375" r:id="rId113"/>
    <p:sldId id="376" r:id="rId114"/>
    <p:sldId id="377" r:id="rId115"/>
    <p:sldId id="378" r:id="rId116"/>
    <p:sldId id="379" r:id="rId117"/>
    <p:sldId id="380" r:id="rId118"/>
    <p:sldId id="381" r:id="rId119"/>
  </p:sldIdLst>
  <p:sldSz cx="9144000" cy="5143500" type="screen16x9"/>
  <p:notesSz cx="6858000" cy="9144000"/>
  <p:embeddedFontLst>
    <p:embeddedFont>
      <p:font typeface="Source Sans Pro" panose="020B0604020202020204" charset="0"/>
      <p:regular r:id="rId121"/>
      <p:bold r:id="rId122"/>
      <p:italic r:id="rId123"/>
      <p:boldItalic r:id="rId124"/>
    </p:embeddedFont>
    <p:embeddedFont>
      <p:font typeface="Roboto" panose="020B0604020202020204" charset="0"/>
      <p:regular r:id="rId125"/>
      <p:bold r:id="rId126"/>
      <p:italic r:id="rId127"/>
      <p:boldItalic r:id="rId128"/>
    </p:embeddedFont>
    <p:embeddedFont>
      <p:font typeface="Consolas" panose="020B0609020204030204" pitchFamily="49" charset="0"/>
      <p:regular r:id="rId129"/>
      <p:bold r:id="rId130"/>
      <p:italic r:id="rId131"/>
      <p:boldItalic r:id="rId132"/>
    </p:embeddedFont>
    <p:embeddedFont>
      <p:font typeface="Lato" panose="020B0604020202020204" charset="0"/>
      <p:regular r:id="rId133"/>
      <p:bold r:id="rId134"/>
      <p:italic r:id="rId135"/>
      <p:boldItalic r:id="rId136"/>
    </p:embeddedFont>
    <p:embeddedFont>
      <p:font typeface="Calibri" panose="020F0502020204030204" pitchFamily="34" charset="0"/>
      <p:regular r:id="rId137"/>
      <p:bold r:id="rId138"/>
      <p:italic r:id="rId139"/>
      <p:boldItalic r:id="rId1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6" d="100"/>
          <a:sy n="126" d="100"/>
        </p:scale>
        <p:origin x="212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font" Target="fonts/font13.fntdata"/><Relationship Id="rId138" Type="http://schemas.openxmlformats.org/officeDocument/2006/relationships/font" Target="fonts/font18.fntdata"/><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3.fntdata"/><Relationship Id="rId128" Type="http://schemas.openxmlformats.org/officeDocument/2006/relationships/font" Target="fonts/font8.fntdata"/><Relationship Id="rId144"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font" Target="fonts/font14.fntdata"/><Relationship Id="rId139" Type="http://schemas.openxmlformats.org/officeDocument/2006/relationships/font" Target="fonts/font19.fntdata"/><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font" Target="fonts/font4.fntdata"/><Relationship Id="rId129" Type="http://schemas.openxmlformats.org/officeDocument/2006/relationships/font" Target="fonts/font9.fntdata"/><Relationship Id="rId137" Type="http://schemas.openxmlformats.org/officeDocument/2006/relationships/font" Target="fonts/font17.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font" Target="fonts/font12.fntdata"/><Relationship Id="rId140" Type="http://schemas.openxmlformats.org/officeDocument/2006/relationships/font" Target="fonts/font20.fntdata"/><Relationship Id="rId14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font" Target="fonts/font7.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2.fntdata"/><Relationship Id="rId130" Type="http://schemas.openxmlformats.org/officeDocument/2006/relationships/font" Target="fonts/font10.fntdata"/><Relationship Id="rId135" Type="http://schemas.openxmlformats.org/officeDocument/2006/relationships/font" Target="fonts/font15.fntdata"/><Relationship Id="rId14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notesMaster" Target="notesMasters/notesMaster1.xml"/><Relationship Id="rId125" Type="http://schemas.openxmlformats.org/officeDocument/2006/relationships/font" Target="fonts/font5.fntdata"/><Relationship Id="rId141"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font" Target="fonts/font11.fntdata"/><Relationship Id="rId136" Type="http://schemas.openxmlformats.org/officeDocument/2006/relationships/font" Target="fonts/font16.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font" Target="fonts/font6.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1.fntdata"/><Relationship Id="rId14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r>
              <a:rPr lang="en-US"/>
              <a:t>test</a:t>
            </a:r>
          </a:p>
          <a:p>
            <a:pPr marL="0" marR="0" lvl="0" indent="0" algn="l" rtl="0">
              <a:spcBef>
                <a:spcPts val="0"/>
              </a:spcBef>
              <a:buClr>
                <a:schemeClr val="dk1"/>
              </a:buClr>
              <a:buSzPct val="25000"/>
              <a:buFont typeface="Calibri"/>
              <a:buNone/>
            </a:pPr>
            <a:r>
              <a:rPr lang="en-US"/>
              <a:t>afdas</a:t>
            </a:r>
          </a:p>
        </p:txBody>
      </p:sp>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44205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Defining “cloud native”</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Not about where, but HOW you build and run your app.</a:t>
            </a: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93" name="Shape 93"/>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ct val="25000"/>
                <a:buFont typeface="Calibri"/>
                <a:buNone/>
                <a:tabLst/>
                <a:defRPr/>
              </a:pPr>
              <a:t>10</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0219753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Shape 6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1" name="Shape 61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612" name="Shape 612"/>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t>112</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2600554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Shape 6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8" name="Shape 6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619" name="Shape 619"/>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t>113</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14019209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627" name="Shape 627"/>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t>114</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7530179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Shape 6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5" name="Shape 6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636" name="Shape 636"/>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t>115</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5077927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Shape 6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2" name="Shape 6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643" name="Shape 643"/>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t>116</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54141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12 factor apps</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US" sz="1200" b="0" i="0" u="none" strike="noStrike" cap="none">
                <a:solidFill>
                  <a:schemeClr val="dk1"/>
                </a:solidFill>
                <a:latin typeface="Calibri"/>
                <a:ea typeface="Calibri"/>
                <a:cs typeface="Calibri"/>
                <a:sym typeface="Calibri"/>
              </a:rPr>
              <a:t>https://12factor.net/</a:t>
            </a:r>
          </a:p>
        </p:txBody>
      </p:sp>
      <p:sp>
        <p:nvSpPr>
          <p:cNvPr id="99" name="Shape 99"/>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ct val="25000"/>
                <a:buFont typeface="Calibri"/>
                <a:buNone/>
                <a:tabLst/>
                <a:defRPr/>
              </a:pPr>
              <a:t>11</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76636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5" name="Shape 105"/>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Maturity model.</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US" sz="1200" b="0" i="0" u="none" strike="noStrike" cap="none">
                <a:solidFill>
                  <a:schemeClr val="dk1"/>
                </a:solidFill>
                <a:latin typeface="Calibri"/>
                <a:ea typeface="Calibri"/>
                <a:cs typeface="Calibri"/>
                <a:sym typeface="Calibri"/>
              </a:rPr>
              <a:t>Typically infrastructure independent, automated scaling, loosely coupled, in DevOps orgs, modern security approach</a:t>
            </a:r>
          </a:p>
        </p:txBody>
      </p:sp>
      <p:sp>
        <p:nvSpPr>
          <p:cNvPr id="106" name="Shape 106"/>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ct val="25000"/>
                <a:buFont typeface="Calibri"/>
                <a:buNone/>
                <a:tabLst/>
                <a:defRPr/>
              </a:pPr>
              <a:t>12</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551203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SzPct val="25000"/>
              <a:buFont typeface="Calibri"/>
              <a:buNone/>
            </a:pPr>
            <a:r>
              <a:rPr lang="en-US" sz="1200" b="0" i="0" u="none" strike="noStrike" cap="none">
                <a:solidFill>
                  <a:schemeClr val="dk1"/>
                </a:solidFill>
                <a:latin typeface="Calibri"/>
                <a:ea typeface="Calibri"/>
                <a:cs typeface="Calibri"/>
                <a:sym typeface="Calibri"/>
              </a:rPr>
              <a:t>What makes up a platform? What exactly is Cloud Foundry? </a:t>
            </a:r>
          </a:p>
        </p:txBody>
      </p:sp>
      <p:sp>
        <p:nvSpPr>
          <p:cNvPr id="124" name="Shape 124"/>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ct val="25000"/>
                <a:buFont typeface="Calibri"/>
                <a:buNone/>
                <a:tabLst/>
                <a:defRPr/>
              </a:pPr>
              <a:t>13</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501373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r>
              <a:rPr lang="en-US" sz="1200" b="0" i="0" u="none" strike="noStrike" cap="none">
                <a:solidFill>
                  <a:schemeClr val="dk1"/>
                </a:solidFill>
                <a:latin typeface="Calibri"/>
                <a:ea typeface="Calibri"/>
                <a:cs typeface="Calibri"/>
                <a:sym typeface="Calibri"/>
              </a:rPr>
              <a:t>Aka.. Why deploying Windows applications is painful….</a:t>
            </a:r>
          </a:p>
        </p:txBody>
      </p:sp>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61014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Now scale your app. I’ll wait.</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Go get another VM, figure out if it has what you need, duplicate your web server configs, update the LB, open up firewalls. Will you EVER scale down?</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US" sz="1200" b="0" i="0" u="none" strike="noStrike" cap="none">
                <a:solidFill>
                  <a:schemeClr val="dk1"/>
                </a:solidFill>
                <a:latin typeface="Calibri"/>
                <a:ea typeface="Calibri"/>
                <a:cs typeface="Calibri"/>
                <a:sym typeface="Calibri"/>
              </a:rPr>
              <a:t>Still have to go package your code into an MSI, performing rolling upgrades, get code onto machines, run scripts, etc.</a:t>
            </a:r>
          </a:p>
        </p:txBody>
      </p:sp>
      <p:sp>
        <p:nvSpPr>
          <p:cNvPr id="293" name="Shape 2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00253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7" name="Shape 187"/>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SzPct val="25000"/>
              <a:buFont typeface="Calibri"/>
              <a:buNone/>
            </a:pPr>
            <a:r>
              <a:rPr lang="en-US" sz="1200" b="0" i="0" u="none" strike="noStrike" cap="none">
                <a:solidFill>
                  <a:schemeClr val="dk1"/>
                </a:solidFill>
                <a:latin typeface="Calibri"/>
                <a:ea typeface="Calibri"/>
                <a:cs typeface="Calibri"/>
                <a:sym typeface="Calibri"/>
              </a:rPr>
              <a:t>CF Architecture deep dive slide</a:t>
            </a:r>
          </a:p>
        </p:txBody>
      </p:sp>
      <p:sp>
        <p:nvSpPr>
          <p:cNvPr id="188" name="Shape 188"/>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ct val="25000"/>
                <a:buFont typeface="Calibri"/>
                <a:buNone/>
                <a:tabLst/>
                <a:defRPr/>
              </a:pPr>
              <a:t>17</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29299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r>
              <a:rPr lang="en-US" sz="1200" b="0" i="0" u="none" strike="noStrike" cap="none">
                <a:solidFill>
                  <a:schemeClr val="dk1"/>
                </a:solidFill>
                <a:latin typeface="Calibri"/>
                <a:ea typeface="Calibri"/>
                <a:cs typeface="Calibri"/>
                <a:sym typeface="Calibri"/>
              </a:rPr>
              <a:t>4 layers – app (container), process, VM, rack or data center</a:t>
            </a:r>
          </a:p>
        </p:txBody>
      </p:sp>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28655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r>
              <a:rPr lang="en-US" sz="1200" b="0" i="0" u="none" strike="noStrike" cap="none">
                <a:solidFill>
                  <a:schemeClr val="dk1"/>
                </a:solidFill>
                <a:latin typeface="Calibri"/>
                <a:ea typeface="Calibri"/>
                <a:cs typeface="Calibri"/>
                <a:sym typeface="Calibri"/>
              </a:rPr>
              <a:t>Aka.. Why deploying Windows applications is painful….</a:t>
            </a:r>
          </a:p>
        </p:txBody>
      </p:sp>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191340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57664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19" name="Shape 119"/>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10799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4" name="Shape 31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r>
              <a:rPr lang="en-US" sz="1200" b="0" i="0" u="none" strike="noStrike" cap="none">
                <a:solidFill>
                  <a:schemeClr val="dk1"/>
                </a:solidFill>
                <a:latin typeface="Calibri"/>
                <a:ea typeface="Calibri"/>
                <a:cs typeface="Calibri"/>
                <a:sym typeface="Calibri"/>
              </a:rPr>
              <a:t>Cf push</a:t>
            </a:r>
          </a:p>
        </p:txBody>
      </p:sp>
      <p:sp>
        <p:nvSpPr>
          <p:cNvPr id="315" name="Shape 315"/>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Arial"/>
                <a:buNone/>
                <a:tabLst/>
                <a:defRPr/>
              </a:pPr>
              <a:t>21</a:t>
            </a:fld>
            <a:endParaRPr kumimoji="0" lang="en-US"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855270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95" name="Shape 3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5288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r>
              <a:rPr lang="en-US" sz="1200" b="0" i="0" u="none" strike="noStrike" cap="none">
                <a:solidFill>
                  <a:schemeClr val="dk1"/>
                </a:solidFill>
                <a:latin typeface="Calibri"/>
                <a:ea typeface="Calibri"/>
                <a:cs typeface="Calibri"/>
                <a:sym typeface="Calibri"/>
              </a:rPr>
              <a:t>Aka.. Why deploying Windows applications is painful….</a:t>
            </a:r>
          </a:p>
        </p:txBody>
      </p:sp>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25391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6" name="Shape 32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r>
              <a:rPr lang="en-US" sz="1200" b="0" i="0" u="none" strike="noStrike" cap="none">
                <a:solidFill>
                  <a:schemeClr val="dk1"/>
                </a:solidFill>
                <a:latin typeface="Calibri"/>
                <a:ea typeface="Calibri"/>
                <a:cs typeface="Calibri"/>
                <a:sym typeface="Calibri"/>
              </a:rPr>
              <a:t>How Cloud Foundry supports containers as a deployment unit (vs buildpacks)</a:t>
            </a:r>
          </a:p>
        </p:txBody>
      </p:sp>
      <p:sp>
        <p:nvSpPr>
          <p:cNvPr id="327" name="Shape 327"/>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Arial"/>
                <a:buNone/>
                <a:tabLst/>
                <a:defRPr/>
              </a:pPr>
              <a:t>24</a:t>
            </a:fld>
            <a:endParaRPr kumimoji="0" lang="en-US"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544267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2" name="Shape 332"/>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How Cloud Foundry supports containers as a deployment unit (vs buildpacks)</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When staging complete the output consists of metadata from the buildpack and a droplet, which is an archive of files that should be layered on top of the Root Filesystem. Cloud Controller asks Diego to launch instances of the application.  Diego does this by scheduling containers on the Cells.</a:t>
            </a:r>
          </a:p>
          <a:p>
            <a:pPr marL="0" marR="0" lvl="0" indent="0" algn="l" rtl="0">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File System:</a:t>
            </a:r>
            <a:r>
              <a:rPr lang="en-US" sz="1200" b="0" i="0" u="none" strike="noStrike" cap="none">
                <a:solidFill>
                  <a:schemeClr val="dk1"/>
                </a:solidFill>
                <a:latin typeface="Arial"/>
                <a:ea typeface="Arial"/>
                <a:cs typeface="Arial"/>
                <a:sym typeface="Arial"/>
              </a:rPr>
              <a:t>  The running application container contains the </a:t>
            </a:r>
            <a:r>
              <a:rPr lang="en-US" sz="1200" b="1" i="0" u="none" strike="noStrike" cap="none">
                <a:solidFill>
                  <a:schemeClr val="dk1"/>
                </a:solidFill>
                <a:latin typeface="Arial"/>
                <a:ea typeface="Arial"/>
                <a:cs typeface="Arial"/>
                <a:sym typeface="Arial"/>
              </a:rPr>
              <a:t>Root Filesystem</a:t>
            </a:r>
            <a:r>
              <a:rPr lang="en-US" sz="1200" b="0" i="0" u="none" strike="noStrike" cap="none">
                <a:solidFill>
                  <a:schemeClr val="dk1"/>
                </a:solidFill>
                <a:latin typeface="Arial"/>
                <a:ea typeface="Arial"/>
                <a:cs typeface="Arial"/>
                <a:sym typeface="Arial"/>
              </a:rPr>
              <a:t> and a copy of the application droplet.</a:t>
            </a:r>
          </a:p>
          <a:p>
            <a:pPr marL="0" marR="0" lvl="0" indent="0" algn="l" rtl="0">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Metadata:</a:t>
            </a:r>
            <a:r>
              <a:rPr lang="en-US" sz="1200" b="0" i="0" u="none" strike="noStrike" cap="none">
                <a:solidFill>
                  <a:schemeClr val="dk1"/>
                </a:solidFill>
                <a:latin typeface="Arial"/>
                <a:ea typeface="Arial"/>
                <a:cs typeface="Arial"/>
                <a:sym typeface="Arial"/>
              </a:rPr>
              <a:t>  Cloud Controller provides Diego with metadata to launch the correct process within the </a:t>
            </a:r>
            <a:r>
              <a:rPr lang="en-US" sz="1200" b="1" i="0" u="none" strike="noStrike" cap="none">
                <a:solidFill>
                  <a:schemeClr val="dk1"/>
                </a:solidFill>
                <a:latin typeface="Arial"/>
                <a:ea typeface="Arial"/>
                <a:cs typeface="Arial"/>
                <a:sym typeface="Arial"/>
              </a:rPr>
              <a:t>Cloud Foundry Container Environment</a:t>
            </a:r>
            <a:r>
              <a:rPr lang="en-US" sz="1200" b="0" i="0" u="none" strike="noStrike" cap="none">
                <a:solidFill>
                  <a:schemeClr val="dk1"/>
                </a:solidFill>
                <a:latin typeface="Arial"/>
                <a:ea typeface="Arial"/>
                <a:cs typeface="Arial"/>
                <a:sym typeface="Arial"/>
              </a:rPr>
              <a:t> and to monitor the process’ health.</a:t>
            </a: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33" name="Shape 333"/>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Arial"/>
                <a:buNone/>
                <a:tabLst/>
                <a:defRPr/>
              </a:pPr>
              <a:t>25</a:t>
            </a:fld>
            <a:endParaRPr kumimoji="0" lang="en-US"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2595609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6" name="Shape 35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How Cloud Foundry supports containers as a deployment unit (vs buildpacks)</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After the metadata arrives, Cloud Controller asks Diego to launch instances of the application.  Diego does this by scheduling containers on the Cells.</a:t>
            </a:r>
          </a:p>
          <a:p>
            <a:pPr marL="0" marR="0" lvl="0" indent="0" algn="l" rtl="0">
              <a:spcBef>
                <a:spcPts val="0"/>
              </a:spcBef>
              <a:spcAft>
                <a:spcPts val="0"/>
              </a:spcAft>
              <a:buClr>
                <a:schemeClr val="dk1"/>
              </a:buClr>
              <a:buSzPct val="25000"/>
              <a:buFont typeface="Arial"/>
              <a:buNone/>
            </a:pPr>
            <a:r>
              <a:rPr lang="en-US" sz="1200" b="1" i="0" u="none" strike="noStrike" cap="none">
                <a:solidFill>
                  <a:schemeClr val="dk1"/>
                </a:solidFill>
                <a:latin typeface="Arial"/>
                <a:ea typeface="Arial"/>
                <a:cs typeface="Arial"/>
                <a:sym typeface="Arial"/>
              </a:rPr>
              <a:t>File System:</a:t>
            </a:r>
            <a:r>
              <a:rPr lang="en-US" sz="1200" b="0" i="0" u="none" strike="noStrike" cap="none">
                <a:solidFill>
                  <a:schemeClr val="dk1"/>
                </a:solidFill>
                <a:latin typeface="Arial"/>
                <a:ea typeface="Arial"/>
                <a:cs typeface="Arial"/>
                <a:sym typeface="Arial"/>
              </a:rPr>
              <a:t>  Garden will download and cache the Docker image layers.  It will then mount these layers into the Container file system.  Some of the code that Garden uses for this process is shared code that is also used with Docker/OpenShift.  Note that Garden will </a:t>
            </a:r>
            <a:r>
              <a:rPr lang="en-US" sz="1200" b="0" i="1" u="none" strike="noStrike" cap="none">
                <a:solidFill>
                  <a:schemeClr val="dk1"/>
                </a:solidFill>
                <a:latin typeface="Arial"/>
                <a:ea typeface="Arial"/>
                <a:cs typeface="Arial"/>
                <a:sym typeface="Arial"/>
              </a:rPr>
              <a:t>only</a:t>
            </a:r>
            <a:r>
              <a:rPr lang="en-US" sz="1200" b="0" i="0" u="none" strike="noStrike" cap="none">
                <a:solidFill>
                  <a:schemeClr val="dk1"/>
                </a:solidFill>
                <a:latin typeface="Arial"/>
                <a:ea typeface="Arial"/>
                <a:cs typeface="Arial"/>
                <a:sym typeface="Arial"/>
              </a:rPr>
              <a:t> download layers that have not been cached.</a:t>
            </a:r>
          </a:p>
          <a:p>
            <a:pPr marL="0" marR="0" lvl="0" indent="0" algn="l" rtl="0">
              <a:spcBef>
                <a:spcPts val="0"/>
              </a:spcBef>
              <a:buClr>
                <a:schemeClr val="dk1"/>
              </a:buClr>
              <a:buSzPct val="25000"/>
              <a:buFont typeface="Arial"/>
              <a:buNone/>
            </a:pPr>
            <a:r>
              <a:rPr lang="en-US" sz="1200" b="1" i="0" u="none" strike="noStrike" cap="none">
                <a:solidFill>
                  <a:schemeClr val="dk1"/>
                </a:solidFill>
                <a:latin typeface="Arial"/>
                <a:ea typeface="Arial"/>
                <a:cs typeface="Arial"/>
                <a:sym typeface="Arial"/>
              </a:rPr>
              <a:t>Metadata:</a:t>
            </a:r>
            <a:r>
              <a:rPr lang="en-US" sz="1200" b="0" i="0" u="none" strike="noStrike" cap="none">
                <a:solidFill>
                  <a:schemeClr val="dk1"/>
                </a:solidFill>
                <a:latin typeface="Arial"/>
                <a:ea typeface="Arial"/>
                <a:cs typeface="Arial"/>
                <a:sym typeface="Arial"/>
              </a:rPr>
              <a:t>  Cloud Controller provides Diego with metadata to launch the correct process within the </a:t>
            </a:r>
            <a:r>
              <a:rPr lang="en-US" sz="1200" b="1" i="0" u="none" strike="noStrike" cap="none">
                <a:solidFill>
                  <a:schemeClr val="dk1"/>
                </a:solidFill>
                <a:latin typeface="Arial"/>
                <a:ea typeface="Arial"/>
                <a:cs typeface="Arial"/>
                <a:sym typeface="Arial"/>
              </a:rPr>
              <a:t>Cloud Foundry Container Environment</a:t>
            </a:r>
            <a:r>
              <a:rPr lang="en-US" sz="1200" b="0" i="0" u="none" strike="noStrike" cap="none">
                <a:solidFill>
                  <a:schemeClr val="dk1"/>
                </a:solidFill>
                <a:latin typeface="Arial"/>
                <a:ea typeface="Arial"/>
                <a:cs typeface="Arial"/>
                <a:sym typeface="Arial"/>
              </a:rPr>
              <a:t> and to monitor the process’ health.</a:t>
            </a:r>
          </a:p>
        </p:txBody>
      </p:sp>
      <p:sp>
        <p:nvSpPr>
          <p:cNvPr id="357" name="Shape 357"/>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Arial"/>
                <a:buNone/>
                <a:tabLst/>
                <a:defRPr/>
              </a:pPr>
              <a:t>26</a:t>
            </a:fld>
            <a:endParaRPr kumimoji="0" lang="en-US"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044897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5048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5354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944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Shape 6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5" name="Shape 60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6815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r>
              <a:rPr lang="en-US"/>
              <a:t>test</a:t>
            </a:r>
          </a:p>
          <a:p>
            <a:pPr marL="0" marR="0" lvl="0" indent="0" algn="l" rtl="0">
              <a:spcBef>
                <a:spcPts val="0"/>
              </a:spcBef>
              <a:buClr>
                <a:schemeClr val="dk1"/>
              </a:buClr>
              <a:buSzPct val="25000"/>
              <a:buFont typeface="Calibri"/>
              <a:buNone/>
            </a:pPr>
            <a:r>
              <a:rPr lang="en-US"/>
              <a:t>afdas</a:t>
            </a:r>
          </a:p>
        </p:txBody>
      </p:sp>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462237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45" name="Shape 2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53104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r>
              <a:rPr lang="en-US"/>
              <a:t>test</a:t>
            </a:r>
          </a:p>
          <a:p>
            <a:pPr marL="0" marR="0" lvl="0" indent="0" algn="l" rtl="0">
              <a:spcBef>
                <a:spcPts val="0"/>
              </a:spcBef>
              <a:buClr>
                <a:schemeClr val="dk1"/>
              </a:buClr>
              <a:buSzPct val="25000"/>
              <a:buFont typeface="Calibri"/>
              <a:buNone/>
            </a:pPr>
            <a:r>
              <a:rPr lang="en-US"/>
              <a:t>afdas</a:t>
            </a:r>
          </a:p>
        </p:txBody>
      </p:sp>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817229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240" name="Shape 240"/>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lvl="0" rtl="0">
              <a:spcBef>
                <a:spcPts val="0"/>
              </a:spcBef>
              <a:buClr>
                <a:schemeClr val="dk1"/>
              </a:buClr>
              <a:buSzPct val="25000"/>
              <a:buFont typeface="Calibri"/>
              <a:buNone/>
            </a:pPr>
            <a:fld id="{00000000-1234-1234-1234-123412341234}" type="slidenum">
              <a:rPr lang="en-US"/>
              <a:t>35</a:t>
            </a:fld>
            <a:endParaRPr lang="en-US"/>
          </a:p>
        </p:txBody>
      </p:sp>
    </p:spTree>
    <p:extLst>
      <p:ext uri="{BB962C8B-B14F-4D97-AF65-F5344CB8AC3E}">
        <p14:creationId xmlns:p14="http://schemas.microsoft.com/office/powerpoint/2010/main" val="11285151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r>
              <a:rPr lang="en-US"/>
              <a:t>test</a:t>
            </a:r>
          </a:p>
          <a:p>
            <a:pPr marL="0" marR="0" lvl="0" indent="0" algn="l" rtl="0">
              <a:spcBef>
                <a:spcPts val="0"/>
              </a:spcBef>
              <a:buClr>
                <a:schemeClr val="dk1"/>
              </a:buClr>
              <a:buSzPct val="25000"/>
              <a:buFont typeface="Calibri"/>
              <a:buNone/>
            </a:pPr>
            <a:r>
              <a:rPr lang="en-US"/>
              <a:t>afdas</a:t>
            </a:r>
          </a:p>
        </p:txBody>
      </p:sp>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426396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52" name="Shape 25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01052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r>
              <a:rPr lang="en-US"/>
              <a:t>test</a:t>
            </a:r>
          </a:p>
          <a:p>
            <a:pPr marL="0" marR="0" lvl="0" indent="0" algn="l" rtl="0">
              <a:spcBef>
                <a:spcPts val="0"/>
              </a:spcBef>
              <a:buClr>
                <a:schemeClr val="dk1"/>
              </a:buClr>
              <a:buSzPct val="25000"/>
              <a:buFont typeface="Calibri"/>
              <a:buNone/>
            </a:pPr>
            <a:r>
              <a:rPr lang="en-US"/>
              <a:t>afdas</a:t>
            </a:r>
          </a:p>
        </p:txBody>
      </p:sp>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855856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r>
              <a:rPr lang="en-US"/>
              <a:t>test</a:t>
            </a:r>
          </a:p>
          <a:p>
            <a:pPr marL="0" marR="0" lvl="0" indent="0" algn="l" rtl="0">
              <a:spcBef>
                <a:spcPts val="0"/>
              </a:spcBef>
              <a:buClr>
                <a:schemeClr val="dk1"/>
              </a:buClr>
              <a:buSzPct val="25000"/>
              <a:buFont typeface="Calibri"/>
              <a:buNone/>
            </a:pPr>
            <a:r>
              <a:rPr lang="en-US"/>
              <a:t>afdas</a:t>
            </a:r>
          </a:p>
        </p:txBody>
      </p:sp>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06471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44879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r>
              <a:rPr lang="en-US"/>
              <a:t>test</a:t>
            </a:r>
          </a:p>
          <a:p>
            <a:pPr marL="0" marR="0" lvl="0" indent="0" algn="l" rtl="0">
              <a:spcBef>
                <a:spcPts val="0"/>
              </a:spcBef>
              <a:buClr>
                <a:schemeClr val="dk1"/>
              </a:buClr>
              <a:buSzPct val="25000"/>
              <a:buFont typeface="Calibri"/>
              <a:buNone/>
            </a:pPr>
            <a:r>
              <a:rPr lang="en-US"/>
              <a:t>afdas</a:t>
            </a:r>
          </a:p>
        </p:txBody>
      </p:sp>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822332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r>
              <a:rPr lang="en-US"/>
              <a:t>test</a:t>
            </a:r>
          </a:p>
          <a:p>
            <a:pPr marL="0" marR="0" lvl="0" indent="0" algn="l" rtl="0">
              <a:spcBef>
                <a:spcPts val="0"/>
              </a:spcBef>
              <a:buClr>
                <a:schemeClr val="dk1"/>
              </a:buClr>
              <a:buSzPct val="25000"/>
              <a:buFont typeface="Calibri"/>
              <a:buNone/>
            </a:pPr>
            <a:r>
              <a:rPr lang="en-US"/>
              <a:t>afdas</a:t>
            </a:r>
          </a:p>
        </p:txBody>
      </p:sp>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11894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r>
              <a:rPr lang="en-US"/>
              <a:t>test</a:t>
            </a:r>
          </a:p>
          <a:p>
            <a:pPr marL="0" marR="0" lvl="0" indent="0" algn="l" rtl="0">
              <a:spcBef>
                <a:spcPts val="0"/>
              </a:spcBef>
              <a:buClr>
                <a:schemeClr val="dk1"/>
              </a:buClr>
              <a:buSzPct val="25000"/>
              <a:buFont typeface="Calibri"/>
              <a:buNone/>
            </a:pPr>
            <a:r>
              <a:rPr lang="en-US"/>
              <a:t>afdas</a:t>
            </a:r>
          </a:p>
        </p:txBody>
      </p:sp>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726463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Shape 7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45" name="Shape 745"/>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746" name="Shape 746"/>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690052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r>
              <a:rPr lang="en-US"/>
              <a:t>test</a:t>
            </a:r>
          </a:p>
          <a:p>
            <a:pPr marL="0" marR="0" lvl="0" indent="0" algn="l" rtl="0">
              <a:spcBef>
                <a:spcPts val="0"/>
              </a:spcBef>
              <a:buClr>
                <a:schemeClr val="dk1"/>
              </a:buClr>
              <a:buSzPct val="25000"/>
              <a:buFont typeface="Calibri"/>
              <a:buNone/>
            </a:pPr>
            <a:r>
              <a:rPr lang="en-US"/>
              <a:t>afdas</a:t>
            </a:r>
          </a:p>
        </p:txBody>
      </p:sp>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048319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215" name="Shape 215"/>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lvl="0" rtl="0">
              <a:spcBef>
                <a:spcPts val="0"/>
              </a:spcBef>
              <a:buClr>
                <a:schemeClr val="dk1"/>
              </a:buClr>
              <a:buSzPct val="25000"/>
              <a:buFont typeface="Calibri"/>
              <a:buNone/>
            </a:pPr>
            <a:fld id="{00000000-1234-1234-1234-123412341234}" type="slidenum">
              <a:rPr lang="en-US"/>
              <a:t>48</a:t>
            </a:fld>
            <a:endParaRPr lang="en-US"/>
          </a:p>
        </p:txBody>
      </p:sp>
    </p:spTree>
    <p:extLst>
      <p:ext uri="{BB962C8B-B14F-4D97-AF65-F5344CB8AC3E}">
        <p14:creationId xmlns:p14="http://schemas.microsoft.com/office/powerpoint/2010/main" val="841737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47" name="Shape 147"/>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lvl="0">
              <a:spcBef>
                <a:spcPts val="0"/>
              </a:spcBef>
              <a:buClr>
                <a:schemeClr val="dk1"/>
              </a:buClr>
              <a:buSzPct val="25000"/>
              <a:buFont typeface="Calibri"/>
              <a:buNone/>
            </a:pPr>
            <a:fld id="{00000000-1234-1234-1234-123412341234}" type="slidenum">
              <a:rPr lang="en-US"/>
              <a:t>49</a:t>
            </a:fld>
            <a:endParaRPr lang="en-US"/>
          </a:p>
        </p:txBody>
      </p:sp>
    </p:spTree>
    <p:extLst>
      <p:ext uri="{BB962C8B-B14F-4D97-AF65-F5344CB8AC3E}">
        <p14:creationId xmlns:p14="http://schemas.microsoft.com/office/powerpoint/2010/main" val="24630241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31" name="Shape 731"/>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732" name="Shape 732"/>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ct val="25000"/>
                <a:buFont typeface="Calibri"/>
                <a:buNone/>
                <a:tabLst/>
                <a:defRPr/>
              </a:pPr>
              <a:t>50</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324909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62" name="Shape 162"/>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lvl="0">
              <a:spcBef>
                <a:spcPts val="0"/>
              </a:spcBef>
              <a:buClr>
                <a:schemeClr val="dk1"/>
              </a:buClr>
              <a:buSzPct val="25000"/>
              <a:buFont typeface="Calibri"/>
              <a:buNone/>
            </a:pPr>
            <a:fld id="{00000000-1234-1234-1234-123412341234}" type="slidenum">
              <a:rPr lang="en-US"/>
              <a:t>51</a:t>
            </a:fld>
            <a:endParaRPr lang="en-US"/>
          </a:p>
        </p:txBody>
      </p:sp>
    </p:spTree>
    <p:extLst>
      <p:ext uri="{BB962C8B-B14F-4D97-AF65-F5344CB8AC3E}">
        <p14:creationId xmlns:p14="http://schemas.microsoft.com/office/powerpoint/2010/main" val="18757155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78" name="Shape 178"/>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lvl="0">
              <a:spcBef>
                <a:spcPts val="0"/>
              </a:spcBef>
              <a:buClr>
                <a:schemeClr val="dk1"/>
              </a:buClr>
              <a:buSzPct val="25000"/>
              <a:buFont typeface="Calibri"/>
              <a:buNone/>
            </a:pPr>
            <a:fld id="{00000000-1234-1234-1234-123412341234}" type="slidenum">
              <a:rPr lang="en-US"/>
              <a:t>52</a:t>
            </a:fld>
            <a:endParaRPr lang="en-US"/>
          </a:p>
        </p:txBody>
      </p:sp>
    </p:spTree>
    <p:extLst>
      <p:ext uri="{BB962C8B-B14F-4D97-AF65-F5344CB8AC3E}">
        <p14:creationId xmlns:p14="http://schemas.microsoft.com/office/powerpoint/2010/main" val="23240334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85" name="Shape 185"/>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lvl="0">
              <a:spcBef>
                <a:spcPts val="0"/>
              </a:spcBef>
              <a:buClr>
                <a:schemeClr val="dk1"/>
              </a:buClr>
              <a:buSzPct val="25000"/>
              <a:buFont typeface="Calibri"/>
              <a:buNone/>
            </a:pPr>
            <a:fld id="{00000000-1234-1234-1234-123412341234}" type="slidenum">
              <a:rPr lang="en-US"/>
              <a:t>53</a:t>
            </a:fld>
            <a:endParaRPr lang="en-US"/>
          </a:p>
        </p:txBody>
      </p:sp>
    </p:spTree>
    <p:extLst>
      <p:ext uri="{BB962C8B-B14F-4D97-AF65-F5344CB8AC3E}">
        <p14:creationId xmlns:p14="http://schemas.microsoft.com/office/powerpoint/2010/main" val="32114652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93" name="Shape 193"/>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lvl="0">
              <a:spcBef>
                <a:spcPts val="0"/>
              </a:spcBef>
              <a:buClr>
                <a:schemeClr val="dk1"/>
              </a:buClr>
              <a:buSzPct val="25000"/>
              <a:buFont typeface="Calibri"/>
              <a:buNone/>
            </a:pPr>
            <a:fld id="{00000000-1234-1234-1234-123412341234}" type="slidenum">
              <a:rPr lang="en-US"/>
              <a:t>55</a:t>
            </a:fld>
            <a:endParaRPr lang="en-US"/>
          </a:p>
        </p:txBody>
      </p:sp>
    </p:spTree>
    <p:extLst>
      <p:ext uri="{BB962C8B-B14F-4D97-AF65-F5344CB8AC3E}">
        <p14:creationId xmlns:p14="http://schemas.microsoft.com/office/powerpoint/2010/main" val="27978961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200" name="Shape 200"/>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lvl="0">
              <a:spcBef>
                <a:spcPts val="0"/>
              </a:spcBef>
              <a:buClr>
                <a:schemeClr val="dk1"/>
              </a:buClr>
              <a:buSzPct val="25000"/>
              <a:buFont typeface="Calibri"/>
              <a:buNone/>
            </a:pPr>
            <a:fld id="{00000000-1234-1234-1234-123412341234}" type="slidenum">
              <a:rPr lang="en-US"/>
              <a:t>56</a:t>
            </a:fld>
            <a:endParaRPr lang="en-US"/>
          </a:p>
        </p:txBody>
      </p:sp>
    </p:spTree>
    <p:extLst>
      <p:ext uri="{BB962C8B-B14F-4D97-AF65-F5344CB8AC3E}">
        <p14:creationId xmlns:p14="http://schemas.microsoft.com/office/powerpoint/2010/main" val="3527174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 name="Shape 48"/>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the need to be good at software</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customer UX matters</a:t>
            </a:r>
          </a:p>
          <a:p>
            <a:pPr marL="171450" marR="0" lvl="0" indent="-171450" algn="l" rtl="0">
              <a:spcBef>
                <a:spcPts val="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operate at scale</a:t>
            </a:r>
          </a:p>
          <a:p>
            <a:pPr marL="171450" marR="0" lvl="0" indent="-171450" algn="l" rtl="0">
              <a:spcBef>
                <a:spcPts val="0"/>
              </a:spcBef>
              <a:spcAft>
                <a:spcPts val="0"/>
              </a:spcAft>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new business opportunities</a:t>
            </a:r>
          </a:p>
          <a:p>
            <a:pPr marL="171450" marR="0" lvl="0" indent="-171450" algn="l" rtl="0">
              <a:spcBef>
                <a:spcPts val="0"/>
              </a:spcBef>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improve EVERYONE’S satisfaction</a:t>
            </a:r>
          </a:p>
        </p:txBody>
      </p:sp>
      <p:sp>
        <p:nvSpPr>
          <p:cNvPr id="49" name="Shape 49"/>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ct val="25000"/>
                <a:buFont typeface="Calibri"/>
                <a:buNone/>
                <a:tabLst/>
                <a:defRPr/>
              </a:pPr>
              <a:t>5</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7779473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r>
              <a:rPr lang="en-US"/>
              <a:t>test</a:t>
            </a:r>
          </a:p>
          <a:p>
            <a:pPr marL="0" marR="0" lvl="0" indent="0" algn="l" rtl="0">
              <a:spcBef>
                <a:spcPts val="0"/>
              </a:spcBef>
              <a:buClr>
                <a:schemeClr val="dk1"/>
              </a:buClr>
              <a:buSzPct val="25000"/>
              <a:buFont typeface="Calibri"/>
              <a:buNone/>
            </a:pPr>
            <a:r>
              <a:rPr lang="en-US"/>
              <a:t>afdas</a:t>
            </a:r>
          </a:p>
        </p:txBody>
      </p:sp>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653604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83" name="Shape 28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24017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91" name="Shape 29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49604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99" name="Shape 29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85621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307" name="Shape 30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55503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5" name="Shape 5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536" name="Shape 536"/>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lvl="0">
              <a:spcBef>
                <a:spcPts val="0"/>
              </a:spcBef>
              <a:buClr>
                <a:schemeClr val="dk1"/>
              </a:buClr>
              <a:buSzPct val="25000"/>
              <a:buFont typeface="Calibri"/>
              <a:buNone/>
            </a:pPr>
            <a:fld id="{00000000-1234-1234-1234-123412341234}" type="slidenum">
              <a:rPr lang="en-US"/>
              <a:t>65</a:t>
            </a:fld>
            <a:endParaRPr lang="en-US"/>
          </a:p>
        </p:txBody>
      </p:sp>
    </p:spTree>
    <p:extLst>
      <p:ext uri="{BB962C8B-B14F-4D97-AF65-F5344CB8AC3E}">
        <p14:creationId xmlns:p14="http://schemas.microsoft.com/office/powerpoint/2010/main" val="4438812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3" name="Shape 5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544" name="Shape 544"/>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lvl="0">
              <a:spcBef>
                <a:spcPts val="0"/>
              </a:spcBef>
              <a:buClr>
                <a:schemeClr val="dk1"/>
              </a:buClr>
              <a:buSzPct val="25000"/>
              <a:buFont typeface="Calibri"/>
              <a:buNone/>
            </a:pPr>
            <a:fld id="{00000000-1234-1234-1234-123412341234}" type="slidenum">
              <a:rPr lang="en-US"/>
              <a:t>66</a:t>
            </a:fld>
            <a:endParaRPr lang="en-US"/>
          </a:p>
        </p:txBody>
      </p:sp>
    </p:spTree>
    <p:extLst>
      <p:ext uri="{BB962C8B-B14F-4D97-AF65-F5344CB8AC3E}">
        <p14:creationId xmlns:p14="http://schemas.microsoft.com/office/powerpoint/2010/main" val="14406930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Shape 5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1" name="Shape 55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552" name="Shape 552"/>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lvl="0">
              <a:spcBef>
                <a:spcPts val="0"/>
              </a:spcBef>
              <a:buClr>
                <a:schemeClr val="dk1"/>
              </a:buClr>
              <a:buSzPct val="25000"/>
              <a:buFont typeface="Calibri"/>
              <a:buNone/>
            </a:pPr>
            <a:fld id="{00000000-1234-1234-1234-123412341234}" type="slidenum">
              <a:rPr lang="en-US"/>
              <a:t>67</a:t>
            </a:fld>
            <a:endParaRPr lang="en-US"/>
          </a:p>
        </p:txBody>
      </p:sp>
    </p:spTree>
    <p:extLst>
      <p:ext uri="{BB962C8B-B14F-4D97-AF65-F5344CB8AC3E}">
        <p14:creationId xmlns:p14="http://schemas.microsoft.com/office/powerpoint/2010/main" val="23797809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8" name="Shape 5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559" name="Shape 559"/>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lvl="0">
              <a:spcBef>
                <a:spcPts val="0"/>
              </a:spcBef>
              <a:buClr>
                <a:schemeClr val="dk1"/>
              </a:buClr>
              <a:buSzPct val="25000"/>
              <a:buFont typeface="Calibri"/>
              <a:buNone/>
            </a:pPr>
            <a:fld id="{00000000-1234-1234-1234-123412341234}" type="slidenum">
              <a:rPr lang="en-US"/>
              <a:t>68</a:t>
            </a:fld>
            <a:endParaRPr lang="en-US"/>
          </a:p>
        </p:txBody>
      </p:sp>
    </p:spTree>
    <p:extLst>
      <p:ext uri="{BB962C8B-B14F-4D97-AF65-F5344CB8AC3E}">
        <p14:creationId xmlns:p14="http://schemas.microsoft.com/office/powerpoint/2010/main" val="29936519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52" name="Shape 752"/>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753" name="Shape 753"/>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69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90538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9" name="Shape 59"/>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SzPct val="25000"/>
              <a:buFont typeface="Calibri"/>
              <a:buNone/>
            </a:pPr>
            <a:r>
              <a:rPr lang="en-US" sz="1200" b="0" i="0" u="none" strike="noStrike" cap="none">
                <a:solidFill>
                  <a:schemeClr val="dk1"/>
                </a:solidFill>
                <a:latin typeface="Calibri"/>
                <a:ea typeface="Calibri"/>
                <a:cs typeface="Calibri"/>
                <a:sym typeface="Calibri"/>
              </a:rPr>
              <a:t>Measuring ROI</a:t>
            </a:r>
          </a:p>
        </p:txBody>
      </p:sp>
      <p:sp>
        <p:nvSpPr>
          <p:cNvPr id="60" name="Shape 60"/>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ct val="25000"/>
                <a:buFont typeface="Calibri"/>
                <a:buNone/>
                <a:tabLst/>
                <a:defRPr/>
              </a:pPr>
              <a:t>6</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273999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59" name="Shape 759"/>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760" name="Shape 760"/>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70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844194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Clr>
                <a:schemeClr val="dk1"/>
              </a:buClr>
              <a:buSzPct val="100000"/>
              <a:buFont typeface="Arial"/>
              <a:buNone/>
            </a:pPr>
            <a:r>
              <a:rPr lang="en">
                <a:solidFill>
                  <a:srgbClr val="111111"/>
                </a:solidFill>
              </a:rPr>
              <a:t>We build on the Configuration API provided by .NET which enables you to pull values from different sources using Configuration Providers. </a:t>
            </a:r>
          </a:p>
          <a:p>
            <a:pPr lvl="0">
              <a:spcBef>
                <a:spcPts val="0"/>
              </a:spcBef>
              <a:buClr>
                <a:schemeClr val="dk1"/>
              </a:buClr>
              <a:buSzPct val="100000"/>
              <a:buFont typeface="Arial"/>
              <a:buNone/>
            </a:pPr>
            <a:endParaRPr>
              <a:solidFill>
                <a:srgbClr val="111111"/>
              </a:solidFill>
            </a:endParaRPr>
          </a:p>
          <a:p>
            <a:pPr lvl="0">
              <a:spcBef>
                <a:spcPts val="0"/>
              </a:spcBef>
              <a:buClr>
                <a:schemeClr val="dk1"/>
              </a:buClr>
              <a:buSzPct val="100000"/>
              <a:buFont typeface="Arial"/>
              <a:buNone/>
            </a:pPr>
            <a:r>
              <a:rPr lang="en">
                <a:solidFill>
                  <a:srgbClr val="111111"/>
                </a:solidFill>
              </a:rPr>
              <a:t>Each provider supports reading a set of name-value pairs from a different source location; adding them into a combined multi-level configuration dictionary.</a:t>
            </a:r>
          </a:p>
          <a:p>
            <a:pPr lvl="0" rtl="0">
              <a:lnSpc>
                <a:spcPct val="115000"/>
              </a:lnSpc>
              <a:spcBef>
                <a:spcPts val="1100"/>
              </a:spcBef>
              <a:spcAft>
                <a:spcPts val="1100"/>
              </a:spcAft>
              <a:buClr>
                <a:schemeClr val="dk1"/>
              </a:buClr>
              <a:buSzPct val="100000"/>
              <a:buFont typeface="Arial"/>
              <a:buNone/>
            </a:pPr>
            <a:r>
              <a:rPr lang="en">
                <a:solidFill>
                  <a:srgbClr val="111111"/>
                </a:solidFill>
              </a:rPr>
              <a:t>Out of the box, .NET supports getting configuration from:</a:t>
            </a:r>
          </a:p>
          <a:p>
            <a:pPr marL="457200" lvl="0" indent="-298450" rtl="0">
              <a:lnSpc>
                <a:spcPct val="115000"/>
              </a:lnSpc>
              <a:spcBef>
                <a:spcPts val="1100"/>
              </a:spcBef>
              <a:spcAft>
                <a:spcPts val="1100"/>
              </a:spcAft>
              <a:buClr>
                <a:srgbClr val="111111"/>
              </a:buClr>
              <a:buSzPct val="100000"/>
              <a:buFont typeface="Arial"/>
            </a:pPr>
            <a:r>
              <a:rPr lang="en">
                <a:solidFill>
                  <a:srgbClr val="111111"/>
                </a:solidFill>
              </a:rPr>
              <a:t>Command-line arguments</a:t>
            </a:r>
          </a:p>
          <a:p>
            <a:pPr marL="457200" lvl="0" indent="-298450" rtl="0">
              <a:lnSpc>
                <a:spcPct val="115000"/>
              </a:lnSpc>
              <a:spcBef>
                <a:spcPts val="1100"/>
              </a:spcBef>
              <a:spcAft>
                <a:spcPts val="1100"/>
              </a:spcAft>
              <a:buClr>
                <a:srgbClr val="111111"/>
              </a:buClr>
              <a:buSzPct val="100000"/>
              <a:buFont typeface="Arial"/>
            </a:pPr>
            <a:r>
              <a:rPr lang="en">
                <a:solidFill>
                  <a:srgbClr val="111111"/>
                </a:solidFill>
              </a:rPr>
              <a:t>File sources (e.g. JSON, XML and INI)</a:t>
            </a:r>
          </a:p>
          <a:p>
            <a:pPr marL="457200" lvl="0" indent="-298450" rtl="0">
              <a:lnSpc>
                <a:spcPct val="115000"/>
              </a:lnSpc>
              <a:spcBef>
                <a:spcPts val="1100"/>
              </a:spcBef>
              <a:spcAft>
                <a:spcPts val="1100"/>
              </a:spcAft>
              <a:buClr>
                <a:srgbClr val="111111"/>
              </a:buClr>
              <a:buSzPct val="100000"/>
              <a:buFont typeface="Arial"/>
            </a:pPr>
            <a:r>
              <a:rPr lang="en">
                <a:solidFill>
                  <a:srgbClr val="111111"/>
                </a:solidFill>
              </a:rPr>
              <a:t>Environment variables</a:t>
            </a:r>
          </a:p>
          <a:p>
            <a:pPr marL="457200" lvl="0" indent="-298450" rtl="0">
              <a:lnSpc>
                <a:spcPct val="115000"/>
              </a:lnSpc>
              <a:spcBef>
                <a:spcPts val="1100"/>
              </a:spcBef>
              <a:spcAft>
                <a:spcPts val="1100"/>
              </a:spcAft>
              <a:buClr>
                <a:srgbClr val="111111"/>
              </a:buClr>
              <a:buSzPct val="100000"/>
              <a:buFont typeface="Arial"/>
            </a:pPr>
            <a:r>
              <a:rPr lang="en">
                <a:solidFill>
                  <a:srgbClr val="111111"/>
                </a:solidFill>
              </a:rPr>
              <a:t>Custom providers</a:t>
            </a:r>
          </a:p>
          <a:p>
            <a:pPr lvl="0">
              <a:spcBef>
                <a:spcPts val="0"/>
              </a:spcBef>
              <a:buClr>
                <a:schemeClr val="dk1"/>
              </a:buClr>
              <a:buSzPct val="100000"/>
              <a:buFont typeface="Arial"/>
              <a:buNone/>
            </a:pPr>
            <a:r>
              <a:rPr lang="en">
                <a:solidFill>
                  <a:srgbClr val="111111"/>
                </a:solidFill>
              </a:rPr>
              <a:t>Steeltoe adds two additional providers to that list:</a:t>
            </a:r>
          </a:p>
          <a:p>
            <a:pPr lvl="0">
              <a:spcBef>
                <a:spcPts val="0"/>
              </a:spcBef>
              <a:buClr>
                <a:schemeClr val="dk1"/>
              </a:buClr>
              <a:buSzPct val="100000"/>
              <a:buFont typeface="Arial"/>
              <a:buNone/>
            </a:pPr>
            <a:endParaRPr>
              <a:solidFill>
                <a:srgbClr val="111111"/>
              </a:solidFill>
            </a:endParaRPr>
          </a:p>
          <a:p>
            <a:pPr lvl="0">
              <a:spcBef>
                <a:spcPts val="0"/>
              </a:spcBef>
              <a:buClr>
                <a:schemeClr val="dk1"/>
              </a:buClr>
              <a:buSzPct val="100000"/>
              <a:buFont typeface="Arial"/>
              <a:buNone/>
            </a:pPr>
            <a:r>
              <a:rPr lang="en" b="1">
                <a:solidFill>
                  <a:srgbClr val="111111"/>
                </a:solidFill>
              </a:rPr>
              <a:t>Cloud Foundry Provider</a:t>
            </a:r>
          </a:p>
          <a:p>
            <a:pPr lvl="0">
              <a:spcBef>
                <a:spcPts val="0"/>
              </a:spcBef>
              <a:buClr>
                <a:schemeClr val="dk1"/>
              </a:buClr>
              <a:buSzPct val="100000"/>
              <a:buFont typeface="Arial"/>
              <a:buNone/>
            </a:pPr>
            <a:r>
              <a:rPr lang="en">
                <a:solidFill>
                  <a:srgbClr val="111111"/>
                </a:solidFill>
              </a:rPr>
              <a:t>This provider enables the standard Cloud Foundry environment variables, VCAP_APPLICATION, VCAP_SERVICES and CF_* to be parsed and accessed as configuration data.</a:t>
            </a:r>
          </a:p>
          <a:p>
            <a:pPr lvl="0">
              <a:spcBef>
                <a:spcPts val="0"/>
              </a:spcBef>
              <a:buClr>
                <a:schemeClr val="dk1"/>
              </a:buClr>
              <a:buSzPct val="100000"/>
              <a:buFont typeface="Arial"/>
              <a:buNone/>
            </a:pPr>
            <a:endParaRPr>
              <a:solidFill>
                <a:srgbClr val="111111"/>
              </a:solidFill>
            </a:endParaRPr>
          </a:p>
          <a:p>
            <a:pPr lvl="0">
              <a:spcBef>
                <a:spcPts val="0"/>
              </a:spcBef>
              <a:buClr>
                <a:schemeClr val="dk1"/>
              </a:buClr>
              <a:buSzPct val="100000"/>
              <a:buFont typeface="Arial"/>
              <a:buNone/>
            </a:pPr>
            <a:r>
              <a:rPr lang="en" b="1">
                <a:solidFill>
                  <a:srgbClr val="111111"/>
                </a:solidFill>
              </a:rPr>
              <a:t>Config Server Provider</a:t>
            </a:r>
          </a:p>
          <a:p>
            <a:pPr lvl="0">
              <a:spcBef>
                <a:spcPts val="0"/>
              </a:spcBef>
              <a:buClr>
                <a:schemeClr val="dk1"/>
              </a:buClr>
              <a:buSzPct val="100000"/>
              <a:buFont typeface="Arial"/>
              <a:buNone/>
            </a:pPr>
            <a:r>
              <a:rPr lang="en">
                <a:solidFill>
                  <a:srgbClr val="111111"/>
                </a:solidFill>
              </a:rPr>
              <a:t>This provider enables the Spring Cloud Config Server to be used as a source of configuration data for a .NET application.</a:t>
            </a:r>
          </a:p>
          <a:p>
            <a:pPr lvl="0">
              <a:spcBef>
                <a:spcPts val="0"/>
              </a:spcBef>
              <a:buClr>
                <a:schemeClr val="dk1"/>
              </a:buClr>
              <a:buSzPct val="100000"/>
              <a:buFont typeface="Arial"/>
              <a:buNone/>
            </a:pPr>
            <a:endParaRPr>
              <a:solidFill>
                <a:srgbClr val="111111"/>
              </a:solidFill>
            </a:endParaRPr>
          </a:p>
          <a:p>
            <a:pPr lvl="0">
              <a:spcBef>
                <a:spcPts val="0"/>
              </a:spcBef>
              <a:buClr>
                <a:schemeClr val="dk1"/>
              </a:buClr>
              <a:buSzPct val="100000"/>
              <a:buFont typeface="Arial"/>
              <a:buNone/>
            </a:pPr>
            <a:r>
              <a:rPr lang="en">
                <a:solidFill>
                  <a:srgbClr val="111111"/>
                </a:solidFill>
              </a:rPr>
              <a:t>Steeltoe’s configuration supports both reading the config values directly, as well as Dependency Injection with the Options framework</a:t>
            </a:r>
          </a:p>
          <a:p>
            <a:pPr lvl="0">
              <a:spcBef>
                <a:spcPts val="0"/>
              </a:spcBef>
              <a:buClr>
                <a:schemeClr val="dk1"/>
              </a:buClr>
              <a:buSzPct val="100000"/>
              <a:buFont typeface="Arial"/>
              <a:buNone/>
            </a:pPr>
            <a:endParaRPr>
              <a:solidFill>
                <a:srgbClr val="111111"/>
              </a:solidFill>
            </a:endParaRPr>
          </a:p>
          <a:p>
            <a:pPr lvl="0" rtl="0">
              <a:spcBef>
                <a:spcPts val="0"/>
              </a:spcBef>
              <a:buNone/>
            </a:pPr>
            <a:endParaRPr>
              <a:solidFill>
                <a:srgbClr val="111111"/>
              </a:solidFill>
              <a:highlight>
                <a:srgbClr val="FFFFFF"/>
              </a:highlight>
            </a:endParaRPr>
          </a:p>
        </p:txBody>
      </p:sp>
    </p:spTree>
    <p:extLst>
      <p:ext uri="{BB962C8B-B14F-4D97-AF65-F5344CB8AC3E}">
        <p14:creationId xmlns:p14="http://schemas.microsoft.com/office/powerpoint/2010/main" val="41581132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8" name="Shape 24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1100"/>
              </a:spcBef>
              <a:spcAft>
                <a:spcPts val="1100"/>
              </a:spcAft>
              <a:buNone/>
            </a:pPr>
            <a:r>
              <a:rPr lang="en">
                <a:solidFill>
                  <a:srgbClr val="111111"/>
                </a:solidFill>
                <a:highlight>
                  <a:srgbClr val="FFFFFF"/>
                </a:highlight>
              </a:rPr>
              <a:t>Spring Cloud Config Server is a service that gives you a central place to manage an application’s configuration values externally across all environments. </a:t>
            </a:r>
          </a:p>
          <a:p>
            <a:pPr lvl="0" rtl="0">
              <a:lnSpc>
                <a:spcPct val="115000"/>
              </a:lnSpc>
              <a:spcBef>
                <a:spcPts val="1100"/>
              </a:spcBef>
              <a:spcAft>
                <a:spcPts val="1100"/>
              </a:spcAft>
              <a:buNone/>
            </a:pPr>
            <a:r>
              <a:rPr lang="en">
                <a:solidFill>
                  <a:srgbClr val="111111"/>
                </a:solidFill>
                <a:highlight>
                  <a:srgbClr val="FFFFFF"/>
                </a:highlight>
              </a:rPr>
              <a:t>As an application moves through the deployment pipeline from development to test and into production, you can use the config server to manage the configuration between environments and be certain that the application has everything it needs to run when you migrate it. The config server easily supports labeled versions of environment-specific configurations and is accessible to a wide range of tooling for managing its content.</a:t>
            </a:r>
          </a:p>
          <a:p>
            <a:pPr lvl="0" rtl="0">
              <a:spcBef>
                <a:spcPts val="0"/>
              </a:spcBef>
              <a:buNone/>
            </a:pPr>
            <a:endParaRPr>
              <a:solidFill>
                <a:schemeClr val="dk1"/>
              </a:solidFill>
            </a:endParaRPr>
          </a:p>
          <a:p>
            <a:pPr lvl="0">
              <a:spcBef>
                <a:spcPts val="0"/>
              </a:spcBef>
              <a:buNone/>
            </a:pPr>
            <a:r>
              <a:rPr lang="en">
                <a:solidFill>
                  <a:schemeClr val="dk1"/>
                </a:solidFill>
              </a:rPr>
              <a:t>1. Save your configuration (represented as YAML) to a Git repo (also supports Hashicorp Vault, Subversion or local storage)</a:t>
            </a:r>
          </a:p>
          <a:p>
            <a:pPr lvl="0">
              <a:spcBef>
                <a:spcPts val="0"/>
              </a:spcBef>
              <a:buClr>
                <a:schemeClr val="dk1"/>
              </a:buClr>
              <a:buSzPct val="100000"/>
              <a:buFont typeface="Arial"/>
              <a:buNone/>
            </a:pPr>
            <a:r>
              <a:rPr lang="en">
                <a:solidFill>
                  <a:schemeClr val="dk1"/>
                </a:solidFill>
              </a:rPr>
              <a:t>   All changes to config are versioned and auditable</a:t>
            </a:r>
          </a:p>
          <a:p>
            <a:pPr lvl="0">
              <a:spcBef>
                <a:spcPts val="0"/>
              </a:spcBef>
              <a:buClr>
                <a:schemeClr val="dk1"/>
              </a:buClr>
              <a:buSzPct val="100000"/>
              <a:buFont typeface="Arial"/>
              <a:buNone/>
            </a:pPr>
            <a:r>
              <a:rPr lang="en">
                <a:solidFill>
                  <a:schemeClr val="dk1"/>
                </a:solidFill>
              </a:rPr>
              <a:t>2. When the server comes online it pulls the latest config values</a:t>
            </a:r>
          </a:p>
          <a:p>
            <a:pPr lvl="0">
              <a:spcBef>
                <a:spcPts val="0"/>
              </a:spcBef>
              <a:buNone/>
            </a:pPr>
            <a:r>
              <a:rPr lang="en">
                <a:solidFill>
                  <a:schemeClr val="dk1"/>
                </a:solidFill>
              </a:rPr>
              <a:t>3. When your app comes online it pulls the latest config values </a:t>
            </a:r>
          </a:p>
          <a:p>
            <a:pPr lvl="0">
              <a:spcBef>
                <a:spcPts val="0"/>
              </a:spcBef>
              <a:buNone/>
            </a:pPr>
            <a:endParaRPr>
              <a:solidFill>
                <a:schemeClr val="dk1"/>
              </a:solidFill>
            </a:endParaRPr>
          </a:p>
          <a:p>
            <a:pPr lvl="0" rtl="0">
              <a:spcBef>
                <a:spcPts val="0"/>
              </a:spcBef>
              <a:buClr>
                <a:schemeClr val="dk1"/>
              </a:buClr>
              <a:buSzPct val="100000"/>
              <a:buFont typeface="Arial"/>
              <a:buNone/>
            </a:pPr>
            <a:r>
              <a:rPr lang="en">
                <a:solidFill>
                  <a:schemeClr val="dk1"/>
                </a:solidFill>
              </a:rPr>
              <a:t>Today, it doesn’t support automatic push of updated app config when the repo changes, only pull</a:t>
            </a:r>
          </a:p>
        </p:txBody>
      </p:sp>
    </p:spTree>
    <p:extLst>
      <p:ext uri="{BB962C8B-B14F-4D97-AF65-F5344CB8AC3E}">
        <p14:creationId xmlns:p14="http://schemas.microsoft.com/office/powerpoint/2010/main" val="40218262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1100"/>
              </a:spcBef>
              <a:spcAft>
                <a:spcPts val="1100"/>
              </a:spcAft>
              <a:buNone/>
            </a:pPr>
            <a:r>
              <a:rPr lang="en">
                <a:solidFill>
                  <a:srgbClr val="111111"/>
                </a:solidFill>
                <a:highlight>
                  <a:srgbClr val="FFFFFF"/>
                </a:highlight>
              </a:rPr>
              <a:t>As services scale in and out, you need a way to look up instance addresses.  </a:t>
            </a:r>
          </a:p>
          <a:p>
            <a:pPr lvl="0" rtl="0">
              <a:lnSpc>
                <a:spcPct val="115000"/>
              </a:lnSpc>
              <a:spcBef>
                <a:spcPts val="1100"/>
              </a:spcBef>
              <a:spcAft>
                <a:spcPts val="1100"/>
              </a:spcAft>
              <a:buClr>
                <a:schemeClr val="dk1"/>
              </a:buClr>
              <a:buSzPct val="100000"/>
              <a:buFont typeface="Arial"/>
              <a:buNone/>
            </a:pPr>
            <a:r>
              <a:rPr lang="en">
                <a:solidFill>
                  <a:srgbClr val="111111"/>
                </a:solidFill>
                <a:highlight>
                  <a:srgbClr val="FFFFFF"/>
                </a:highlight>
              </a:rPr>
              <a:t>Trying to hand-configure each client of a service or adopt some form of access convention can be difficult and prove to be brittle in production. Instead, applications can use a service registry to dynamically discover and call registered services.</a:t>
            </a:r>
          </a:p>
          <a:p>
            <a:pPr lvl="0" rtl="0">
              <a:lnSpc>
                <a:spcPct val="115000"/>
              </a:lnSpc>
              <a:spcBef>
                <a:spcPts val="1100"/>
              </a:spcBef>
              <a:spcAft>
                <a:spcPts val="1100"/>
              </a:spcAft>
              <a:buNone/>
            </a:pPr>
            <a:r>
              <a:rPr lang="en">
                <a:solidFill>
                  <a:srgbClr val="111111"/>
                </a:solidFill>
                <a:highlight>
                  <a:srgbClr val="FFFFFF"/>
                </a:highlight>
              </a:rPr>
              <a:t>There are several options to choose from when implementing the Service Discovery pattern. Steeltoe has initially chosen to support one based on Eureka; using Netflix’s Service Discovery server and client. </a:t>
            </a:r>
          </a:p>
        </p:txBody>
      </p:sp>
    </p:spTree>
    <p:extLst>
      <p:ext uri="{BB962C8B-B14F-4D97-AF65-F5344CB8AC3E}">
        <p14:creationId xmlns:p14="http://schemas.microsoft.com/office/powerpoint/2010/main" val="6148033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solidFill>
                  <a:schemeClr val="dk1"/>
                </a:solidFill>
              </a:rPr>
              <a:t>1. Microservices register themselves when they come online (due to deploy, scaling, etc.)</a:t>
            </a:r>
          </a:p>
          <a:p>
            <a:pPr lvl="0">
              <a:spcBef>
                <a:spcPts val="0"/>
              </a:spcBef>
              <a:buClr>
                <a:schemeClr val="dk1"/>
              </a:buClr>
              <a:buSzPct val="100000"/>
              <a:buFont typeface="Arial"/>
              <a:buNone/>
            </a:pPr>
            <a:r>
              <a:rPr lang="en">
                <a:solidFill>
                  <a:schemeClr val="dk1"/>
                </a:solidFill>
              </a:rPr>
              <a:t>  Then the Eureka Server periodically checks in to make sure they’re still alive and keeps it’s server list up-to-date</a:t>
            </a:r>
          </a:p>
          <a:p>
            <a:pPr lvl="0">
              <a:spcBef>
                <a:spcPts val="0"/>
              </a:spcBef>
              <a:buNone/>
            </a:pPr>
            <a:endParaRPr>
              <a:solidFill>
                <a:schemeClr val="dk1"/>
              </a:solidFill>
            </a:endParaRPr>
          </a:p>
          <a:p>
            <a:pPr lvl="0">
              <a:spcBef>
                <a:spcPts val="0"/>
              </a:spcBef>
              <a:buClr>
                <a:schemeClr val="dk1"/>
              </a:buClr>
              <a:buSzPct val="100000"/>
              <a:buFont typeface="Arial"/>
              <a:buNone/>
            </a:pPr>
            <a:r>
              <a:rPr lang="en">
                <a:solidFill>
                  <a:schemeClr val="dk1"/>
                </a:solidFill>
              </a:rPr>
              <a:t>2. When a consumer comes online, it first pulls the server list from the Eureka server and then gets periodic updates conforming the current state</a:t>
            </a:r>
          </a:p>
          <a:p>
            <a:pPr lvl="0">
              <a:spcBef>
                <a:spcPts val="0"/>
              </a:spcBef>
              <a:buNone/>
            </a:pPr>
            <a:endParaRPr>
              <a:solidFill>
                <a:schemeClr val="dk1"/>
              </a:solidFill>
            </a:endParaRPr>
          </a:p>
          <a:p>
            <a:pPr lvl="0">
              <a:spcBef>
                <a:spcPts val="0"/>
              </a:spcBef>
              <a:buClr>
                <a:schemeClr val="dk1"/>
              </a:buClr>
              <a:buSzPct val="100000"/>
              <a:buFont typeface="Arial"/>
              <a:buNone/>
            </a:pPr>
            <a:r>
              <a:rPr lang="en">
                <a:solidFill>
                  <a:schemeClr val="dk1"/>
                </a:solidFill>
              </a:rPr>
              <a:t>3. Then your application can make calls to microservices it depends on, even when they’re ephemeral, dynamically addressed, scaling out and in, etc.</a:t>
            </a:r>
          </a:p>
          <a:p>
            <a:pPr lvl="0">
              <a:spcBef>
                <a:spcPts val="0"/>
              </a:spcBef>
              <a:buNone/>
            </a:pPr>
            <a:endParaRPr>
              <a:solidFill>
                <a:schemeClr val="dk1"/>
              </a:solidFill>
            </a:endParaRPr>
          </a:p>
          <a:p>
            <a:pPr lvl="0">
              <a:spcBef>
                <a:spcPts val="0"/>
              </a:spcBef>
              <a:buClr>
                <a:schemeClr val="dk1"/>
              </a:buClr>
              <a:buSzPct val="100000"/>
              <a:buFont typeface="Arial"/>
              <a:buNone/>
            </a:pPr>
            <a:r>
              <a:rPr lang="en">
                <a:solidFill>
                  <a:schemeClr val="dk1"/>
                </a:solidFill>
              </a:rPr>
              <a:t>It’s built to be HA so that if the Eureka server becomes unavailable, the consumer works from a local clone until the server comes back online.</a:t>
            </a:r>
          </a:p>
          <a:p>
            <a:pPr lvl="0" rtl="0">
              <a:spcBef>
                <a:spcPts val="0"/>
              </a:spcBef>
              <a:buNone/>
            </a:pPr>
            <a:endParaRPr/>
          </a:p>
        </p:txBody>
      </p:sp>
    </p:spTree>
    <p:extLst>
      <p:ext uri="{BB962C8B-B14F-4D97-AF65-F5344CB8AC3E}">
        <p14:creationId xmlns:p14="http://schemas.microsoft.com/office/powerpoint/2010/main" val="2533005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1100"/>
              </a:spcBef>
              <a:spcAft>
                <a:spcPts val="1100"/>
              </a:spcAft>
              <a:buNone/>
            </a:pPr>
            <a:endParaRPr/>
          </a:p>
        </p:txBody>
      </p:sp>
    </p:spTree>
    <p:extLst>
      <p:ext uri="{BB962C8B-B14F-4D97-AF65-F5344CB8AC3E}">
        <p14:creationId xmlns:p14="http://schemas.microsoft.com/office/powerpoint/2010/main" val="24094643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843703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5" name="Shape 3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Steeltoe Connectors simplify the process of connecting to and using backing data services on Cloud Foundry. </a:t>
            </a:r>
          </a:p>
          <a:p>
            <a:pPr lvl="0">
              <a:spcBef>
                <a:spcPts val="0"/>
              </a:spcBef>
              <a:buNone/>
            </a:pPr>
            <a:endParaRPr/>
          </a:p>
          <a:p>
            <a:pPr lvl="0">
              <a:spcBef>
                <a:spcPts val="0"/>
              </a:spcBef>
              <a:buNone/>
            </a:pPr>
            <a:r>
              <a:rPr lang="en"/>
              <a:t>They provide out-of-the-box support for discovering many common services on Cloud Foundry. </a:t>
            </a:r>
          </a:p>
          <a:p>
            <a:pPr lvl="0">
              <a:spcBef>
                <a:spcPts val="0"/>
              </a:spcBef>
              <a:buNone/>
            </a:pPr>
            <a:endParaRPr/>
          </a:p>
          <a:p>
            <a:pPr lvl="0" rtl="0">
              <a:spcBef>
                <a:spcPts val="0"/>
              </a:spcBef>
              <a:buNone/>
            </a:pPr>
            <a:r>
              <a:rPr lang="en"/>
              <a:t>They also include the ability to use settings-based configuration so developers can supply configuration settings at development and testing time, but then have those settings overridden when pushing the application to Cloud Foundry.</a:t>
            </a:r>
          </a:p>
        </p:txBody>
      </p:sp>
    </p:spTree>
    <p:extLst>
      <p:ext uri="{BB962C8B-B14F-4D97-AF65-F5344CB8AC3E}">
        <p14:creationId xmlns:p14="http://schemas.microsoft.com/office/powerpoint/2010/main" val="28878565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0" name="Shape 3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1100"/>
              </a:spcBef>
              <a:spcAft>
                <a:spcPts val="1100"/>
              </a:spcAft>
              <a:buClr>
                <a:schemeClr val="dk1"/>
              </a:buClr>
              <a:buSzPct val="100000"/>
              <a:buFont typeface="Arial"/>
              <a:buNone/>
            </a:pPr>
            <a:r>
              <a:rPr lang="en">
                <a:solidFill>
                  <a:srgbClr val="111111"/>
                </a:solidFill>
                <a:highlight>
                  <a:srgbClr val="FFFFFF"/>
                </a:highlight>
              </a:rPr>
              <a:t>Steeltoe provides a number of Security related services that simplify using Cloud Foundry based OAuth2 security services in ASP.NET Core applications.</a:t>
            </a:r>
          </a:p>
          <a:p>
            <a:pPr lvl="0" rtl="0">
              <a:lnSpc>
                <a:spcPct val="115000"/>
              </a:lnSpc>
              <a:spcBef>
                <a:spcPts val="1100"/>
              </a:spcBef>
              <a:spcAft>
                <a:spcPts val="1100"/>
              </a:spcAft>
              <a:buClr>
                <a:schemeClr val="dk1"/>
              </a:buClr>
              <a:buSzPct val="100000"/>
              <a:buFont typeface="Arial"/>
              <a:buNone/>
            </a:pPr>
            <a:r>
              <a:rPr lang="en">
                <a:solidFill>
                  <a:srgbClr val="111111"/>
                </a:solidFill>
                <a:highlight>
                  <a:srgbClr val="FFFFFF"/>
                </a:highlight>
              </a:rPr>
              <a:t>There are two providers to choose from when adding Cloud Foundry security integration:</a:t>
            </a:r>
          </a:p>
          <a:p>
            <a:pPr marL="457200" lvl="0" indent="-298450" rtl="0">
              <a:lnSpc>
                <a:spcPct val="115000"/>
              </a:lnSpc>
              <a:spcBef>
                <a:spcPts val="1100"/>
              </a:spcBef>
              <a:spcAft>
                <a:spcPts val="1100"/>
              </a:spcAft>
              <a:buClr>
                <a:srgbClr val="111111"/>
              </a:buClr>
              <a:buSzPct val="100000"/>
              <a:buFont typeface="Arial"/>
            </a:pPr>
            <a:r>
              <a:rPr lang="en">
                <a:solidFill>
                  <a:srgbClr val="111111"/>
                </a:solidFill>
                <a:highlight>
                  <a:srgbClr val="FFFFFF"/>
                </a:highlight>
              </a:rPr>
              <a:t>A provider that enables OAuth2 Single Sign-on with Cloud Foundry Security services.</a:t>
            </a:r>
          </a:p>
          <a:p>
            <a:pPr marL="457200" lvl="0" indent="-298450" rtl="0">
              <a:lnSpc>
                <a:spcPct val="115000"/>
              </a:lnSpc>
              <a:spcBef>
                <a:spcPts val="1100"/>
              </a:spcBef>
              <a:spcAft>
                <a:spcPts val="1100"/>
              </a:spcAft>
              <a:buClr>
                <a:srgbClr val="111111"/>
              </a:buClr>
              <a:buSzPct val="100000"/>
              <a:buFont typeface="Arial"/>
            </a:pPr>
            <a:r>
              <a:rPr lang="en">
                <a:solidFill>
                  <a:srgbClr val="111111"/>
                </a:solidFill>
                <a:highlight>
                  <a:srgbClr val="FFFFFF"/>
                </a:highlight>
              </a:rPr>
              <a:t>A provider that enables using JWT tokens issued by Cloud Foundry Security services for securing access to REST resources/endpoints.</a:t>
            </a:r>
          </a:p>
          <a:p>
            <a:pPr lvl="0" rtl="0">
              <a:lnSpc>
                <a:spcPct val="115000"/>
              </a:lnSpc>
              <a:spcBef>
                <a:spcPts val="1100"/>
              </a:spcBef>
              <a:spcAft>
                <a:spcPts val="1100"/>
              </a:spcAft>
              <a:buNone/>
            </a:pPr>
            <a:r>
              <a:rPr lang="en">
                <a:solidFill>
                  <a:srgbClr val="111111"/>
                </a:solidFill>
                <a:highlight>
                  <a:srgbClr val="FFFFFF"/>
                </a:highlight>
              </a:rPr>
              <a:t>In addition to the two providers above, Steeltoe also makes available an additional security provider which allows you to easily use a Cloud Foundry based Redis service for ASP.NET Core Data Protection Key Ring storage. By default, ASP.NET Core stores the key ring on the local file system. In a Cloud Foundry environment, this of course is un-workable and violates the twelve-factor guidelines for developing cloud native applications. Using the Steeltoe Redis Key Storage provider, you can reconfigure Data Protection service to use Redis on Cloud Foundry for storage.</a:t>
            </a:r>
          </a:p>
          <a:p>
            <a:pPr lvl="0" rtl="0">
              <a:spcBef>
                <a:spcPts val="0"/>
              </a:spcBef>
              <a:buNone/>
            </a:pPr>
            <a:endParaRPr/>
          </a:p>
        </p:txBody>
      </p:sp>
    </p:spTree>
    <p:extLst>
      <p:ext uri="{BB962C8B-B14F-4D97-AF65-F5344CB8AC3E}">
        <p14:creationId xmlns:p14="http://schemas.microsoft.com/office/powerpoint/2010/main" val="26227980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Shape 3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1100"/>
              </a:spcBef>
              <a:spcAft>
                <a:spcPts val="1100"/>
              </a:spcAft>
              <a:buNone/>
            </a:pPr>
            <a:r>
              <a:rPr lang="en">
                <a:solidFill>
                  <a:srgbClr val="111111"/>
                </a:solidFill>
                <a:highlight>
                  <a:srgbClr val="FFFFFF"/>
                </a:highlight>
              </a:rPr>
              <a:t>Steeltoe helps you manage and troubleshoot your application by exposing standard (from Spring Boot) management endpoints (aka Spring Boot Actuators)</a:t>
            </a:r>
          </a:p>
          <a:p>
            <a:pPr lvl="0" rtl="0">
              <a:lnSpc>
                <a:spcPct val="115000"/>
              </a:lnSpc>
              <a:spcBef>
                <a:spcPts val="1100"/>
              </a:spcBef>
              <a:spcAft>
                <a:spcPts val="1100"/>
              </a:spcAft>
              <a:buNone/>
            </a:pPr>
            <a:r>
              <a:rPr lang="en">
                <a:solidFill>
                  <a:srgbClr val="111111"/>
                </a:solidFill>
                <a:highlight>
                  <a:srgbClr val="FFFFFF"/>
                </a:highlight>
              </a:rPr>
              <a:t>In Steeltoe 1.1 we will include these 4 endpoints that will automatically get bound to your application</a:t>
            </a:r>
          </a:p>
          <a:p>
            <a:pPr lvl="0" rtl="0">
              <a:spcBef>
                <a:spcPts val="0"/>
              </a:spcBef>
              <a:buNone/>
            </a:pPr>
            <a:endParaRPr/>
          </a:p>
        </p:txBody>
      </p:sp>
    </p:spTree>
    <p:extLst>
      <p:ext uri="{BB962C8B-B14F-4D97-AF65-F5344CB8AC3E}">
        <p14:creationId xmlns:p14="http://schemas.microsoft.com/office/powerpoint/2010/main" val="3437717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6" name="Shape 66"/>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SzPct val="25000"/>
              <a:buFont typeface="Calibri"/>
              <a:buNone/>
            </a:pPr>
            <a:r>
              <a:rPr lang="en-US" sz="1200" b="0" i="0" u="none" strike="noStrike" cap="none">
                <a:solidFill>
                  <a:schemeClr val="dk1"/>
                </a:solidFill>
                <a:latin typeface="Calibri"/>
                <a:ea typeface="Calibri"/>
                <a:cs typeface="Calibri"/>
                <a:sym typeface="Calibri"/>
              </a:rPr>
              <a:t>Defining microservices</a:t>
            </a:r>
          </a:p>
        </p:txBody>
      </p:sp>
      <p:sp>
        <p:nvSpPr>
          <p:cNvPr id="67" name="Shape 67"/>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ct val="25000"/>
                <a:buFont typeface="Calibri"/>
                <a:buNone/>
                <a:tabLst/>
                <a:defRPr/>
              </a:pPr>
              <a:t>7</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6764715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9" name="Shape 3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894023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5" name="Shape 5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566" name="Shape 566"/>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lvl="0">
              <a:spcBef>
                <a:spcPts val="0"/>
              </a:spcBef>
              <a:buClr>
                <a:schemeClr val="dk1"/>
              </a:buClr>
              <a:buSzPct val="25000"/>
              <a:buFont typeface="Calibri"/>
              <a:buNone/>
            </a:pPr>
            <a:fld id="{00000000-1234-1234-1234-123412341234}" type="slidenum">
              <a:rPr lang="en-US"/>
              <a:t>81</a:t>
            </a:fld>
            <a:endParaRPr lang="en-US"/>
          </a:p>
        </p:txBody>
      </p:sp>
    </p:spTree>
    <p:extLst>
      <p:ext uri="{BB962C8B-B14F-4D97-AF65-F5344CB8AC3E}">
        <p14:creationId xmlns:p14="http://schemas.microsoft.com/office/powerpoint/2010/main" val="9052769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Shape 648"/>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7439957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6" name="Shape 656"/>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657" name="Shape 657"/>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83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31615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Shape 6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63" name="Shape 663"/>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664" name="Shape 664"/>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84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47116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Shape 6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0" name="Shape 670"/>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671" name="Shape 671"/>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85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85430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Shape 67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846844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Shape 6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84" name="Shape 684"/>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685" name="Shape 685"/>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87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488504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91" name="Shape 691"/>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692" name="Shape 692"/>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88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105276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Shape 69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698" name="Shape 6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101840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Monoliths aren’t BAD</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US" sz="1200" b="0" i="0" u="none" strike="noStrike" cap="none">
                <a:solidFill>
                  <a:schemeClr val="dk1"/>
                </a:solidFill>
                <a:latin typeface="Calibri"/>
                <a:ea typeface="Calibri"/>
                <a:cs typeface="Calibri"/>
                <a:sym typeface="Calibri"/>
              </a:rPr>
              <a:t>Challenges when it comes to scaling, making and shipping changes, onboarding new people, coordinating parallel dev efforts, long term commitment to a given tech stack</a:t>
            </a:r>
          </a:p>
        </p:txBody>
      </p:sp>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3807412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Shape 7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5" name="Shape 705"/>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706" name="Shape 706"/>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90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318635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Shape 69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698" name="Shape 6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372868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Shape 71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712" name="Shape 7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715464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r>
              <a:rPr lang="en-US" sz="1200" b="0" i="0" u="none" strike="noStrike" cap="none">
                <a:solidFill>
                  <a:schemeClr val="dk1"/>
                </a:solidFill>
                <a:latin typeface="Calibri"/>
                <a:ea typeface="Calibri"/>
                <a:cs typeface="Calibri"/>
                <a:sym typeface="Calibri"/>
              </a:rPr>
              <a:t>Aka.. Why deploying Windows applications is painful….</a:t>
            </a:r>
          </a:p>
        </p:txBody>
      </p:sp>
      <p:sp>
        <p:nvSpPr>
          <p:cNvPr id="439" name="Shape 4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881947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Shape 4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6" name="Shape 4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447" name="Shape 447"/>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t>96</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9531861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4" name="Shape 45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455" name="Shape 455"/>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t>97</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509807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1" name="Shape 4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462" name="Shape 462"/>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t>98</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197740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9" name="Shape 4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470" name="Shape 470"/>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t>99</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4859639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6" name="Shape 4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477" name="Shape 477"/>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t>100</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283661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484" name="Shape 484"/>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t>101</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34623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5" name="Shape 85"/>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New challenges</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US" sz="1200" b="0" i="0" u="none" strike="noStrike" cap="none">
                <a:solidFill>
                  <a:schemeClr val="dk1"/>
                </a:solidFill>
                <a:latin typeface="Calibri"/>
                <a:ea typeface="Calibri"/>
                <a:cs typeface="Calibri"/>
                <a:sym typeface="Calibri"/>
              </a:rPr>
              <a:t>Where to store shared info, how to track everyone, </a:t>
            </a:r>
          </a:p>
        </p:txBody>
      </p:sp>
      <p:sp>
        <p:nvSpPr>
          <p:cNvPr id="86" name="Shape 86"/>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ct val="25000"/>
                <a:buFont typeface="Calibri"/>
                <a:buNone/>
                <a:tabLst/>
                <a:defRPr/>
              </a:pPr>
              <a:t>9</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6099075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Shape 4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1" name="Shape 4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492" name="Shape 492"/>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t>102</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484906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9" name="Shape 4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500" name="Shape 500"/>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t>103</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4394053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Shape 5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7" name="Shape 5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508" name="Shape 508"/>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t>104</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1457202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515" name="Shape 515"/>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t>105</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5819113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1" name="Shape 52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522" name="Shape 522"/>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106</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7294870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529" name="Shape 529"/>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t>107</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8789397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Shape 57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80" name="Shape 5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406905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7" name="Shape 5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588" name="Shape 588"/>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t>109</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428627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Shape 5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6" name="Shape 59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597" name="Shape 597"/>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t>110</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8554063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3" name="Shape 6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604" name="Shape 604"/>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Calibri"/>
                <a:buNone/>
                <a:tabLst/>
                <a:defRPr/>
              </a:pPr>
              <a:t>111</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30000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4" name="Shape 14"/>
          <p:cNvSpPr txBox="1">
            <a:spLocks noGrp="1"/>
          </p:cNvSpPr>
          <p:nvPr>
            <p:ph type="body" idx="1"/>
          </p:nvPr>
        </p:nvSpPr>
        <p:spPr>
          <a:xfrm>
            <a:off x="457200" y="1519379"/>
            <a:ext cx="8229600" cy="3075242"/>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15" name="Shape 15"/>
          <p:cNvCxnSpPr/>
          <p:nvPr/>
        </p:nvCxnSpPr>
        <p:spPr>
          <a:xfrm>
            <a:off x="0" y="952604"/>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wo Content">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68" name="Shape 68"/>
          <p:cNvSpPr txBox="1">
            <a:spLocks noGrp="1"/>
          </p:cNvSpPr>
          <p:nvPr>
            <p:ph type="body" idx="1"/>
          </p:nvPr>
        </p:nvSpPr>
        <p:spPr>
          <a:xfrm>
            <a:off x="457200" y="1200150"/>
            <a:ext cx="4038598" cy="3394472"/>
          </a:xfrm>
          <a:prstGeom prst="rect">
            <a:avLst/>
          </a:prstGeom>
          <a:noFill/>
          <a:ln>
            <a:noFill/>
          </a:ln>
        </p:spPr>
        <p:txBody>
          <a:bodyPr lIns="91425" tIns="91425" rIns="91425" bIns="91425" anchor="t" anchorCtr="0"/>
          <a:lstStyle>
            <a:lvl1pPr marL="0" marR="0" lvl="0" indent="0" algn="l" rtl="0">
              <a:lnSpc>
                <a:spcPct val="100000"/>
              </a:lnSpc>
              <a:spcBef>
                <a:spcPts val="320"/>
              </a:spcBef>
              <a:spcAft>
                <a:spcPts val="600"/>
              </a:spcAft>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320"/>
              </a:spcBef>
              <a:spcAft>
                <a:spcPts val="0"/>
              </a:spcAft>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280"/>
              </a:spcBef>
              <a:spcAft>
                <a:spcPts val="0"/>
              </a:spcAft>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240"/>
              </a:spcBef>
              <a:spcAft>
                <a:spcPts val="0"/>
              </a:spcAft>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240"/>
              </a:spcBef>
              <a:spcAft>
                <a:spcPts val="0"/>
              </a:spcAft>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69" name="Shape 69"/>
          <p:cNvSpPr txBox="1">
            <a:spLocks noGrp="1"/>
          </p:cNvSpPr>
          <p:nvPr>
            <p:ph type="body" idx="2"/>
          </p:nvPr>
        </p:nvSpPr>
        <p:spPr>
          <a:xfrm>
            <a:off x="4662394" y="3832344"/>
            <a:ext cx="4070350" cy="665161"/>
          </a:xfrm>
          <a:prstGeom prst="rect">
            <a:avLst/>
          </a:prstGeom>
          <a:noFill/>
          <a:ln>
            <a:noFill/>
          </a:ln>
        </p:spPr>
        <p:txBody>
          <a:bodyPr lIns="91425" tIns="91425" rIns="91425" bIns="91425" anchor="t" anchorCtr="0"/>
          <a:lstStyle>
            <a:lvl1pPr marL="0" marR="0" lvl="0" indent="0" algn="l" rtl="0">
              <a:lnSpc>
                <a:spcPct val="100000"/>
              </a:lnSpc>
              <a:spcBef>
                <a:spcPts val="220"/>
              </a:spcBef>
              <a:spcAft>
                <a:spcPts val="0"/>
              </a:spcAft>
              <a:buClr>
                <a:srgbClr val="BFBFBF"/>
              </a:buClr>
              <a:buFont typeface="Arial"/>
              <a:buNone/>
              <a:defRPr sz="1100" b="0" i="1" u="none" strike="noStrike" cap="none">
                <a:solidFill>
                  <a:srgbClr val="BFBFBF"/>
                </a:solidFill>
                <a:latin typeface="Source Sans Pro"/>
                <a:ea typeface="Source Sans Pro"/>
                <a:cs typeface="Source Sans Pro"/>
                <a:sym typeface="Source Sans Pro"/>
              </a:defRPr>
            </a:lvl1pPr>
            <a:lvl2pPr marL="457200" marR="0" lvl="1" indent="0" algn="l" rtl="0">
              <a:lnSpc>
                <a:spcPct val="100000"/>
              </a:lnSpc>
              <a:spcBef>
                <a:spcPts val="240"/>
              </a:spcBef>
              <a:spcAft>
                <a:spcPts val="0"/>
              </a:spcAft>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220"/>
              </a:spcBef>
              <a:spcAft>
                <a:spcPts val="0"/>
              </a:spcAft>
              <a:buClr>
                <a:srgbClr val="878787"/>
              </a:buClr>
              <a:buFont typeface="Arial"/>
              <a:buNone/>
              <a:defRPr sz="11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210"/>
              </a:spcBef>
              <a:spcAft>
                <a:spcPts val="0"/>
              </a:spcAft>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210"/>
              </a:spcBef>
              <a:spcAft>
                <a:spcPts val="0"/>
              </a:spcAft>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70" name="Shape 70"/>
          <p:cNvSpPr>
            <a:spLocks noGrp="1"/>
          </p:cNvSpPr>
          <p:nvPr>
            <p:ph type="pic" idx="3"/>
          </p:nvPr>
        </p:nvSpPr>
        <p:spPr>
          <a:xfrm>
            <a:off x="4662487" y="1200150"/>
            <a:ext cx="4070350" cy="243055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878787"/>
              </a:buClr>
              <a:buFont typeface="Arial"/>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lnSpc>
                <a:spcPct val="100000"/>
              </a:lnSpc>
              <a:spcBef>
                <a:spcPts val="0"/>
              </a:spcBef>
              <a:spcAft>
                <a:spcPts val="0"/>
              </a:spcAft>
              <a:buClr>
                <a:srgbClr val="878787"/>
              </a:buClr>
              <a:buFont typeface="Arial"/>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lnSpc>
                <a:spcPct val="100000"/>
              </a:lnSpc>
              <a:spcBef>
                <a:spcPts val="0"/>
              </a:spcBef>
              <a:spcAft>
                <a:spcPts val="0"/>
              </a:spcAft>
              <a:buClr>
                <a:srgbClr val="878787"/>
              </a:buClr>
              <a:buFont typeface="Arial"/>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lnSpc>
                <a:spcPct val="100000"/>
              </a:lnSpc>
              <a:spcBef>
                <a:spcPts val="0"/>
              </a:spcBef>
              <a:spcAft>
                <a:spcPts val="0"/>
              </a:spcAft>
              <a:buClr>
                <a:srgbClr val="878787"/>
              </a:buClr>
              <a:buFont typeface="Arial"/>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lnSpc>
                <a:spcPct val="100000"/>
              </a:lnSpc>
              <a:spcBef>
                <a:spcPts val="0"/>
              </a:spcBef>
              <a:spcAft>
                <a:spcPts val="0"/>
              </a:spcAft>
              <a:buClr>
                <a:srgbClr val="878787"/>
              </a:buClr>
              <a:buFont typeface="Arial"/>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71" name="Shape 71"/>
          <p:cNvCxnSpPr/>
          <p:nvPr/>
        </p:nvCxnSpPr>
        <p:spPr>
          <a:xfrm>
            <a:off x="0" y="952604"/>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74" name="Shape 74"/>
          <p:cNvSpPr txBox="1">
            <a:spLocks noGrp="1"/>
          </p:cNvSpPr>
          <p:nvPr>
            <p:ph type="body" idx="1"/>
          </p:nvPr>
        </p:nvSpPr>
        <p:spPr>
          <a:xfrm>
            <a:off x="457200" y="1151333"/>
            <a:ext cx="4040187" cy="753598"/>
          </a:xfrm>
          <a:prstGeom prst="rect">
            <a:avLst/>
          </a:prstGeom>
          <a:noFill/>
          <a:ln>
            <a:noFill/>
          </a:ln>
        </p:spPr>
        <p:txBody>
          <a:bodyPr lIns="91425" tIns="91425" rIns="91425" bIns="91425" anchor="b" anchorCtr="0"/>
          <a:lstStyle>
            <a:lvl1pPr marL="0" marR="0" lvl="0" indent="0" algn="l" rtl="0">
              <a:lnSpc>
                <a:spcPct val="100000"/>
              </a:lnSpc>
              <a:spcBef>
                <a:spcPts val="480"/>
              </a:spcBef>
              <a:spcAft>
                <a:spcPts val="0"/>
              </a:spcAft>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360"/>
              </a:spcBef>
              <a:spcAft>
                <a:spcPts val="0"/>
              </a:spcAft>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75" name="Shape 75"/>
          <p:cNvSpPr txBox="1">
            <a:spLocks noGrp="1"/>
          </p:cNvSpPr>
          <p:nvPr>
            <p:ph type="body" idx="2"/>
          </p:nvPr>
        </p:nvSpPr>
        <p:spPr>
          <a:xfrm>
            <a:off x="457200" y="2016580"/>
            <a:ext cx="4040187" cy="2578042"/>
          </a:xfrm>
          <a:prstGeom prst="rect">
            <a:avLst/>
          </a:prstGeom>
          <a:noFill/>
          <a:ln>
            <a:noFill/>
          </a:ln>
        </p:spPr>
        <p:txBody>
          <a:bodyPr lIns="91425" tIns="91425" rIns="91425" bIns="91425" anchor="t" anchorCtr="0"/>
          <a:lstStyle>
            <a:lvl1pPr marL="342900" marR="0" lvl="0" indent="-889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3175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76" name="Shape 76"/>
          <p:cNvSpPr txBox="1">
            <a:spLocks noGrp="1"/>
          </p:cNvSpPr>
          <p:nvPr>
            <p:ph type="body" idx="3"/>
          </p:nvPr>
        </p:nvSpPr>
        <p:spPr>
          <a:xfrm>
            <a:off x="4645026" y="1151333"/>
            <a:ext cx="4041773" cy="753598"/>
          </a:xfrm>
          <a:prstGeom prst="rect">
            <a:avLst/>
          </a:prstGeom>
          <a:noFill/>
          <a:ln>
            <a:noFill/>
          </a:ln>
        </p:spPr>
        <p:txBody>
          <a:bodyPr lIns="91425" tIns="91425" rIns="91425" bIns="91425" anchor="b" anchorCtr="0"/>
          <a:lstStyle>
            <a:lvl1pPr marL="0" marR="0" lvl="0" indent="0" algn="l" rtl="0">
              <a:lnSpc>
                <a:spcPct val="100000"/>
              </a:lnSpc>
              <a:spcBef>
                <a:spcPts val="480"/>
              </a:spcBef>
              <a:spcAft>
                <a:spcPts val="0"/>
              </a:spcAft>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360"/>
              </a:spcBef>
              <a:spcAft>
                <a:spcPts val="0"/>
              </a:spcAft>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77" name="Shape 77"/>
          <p:cNvSpPr txBox="1">
            <a:spLocks noGrp="1"/>
          </p:cNvSpPr>
          <p:nvPr>
            <p:ph type="body" idx="4"/>
          </p:nvPr>
        </p:nvSpPr>
        <p:spPr>
          <a:xfrm>
            <a:off x="4645026" y="2016580"/>
            <a:ext cx="4041773" cy="2578042"/>
          </a:xfrm>
          <a:prstGeom prst="rect">
            <a:avLst/>
          </a:prstGeom>
          <a:noFill/>
          <a:ln>
            <a:noFill/>
          </a:ln>
        </p:spPr>
        <p:txBody>
          <a:bodyPr lIns="91425" tIns="91425" rIns="91425" bIns="91425" anchor="t" anchorCtr="0"/>
          <a:lstStyle>
            <a:lvl1pPr marL="342900" marR="0" lvl="0" indent="-889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3175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78" name="Shape 78"/>
          <p:cNvCxnSpPr/>
          <p:nvPr/>
        </p:nvCxnSpPr>
        <p:spPr>
          <a:xfrm>
            <a:off x="0" y="952604"/>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p:spTree>
      <p:nvGrpSpPr>
        <p:cNvPr id="1" name="Shape 79"/>
        <p:cNvGrpSpPr/>
        <p:nvPr/>
      </p:nvGrpSpPr>
      <p:grpSpPr>
        <a:xfrm>
          <a:off x="0" y="0"/>
          <a:ext cx="0" cy="0"/>
          <a:chOff x="0" y="0"/>
          <a:chExt cx="0" cy="0"/>
        </a:xfrm>
      </p:grpSpPr>
      <p:sp>
        <p:nvSpPr>
          <p:cNvPr id="80" name="Shape 80"/>
          <p:cNvSpPr/>
          <p:nvPr/>
        </p:nvSpPr>
        <p:spPr>
          <a:xfrm>
            <a:off x="0" y="0"/>
            <a:ext cx="9144000" cy="5143499"/>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Source Sans Pro"/>
              <a:ea typeface="Source Sans Pro"/>
              <a:cs typeface="Source Sans Pro"/>
              <a:sym typeface="Source Sans Pro"/>
            </a:endParaRPr>
          </a:p>
        </p:txBody>
      </p:sp>
      <p:sp>
        <p:nvSpPr>
          <p:cNvPr id="81" name="Shape 81"/>
          <p:cNvSpPr txBox="1">
            <a:spLocks noGrp="1"/>
          </p:cNvSpPr>
          <p:nvPr>
            <p:ph type="title"/>
          </p:nvPr>
        </p:nvSpPr>
        <p:spPr>
          <a:xfrm>
            <a:off x="0" y="373780"/>
            <a:ext cx="9144000" cy="300461"/>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accent1"/>
              </a:buClr>
              <a:buFont typeface="Source Sans Pro"/>
              <a:buNone/>
              <a:defRPr sz="1800" b="1" i="0" u="none" strike="noStrike" cap="none">
                <a:solidFill>
                  <a:schemeClr val="accent1"/>
                </a:solidFill>
                <a:latin typeface="Source Sans Pro"/>
                <a:ea typeface="Source Sans Pro"/>
                <a:cs typeface="Source Sans Pro"/>
                <a:sym typeface="Source Sans Pro"/>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82" name="Shape 82"/>
          <p:cNvSpPr txBox="1">
            <a:spLocks noGrp="1"/>
          </p:cNvSpPr>
          <p:nvPr>
            <p:ph type="body" idx="1"/>
          </p:nvPr>
        </p:nvSpPr>
        <p:spPr>
          <a:xfrm>
            <a:off x="1042145" y="1770527"/>
            <a:ext cx="7059705" cy="1377484"/>
          </a:xfrm>
          <a:prstGeom prst="rect">
            <a:avLst/>
          </a:prstGeom>
          <a:noFill/>
          <a:ln>
            <a:noFill/>
          </a:ln>
        </p:spPr>
        <p:txBody>
          <a:bodyPr lIns="91425" tIns="91425" rIns="91425" bIns="91425" anchor="t" anchorCtr="0"/>
          <a:lstStyle>
            <a:lvl1pPr marL="0" marR="0" lvl="0" indent="0" algn="ctr" rtl="0">
              <a:lnSpc>
                <a:spcPct val="100000"/>
              </a:lnSpc>
              <a:spcBef>
                <a:spcPts val="560"/>
              </a:spcBef>
              <a:spcAft>
                <a:spcPts val="0"/>
              </a:spcAft>
              <a:buClr>
                <a:srgbClr val="FFFFFF"/>
              </a:buClr>
              <a:buFont typeface="Arial"/>
              <a:buNone/>
              <a:defRPr sz="2800" b="0" i="0" u="none" strike="noStrike" cap="none">
                <a:solidFill>
                  <a:srgbClr val="FFFFFF"/>
                </a:solidFill>
                <a:latin typeface="Source Sans Pro"/>
                <a:ea typeface="Source Sans Pro"/>
                <a:cs typeface="Source Sans Pro"/>
                <a:sym typeface="Source Sans Pro"/>
              </a:defRPr>
            </a:lvl1pPr>
            <a:lvl2pPr marL="457200" marR="0" lvl="1" indent="0" algn="ctr" rtl="0">
              <a:lnSpc>
                <a:spcPct val="100000"/>
              </a:lnSpc>
              <a:spcBef>
                <a:spcPts val="480"/>
              </a:spcBef>
              <a:spcAft>
                <a:spcPts val="0"/>
              </a:spcAft>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ctr"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ctr"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ctr"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pic>
        <p:nvPicPr>
          <p:cNvPr id="83" name="Shape 83"/>
          <p:cNvPicPr preferRelativeResize="0"/>
          <p:nvPr/>
        </p:nvPicPr>
        <p:blipFill rotWithShape="1">
          <a:blip r:embed="rId2">
            <a:alphaModFix/>
          </a:blip>
          <a:srcRect/>
          <a:stretch/>
        </p:blipFill>
        <p:spPr>
          <a:xfrm>
            <a:off x="0" y="0"/>
            <a:ext cx="9144000" cy="51434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Comparison">
    <p:spTree>
      <p:nvGrpSpPr>
        <p:cNvPr id="1" name="Shape 89"/>
        <p:cNvGrpSpPr/>
        <p:nvPr/>
      </p:nvGrpSpPr>
      <p:grpSpPr>
        <a:xfrm>
          <a:off x="0" y="0"/>
          <a:ext cx="0" cy="0"/>
          <a:chOff x="0" y="0"/>
          <a:chExt cx="0" cy="0"/>
        </a:xfrm>
      </p:grpSpPr>
      <p:sp>
        <p:nvSpPr>
          <p:cNvPr id="90" name="Shape 90"/>
          <p:cNvSpPr/>
          <p:nvPr/>
        </p:nvSpPr>
        <p:spPr>
          <a:xfrm>
            <a:off x="366059" y="1822333"/>
            <a:ext cx="2039470" cy="2772078"/>
          </a:xfrm>
          <a:prstGeom prst="rect">
            <a:avLst/>
          </a:prstGeom>
          <a:solidFill>
            <a:srgbClr val="F5F5F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Source Sans Pro"/>
              <a:ea typeface="Source Sans Pro"/>
              <a:cs typeface="Source Sans Pro"/>
              <a:sym typeface="Source Sans Pro"/>
            </a:endParaRPr>
          </a:p>
        </p:txBody>
      </p:sp>
      <p:sp>
        <p:nvSpPr>
          <p:cNvPr id="91" name="Shape 91"/>
          <p:cNvSpPr/>
          <p:nvPr/>
        </p:nvSpPr>
        <p:spPr>
          <a:xfrm>
            <a:off x="2488200" y="1822333"/>
            <a:ext cx="2039470" cy="2772078"/>
          </a:xfrm>
          <a:prstGeom prst="rect">
            <a:avLst/>
          </a:prstGeom>
          <a:solidFill>
            <a:srgbClr val="F5F5F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Source Sans Pro"/>
              <a:ea typeface="Source Sans Pro"/>
              <a:cs typeface="Source Sans Pro"/>
              <a:sym typeface="Source Sans Pro"/>
            </a:endParaRPr>
          </a:p>
        </p:txBody>
      </p:sp>
      <p:sp>
        <p:nvSpPr>
          <p:cNvPr id="92" name="Shape 92"/>
          <p:cNvSpPr/>
          <p:nvPr/>
        </p:nvSpPr>
        <p:spPr>
          <a:xfrm>
            <a:off x="4610342" y="1822333"/>
            <a:ext cx="2039470" cy="2772078"/>
          </a:xfrm>
          <a:prstGeom prst="rect">
            <a:avLst/>
          </a:prstGeom>
          <a:solidFill>
            <a:srgbClr val="F5F5F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Source Sans Pro"/>
              <a:ea typeface="Source Sans Pro"/>
              <a:cs typeface="Source Sans Pro"/>
              <a:sym typeface="Source Sans Pro"/>
            </a:endParaRPr>
          </a:p>
        </p:txBody>
      </p:sp>
      <p:sp>
        <p:nvSpPr>
          <p:cNvPr id="93" name="Shape 93"/>
          <p:cNvSpPr/>
          <p:nvPr/>
        </p:nvSpPr>
        <p:spPr>
          <a:xfrm>
            <a:off x="6732485" y="1822333"/>
            <a:ext cx="2039470" cy="2772078"/>
          </a:xfrm>
          <a:prstGeom prst="rect">
            <a:avLst/>
          </a:prstGeom>
          <a:solidFill>
            <a:srgbClr val="F5F5F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Source Sans Pro"/>
              <a:ea typeface="Source Sans Pro"/>
              <a:cs typeface="Source Sans Pro"/>
              <a:sym typeface="Source Sans Pro"/>
            </a:endParaRPr>
          </a:p>
        </p:txBody>
      </p:sp>
      <p:sp>
        <p:nvSpPr>
          <p:cNvPr id="94" name="Shape 94"/>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95" name="Shape 95"/>
          <p:cNvSpPr txBox="1">
            <a:spLocks noGrp="1"/>
          </p:cNvSpPr>
          <p:nvPr>
            <p:ph type="body" idx="1"/>
          </p:nvPr>
        </p:nvSpPr>
        <p:spPr>
          <a:xfrm>
            <a:off x="457200" y="1233420"/>
            <a:ext cx="1948328" cy="514718"/>
          </a:xfrm>
          <a:prstGeom prst="rect">
            <a:avLst/>
          </a:prstGeom>
          <a:noFill/>
          <a:ln>
            <a:noFill/>
          </a:ln>
        </p:spPr>
        <p:txBody>
          <a:bodyPr lIns="91425" tIns="91425" rIns="91425" bIns="91425" anchor="b" anchorCtr="0"/>
          <a:lstStyle>
            <a:lvl1pPr marL="0" marR="0" lvl="0" indent="0" algn="ctr" rtl="0">
              <a:lnSpc>
                <a:spcPct val="100000"/>
              </a:lnSpc>
              <a:spcBef>
                <a:spcPts val="480"/>
              </a:spcBef>
              <a:spcAft>
                <a:spcPts val="0"/>
              </a:spcAft>
              <a:buClr>
                <a:srgbClr val="006FD6"/>
              </a:buClr>
              <a:buFont typeface="Arial"/>
              <a:buNone/>
              <a:defRPr sz="2400" b="1" i="0" u="none" strike="noStrike" cap="none">
                <a:solidFill>
                  <a:srgbClr val="006FD6"/>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360"/>
              </a:spcBef>
              <a:spcAft>
                <a:spcPts val="0"/>
              </a:spcAft>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96" name="Shape 96"/>
          <p:cNvSpPr txBox="1">
            <a:spLocks noGrp="1"/>
          </p:cNvSpPr>
          <p:nvPr>
            <p:ph type="body" idx="2"/>
          </p:nvPr>
        </p:nvSpPr>
        <p:spPr>
          <a:xfrm>
            <a:off x="457200" y="1904515"/>
            <a:ext cx="1948328" cy="2578042"/>
          </a:xfrm>
          <a:prstGeom prst="rect">
            <a:avLst/>
          </a:prstGeom>
          <a:noFill/>
          <a:ln>
            <a:noFill/>
          </a:ln>
        </p:spPr>
        <p:txBody>
          <a:bodyPr lIns="91425" tIns="91425" rIns="91425" bIns="91425" anchor="t" anchorCtr="0"/>
          <a:lstStyle>
            <a:lvl1pPr marL="285750" marR="0" lvl="0" indent="-158750" algn="l" rtl="0">
              <a:lnSpc>
                <a:spcPct val="11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97" name="Shape 97"/>
          <p:cNvSpPr txBox="1">
            <a:spLocks noGrp="1"/>
          </p:cNvSpPr>
          <p:nvPr>
            <p:ph type="body" idx="3"/>
          </p:nvPr>
        </p:nvSpPr>
        <p:spPr>
          <a:xfrm>
            <a:off x="2548959" y="1233420"/>
            <a:ext cx="1948328" cy="514718"/>
          </a:xfrm>
          <a:prstGeom prst="rect">
            <a:avLst/>
          </a:prstGeom>
          <a:noFill/>
          <a:ln>
            <a:noFill/>
          </a:ln>
        </p:spPr>
        <p:txBody>
          <a:bodyPr lIns="91425" tIns="91425" rIns="91425" bIns="91425" anchor="b" anchorCtr="0"/>
          <a:lstStyle>
            <a:lvl1pPr marL="0" marR="0" lvl="0" indent="0" algn="ctr" rtl="0">
              <a:lnSpc>
                <a:spcPct val="100000"/>
              </a:lnSpc>
              <a:spcBef>
                <a:spcPts val="480"/>
              </a:spcBef>
              <a:spcAft>
                <a:spcPts val="0"/>
              </a:spcAft>
              <a:buClr>
                <a:srgbClr val="1863AF"/>
              </a:buClr>
              <a:buFont typeface="Arial"/>
              <a:buNone/>
              <a:defRPr sz="2400" b="1" i="0" u="none" strike="noStrike" cap="none">
                <a:solidFill>
                  <a:srgbClr val="1863AF"/>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360"/>
              </a:spcBef>
              <a:spcAft>
                <a:spcPts val="0"/>
              </a:spcAft>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98" name="Shape 98"/>
          <p:cNvSpPr txBox="1">
            <a:spLocks noGrp="1"/>
          </p:cNvSpPr>
          <p:nvPr>
            <p:ph type="body" idx="4"/>
          </p:nvPr>
        </p:nvSpPr>
        <p:spPr>
          <a:xfrm>
            <a:off x="2548959" y="1904515"/>
            <a:ext cx="1948328" cy="2578042"/>
          </a:xfrm>
          <a:prstGeom prst="rect">
            <a:avLst/>
          </a:prstGeom>
          <a:noFill/>
          <a:ln>
            <a:noFill/>
          </a:ln>
        </p:spPr>
        <p:txBody>
          <a:bodyPr lIns="91425" tIns="91425" rIns="91425" bIns="91425" anchor="t" anchorCtr="0"/>
          <a:lstStyle>
            <a:lvl1pPr marL="285750" marR="0" lvl="0" indent="-158750" algn="l" rtl="0">
              <a:lnSpc>
                <a:spcPct val="10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99" name="Shape 99"/>
          <p:cNvSpPr txBox="1">
            <a:spLocks noGrp="1"/>
          </p:cNvSpPr>
          <p:nvPr>
            <p:ph type="body" idx="5"/>
          </p:nvPr>
        </p:nvSpPr>
        <p:spPr>
          <a:xfrm>
            <a:off x="4655664" y="1233420"/>
            <a:ext cx="1948328" cy="514718"/>
          </a:xfrm>
          <a:prstGeom prst="rect">
            <a:avLst/>
          </a:prstGeom>
          <a:noFill/>
          <a:ln>
            <a:noFill/>
          </a:ln>
        </p:spPr>
        <p:txBody>
          <a:bodyPr lIns="91425" tIns="91425" rIns="91425" bIns="91425" anchor="b" anchorCtr="0"/>
          <a:lstStyle>
            <a:lvl1pPr marL="0" marR="0" lvl="0" indent="0" algn="ctr" rtl="0">
              <a:lnSpc>
                <a:spcPct val="100000"/>
              </a:lnSpc>
              <a:spcBef>
                <a:spcPts val="480"/>
              </a:spcBef>
              <a:spcAft>
                <a:spcPts val="0"/>
              </a:spcAft>
              <a:buClr>
                <a:srgbClr val="1863AF"/>
              </a:buClr>
              <a:buFont typeface="Arial"/>
              <a:buNone/>
              <a:defRPr sz="2400" b="1" i="0" u="none" strike="noStrike" cap="none">
                <a:solidFill>
                  <a:srgbClr val="1863AF"/>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360"/>
              </a:spcBef>
              <a:spcAft>
                <a:spcPts val="0"/>
              </a:spcAft>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00" name="Shape 100"/>
          <p:cNvSpPr txBox="1">
            <a:spLocks noGrp="1"/>
          </p:cNvSpPr>
          <p:nvPr>
            <p:ph type="body" idx="6"/>
          </p:nvPr>
        </p:nvSpPr>
        <p:spPr>
          <a:xfrm>
            <a:off x="4655664" y="1904515"/>
            <a:ext cx="1948328" cy="2578042"/>
          </a:xfrm>
          <a:prstGeom prst="rect">
            <a:avLst/>
          </a:prstGeom>
          <a:noFill/>
          <a:ln>
            <a:noFill/>
          </a:ln>
        </p:spPr>
        <p:txBody>
          <a:bodyPr lIns="91425" tIns="91425" rIns="91425" bIns="91425" anchor="t" anchorCtr="0"/>
          <a:lstStyle>
            <a:lvl1pPr marL="285750" marR="0" lvl="0" indent="-158750" algn="l" rtl="0">
              <a:lnSpc>
                <a:spcPct val="10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101" name="Shape 101"/>
          <p:cNvSpPr txBox="1">
            <a:spLocks noGrp="1"/>
          </p:cNvSpPr>
          <p:nvPr>
            <p:ph type="body" idx="7"/>
          </p:nvPr>
        </p:nvSpPr>
        <p:spPr>
          <a:xfrm>
            <a:off x="6732485" y="1233420"/>
            <a:ext cx="1948328" cy="514718"/>
          </a:xfrm>
          <a:prstGeom prst="rect">
            <a:avLst/>
          </a:prstGeom>
          <a:noFill/>
          <a:ln>
            <a:noFill/>
          </a:ln>
        </p:spPr>
        <p:txBody>
          <a:bodyPr lIns="91425" tIns="91425" rIns="91425" bIns="91425" anchor="b" anchorCtr="0"/>
          <a:lstStyle>
            <a:lvl1pPr marL="0" marR="0" lvl="0" indent="0" algn="ctr" rtl="0">
              <a:lnSpc>
                <a:spcPct val="100000"/>
              </a:lnSpc>
              <a:spcBef>
                <a:spcPts val="480"/>
              </a:spcBef>
              <a:spcAft>
                <a:spcPts val="0"/>
              </a:spcAft>
              <a:buClr>
                <a:srgbClr val="1863AF"/>
              </a:buClr>
              <a:buFont typeface="Arial"/>
              <a:buNone/>
              <a:defRPr sz="2400" b="1" i="0" u="none" strike="noStrike" cap="none">
                <a:solidFill>
                  <a:srgbClr val="1863AF"/>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360"/>
              </a:spcBef>
              <a:spcAft>
                <a:spcPts val="0"/>
              </a:spcAft>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20"/>
              </a:spcBef>
              <a:spcAft>
                <a:spcPts val="0"/>
              </a:spcAft>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02" name="Shape 102"/>
          <p:cNvSpPr txBox="1">
            <a:spLocks noGrp="1"/>
          </p:cNvSpPr>
          <p:nvPr>
            <p:ph type="body" idx="8"/>
          </p:nvPr>
        </p:nvSpPr>
        <p:spPr>
          <a:xfrm>
            <a:off x="6732485" y="1904515"/>
            <a:ext cx="1948328" cy="2578042"/>
          </a:xfrm>
          <a:prstGeom prst="rect">
            <a:avLst/>
          </a:prstGeom>
          <a:noFill/>
          <a:ln>
            <a:noFill/>
          </a:ln>
        </p:spPr>
        <p:txBody>
          <a:bodyPr lIns="91425" tIns="91425" rIns="91425" bIns="91425" anchor="t" anchorCtr="0"/>
          <a:lstStyle>
            <a:lvl1pPr marL="285750" marR="0" lvl="0" indent="-158750" algn="l" rtl="0">
              <a:lnSpc>
                <a:spcPct val="10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103" name="Shape 103"/>
          <p:cNvCxnSpPr/>
          <p:nvPr/>
        </p:nvCxnSpPr>
        <p:spPr>
          <a:xfrm>
            <a:off x="0" y="952604"/>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Shape 104"/>
        <p:cNvGrpSpPr/>
        <p:nvPr/>
      </p:nvGrpSpPr>
      <p:grpSpPr>
        <a:xfrm>
          <a:off x="0" y="0"/>
          <a:ext cx="0" cy="0"/>
          <a:chOff x="0" y="0"/>
          <a:chExt cx="0" cy="0"/>
        </a:xfrm>
      </p:grpSpPr>
      <p:sp>
        <p:nvSpPr>
          <p:cNvPr id="105" name="Shape 105"/>
          <p:cNvSpPr/>
          <p:nvPr/>
        </p:nvSpPr>
        <p:spPr>
          <a:xfrm>
            <a:off x="4669117" y="-126997"/>
            <a:ext cx="4736350" cy="5285439"/>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accent3"/>
              </a:solidFill>
              <a:latin typeface="Source Sans Pro"/>
              <a:ea typeface="Source Sans Pro"/>
              <a:cs typeface="Source Sans Pro"/>
              <a:sym typeface="Source Sans Pro"/>
            </a:endParaRPr>
          </a:p>
        </p:txBody>
      </p:sp>
      <p:sp>
        <p:nvSpPr>
          <p:cNvPr id="106" name="Shape 106"/>
          <p:cNvSpPr/>
          <p:nvPr/>
        </p:nvSpPr>
        <p:spPr>
          <a:xfrm>
            <a:off x="-67233" y="-126997"/>
            <a:ext cx="4736350" cy="5285439"/>
          </a:xfrm>
          <a:prstGeom prst="rect">
            <a:avLst/>
          </a:prstGeom>
          <a:solidFill>
            <a:srgbClr val="97ACB5"/>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accent3"/>
              </a:solidFill>
              <a:latin typeface="Source Sans Pro"/>
              <a:ea typeface="Source Sans Pro"/>
              <a:cs typeface="Source Sans Pro"/>
              <a:sym typeface="Source Sans Pro"/>
            </a:endParaRPr>
          </a:p>
        </p:txBody>
      </p:sp>
      <p:sp>
        <p:nvSpPr>
          <p:cNvPr id="107" name="Shape 107"/>
          <p:cNvSpPr txBox="1">
            <a:spLocks noGrp="1"/>
          </p:cNvSpPr>
          <p:nvPr>
            <p:ph type="title"/>
          </p:nvPr>
        </p:nvSpPr>
        <p:spPr>
          <a:xfrm>
            <a:off x="239057" y="483683"/>
            <a:ext cx="4430060" cy="41447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08" name="Shape 108"/>
          <p:cNvSpPr>
            <a:spLocks noGrp="1"/>
          </p:cNvSpPr>
          <p:nvPr>
            <p:ph type="pic" idx="2"/>
          </p:nvPr>
        </p:nvSpPr>
        <p:spPr>
          <a:xfrm>
            <a:off x="4669117" y="0"/>
            <a:ext cx="4474879" cy="51434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lnSpc>
                <a:spcPct val="100000"/>
              </a:lnSpc>
              <a:spcBef>
                <a:spcPts val="0"/>
              </a:spcBef>
              <a:spcAft>
                <a:spcPts val="0"/>
              </a:spcAft>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lnSpc>
                <a:spcPct val="100000"/>
              </a:lnSpc>
              <a:spcBef>
                <a:spcPts val="0"/>
              </a:spcBef>
              <a:spcAft>
                <a:spcPts val="0"/>
              </a:spcAft>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lnSpc>
                <a:spcPct val="100000"/>
              </a:lnSpc>
              <a:spcBef>
                <a:spcPts val="0"/>
              </a:spcBef>
              <a:spcAft>
                <a:spcPts val="0"/>
              </a:spcAft>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lnSpc>
                <a:spcPct val="100000"/>
              </a:lnSpc>
              <a:spcBef>
                <a:spcPts val="0"/>
              </a:spcBef>
              <a:spcAft>
                <a:spcPts val="0"/>
              </a:spcAft>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lnSpc>
                <a:spcPct val="100000"/>
              </a:lnSpc>
              <a:spcBef>
                <a:spcPts val="0"/>
              </a:spcBef>
              <a:spcAft>
                <a:spcPts val="0"/>
              </a:spcAft>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0"/>
              </a:spcBef>
              <a:spcAft>
                <a:spcPts val="0"/>
              </a:spcAft>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0"/>
              </a:spcBef>
              <a:spcAft>
                <a:spcPts val="0"/>
              </a:spcAft>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0"/>
              </a:spcBef>
              <a:spcAft>
                <a:spcPts val="0"/>
              </a:spcAft>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09" name="Shape 109"/>
          <p:cNvSpPr txBox="1">
            <a:spLocks noGrp="1"/>
          </p:cNvSpPr>
          <p:nvPr>
            <p:ph type="body" idx="1"/>
          </p:nvPr>
        </p:nvSpPr>
        <p:spPr>
          <a:xfrm>
            <a:off x="239057" y="224618"/>
            <a:ext cx="4430060" cy="229215"/>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0"/>
              </a:spcAft>
              <a:buClr>
                <a:schemeClr val="dk2"/>
              </a:buClr>
              <a:buFont typeface="Arial"/>
              <a:buNone/>
              <a:defRPr sz="1000" b="1" i="0" u="none" strike="noStrike" cap="none">
                <a:solidFill>
                  <a:schemeClr val="dk2"/>
                </a:solidFill>
                <a:latin typeface="Source Sans Pro"/>
                <a:ea typeface="Source Sans Pro"/>
                <a:cs typeface="Source Sans Pro"/>
                <a:sym typeface="Source Sans Pro"/>
              </a:defRPr>
            </a:lvl1pPr>
            <a:lvl2pPr marL="457200" marR="0" lvl="1" indent="0" algn="l" rtl="0">
              <a:lnSpc>
                <a:spcPct val="100000"/>
              </a:lnSpc>
              <a:spcBef>
                <a:spcPts val="240"/>
              </a:spcBef>
              <a:spcAft>
                <a:spcPts val="0"/>
              </a:spcAft>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200"/>
              </a:spcBef>
              <a:spcAft>
                <a:spcPts val="0"/>
              </a:spcAft>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180"/>
              </a:spcBef>
              <a:spcAft>
                <a:spcPts val="0"/>
              </a:spcAft>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180"/>
              </a:spcBef>
              <a:spcAft>
                <a:spcPts val="0"/>
              </a:spcAft>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
        <p:nvSpPr>
          <p:cNvPr id="110" name="Shape 110"/>
          <p:cNvSpPr txBox="1">
            <a:spLocks noGrp="1"/>
          </p:cNvSpPr>
          <p:nvPr>
            <p:ph type="body" idx="3"/>
          </p:nvPr>
        </p:nvSpPr>
        <p:spPr>
          <a:xfrm>
            <a:off x="239057" y="1225716"/>
            <a:ext cx="4430060" cy="914400"/>
          </a:xfrm>
          <a:prstGeom prst="rect">
            <a:avLst/>
          </a:prstGeom>
          <a:noFill/>
          <a:ln>
            <a:noFill/>
          </a:ln>
        </p:spPr>
        <p:txBody>
          <a:bodyPr lIns="91425" tIns="91425" rIns="91425" bIns="91425" anchor="t" anchorCtr="0"/>
          <a:lstStyle>
            <a:lvl1pPr marL="342900" marR="0" lvl="0" indent="-1397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742950" marR="0" lvl="1" indent="-107950" algn="l" rtl="0">
              <a:lnSpc>
                <a:spcPct val="100000"/>
              </a:lnSpc>
              <a:spcBef>
                <a:spcPts val="280"/>
              </a:spcBef>
              <a:spcAft>
                <a:spcPts val="0"/>
              </a:spcAft>
              <a:buClr>
                <a:schemeClr val="lt1"/>
              </a:buClr>
              <a:buSzPct val="100000"/>
              <a:buFont typeface="Arial"/>
              <a:buChar char="–"/>
              <a:defRPr sz="1400" b="0" i="0" u="none" strike="noStrike" cap="none">
                <a:solidFill>
                  <a:schemeClr val="lt1"/>
                </a:solidFill>
                <a:latin typeface="Source Sans Pro"/>
                <a:ea typeface="Source Sans Pro"/>
                <a:cs typeface="Source Sans Pro"/>
                <a:sym typeface="Source Sans Pro"/>
              </a:defRPr>
            </a:lvl2pPr>
            <a:lvl3pPr marL="1143000" marR="0" lvl="2" indent="-76200" algn="l" rtl="0">
              <a:lnSpc>
                <a:spcPct val="100000"/>
              </a:lnSpc>
              <a:spcBef>
                <a:spcPts val="240"/>
              </a:spcBef>
              <a:spcAft>
                <a:spcPts val="0"/>
              </a:spcAft>
              <a:buClr>
                <a:schemeClr val="lt1"/>
              </a:buClr>
              <a:buSzPct val="100000"/>
              <a:buFont typeface="Arial"/>
              <a:buChar char="•"/>
              <a:defRPr sz="1200" b="0" i="0" u="none" strike="noStrike" cap="none">
                <a:solidFill>
                  <a:schemeClr val="lt1"/>
                </a:solidFill>
                <a:latin typeface="Source Sans Pro"/>
                <a:ea typeface="Source Sans Pro"/>
                <a:cs typeface="Source Sans Pro"/>
                <a:sym typeface="Source Sans Pro"/>
              </a:defRPr>
            </a:lvl3pPr>
            <a:lvl4pPr marL="1600200" marR="0" lvl="3" indent="-95250" algn="l" rtl="0">
              <a:lnSpc>
                <a:spcPct val="100000"/>
              </a:lnSpc>
              <a:spcBef>
                <a:spcPts val="220"/>
              </a:spcBef>
              <a:spcAft>
                <a:spcPts val="0"/>
              </a:spcAft>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4pPr>
            <a:lvl5pPr marL="2057400" marR="0" lvl="4" indent="-95250" algn="l" rtl="0">
              <a:lnSpc>
                <a:spcPct val="100000"/>
              </a:lnSpc>
              <a:spcBef>
                <a:spcPts val="220"/>
              </a:spcBef>
              <a:spcAft>
                <a:spcPts val="0"/>
              </a:spcAft>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4_Custom Layout">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13" name="Shape 113"/>
          <p:cNvSpPr/>
          <p:nvPr/>
        </p:nvSpPr>
        <p:spPr>
          <a:xfrm>
            <a:off x="-163869" y="-65546"/>
            <a:ext cx="9447160" cy="5284836"/>
          </a:xfrm>
          <a:prstGeom prst="rect">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2"/>
              </a:solidFill>
              <a:latin typeface="Source Sans Pro"/>
              <a:ea typeface="Source Sans Pro"/>
              <a:cs typeface="Source Sans Pro"/>
              <a:sym typeface="Source Sans Pro"/>
            </a:endParaRPr>
          </a:p>
        </p:txBody>
      </p:sp>
      <p:sp>
        <p:nvSpPr>
          <p:cNvPr id="114" name="Shape 114"/>
          <p:cNvSpPr txBox="1"/>
          <p:nvPr/>
        </p:nvSpPr>
        <p:spPr>
          <a:xfrm>
            <a:off x="1701800" y="3094038"/>
            <a:ext cx="5689600" cy="46196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5"/>
              </a:buClr>
              <a:buSzPct val="25000"/>
              <a:buFont typeface="Arial"/>
              <a:buNone/>
            </a:pPr>
            <a:r>
              <a:rPr lang="en-US" sz="2400" b="0" i="0" u="none" strike="noStrike" cap="none">
                <a:solidFill>
                  <a:schemeClr val="accent5"/>
                </a:solidFill>
                <a:latin typeface="Arial"/>
                <a:ea typeface="Arial"/>
                <a:cs typeface="Arial"/>
                <a:sym typeface="Arial"/>
              </a:rPr>
              <a:t>A NEW PLATFORM </a:t>
            </a:r>
            <a:r>
              <a:rPr lang="en-US" sz="2400" b="0" i="0" u="none" strike="noStrike" cap="none">
                <a:solidFill>
                  <a:schemeClr val="accent1"/>
                </a:solidFill>
                <a:latin typeface="Arial"/>
                <a:ea typeface="Arial"/>
                <a:cs typeface="Arial"/>
                <a:sym typeface="Arial"/>
              </a:rPr>
              <a:t>FOR A NEW ERA</a:t>
            </a:r>
          </a:p>
        </p:txBody>
      </p:sp>
      <p:pic>
        <p:nvPicPr>
          <p:cNvPr id="115" name="Shape 115"/>
          <p:cNvPicPr preferRelativeResize="0"/>
          <p:nvPr/>
        </p:nvPicPr>
        <p:blipFill rotWithShape="1">
          <a:blip r:embed="rId2">
            <a:alphaModFix/>
          </a:blip>
          <a:srcRect r="5547"/>
          <a:stretch/>
        </p:blipFill>
        <p:spPr>
          <a:xfrm>
            <a:off x="1973263" y="1658938"/>
            <a:ext cx="5189535" cy="126047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p:spTree>
      <p:nvGrpSpPr>
        <p:cNvPr id="1" name="Shape 11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emp Basic without Rule">
    <p:bg>
      <p:bgPr>
        <a:solidFill>
          <a:srgbClr val="17232A"/>
        </a:solidFill>
        <a:effectLst/>
      </p:bgPr>
    </p:bg>
    <p:spTree>
      <p:nvGrpSpPr>
        <p:cNvPr id="1" name="Shape 117"/>
        <p:cNvGrpSpPr/>
        <p:nvPr/>
      </p:nvGrpSpPr>
      <p:grpSpPr>
        <a:xfrm>
          <a:off x="0" y="0"/>
          <a:ext cx="0" cy="0"/>
          <a:chOff x="0" y="0"/>
          <a:chExt cx="0" cy="0"/>
        </a:xfrm>
      </p:grpSpPr>
      <p:sp>
        <p:nvSpPr>
          <p:cNvPr id="118" name="Shape 118"/>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lt1"/>
              </a:solidFill>
              <a:latin typeface="Source Sans Pro"/>
              <a:ea typeface="Source Sans Pro"/>
              <a:cs typeface="Source Sans Pro"/>
              <a:sym typeface="Source Sans Pro"/>
            </a:endParaRPr>
          </a:p>
        </p:txBody>
      </p:sp>
      <p:sp>
        <p:nvSpPr>
          <p:cNvPr id="119" name="Shape 119"/>
          <p:cNvSpPr txBox="1"/>
          <p:nvPr/>
        </p:nvSpPr>
        <p:spPr>
          <a:xfrm>
            <a:off x="366712" y="5018448"/>
            <a:ext cx="2274886" cy="92333"/>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US" sz="600" b="0" i="0" u="none" strike="noStrike" cap="none">
                <a:solidFill>
                  <a:srgbClr val="7F7F7F"/>
                </a:solidFill>
                <a:latin typeface="Arial"/>
                <a:ea typeface="Arial"/>
                <a:cs typeface="Arial"/>
                <a:sym typeface="Arial"/>
              </a:rPr>
              <a:t>© Copyright 2015 Pivotal. All rights reserved.</a:t>
            </a:r>
          </a:p>
        </p:txBody>
      </p:sp>
      <p:pic>
        <p:nvPicPr>
          <p:cNvPr id="120" name="Shape 120"/>
          <p:cNvPicPr preferRelativeResize="0"/>
          <p:nvPr/>
        </p:nvPicPr>
        <p:blipFill rotWithShape="1">
          <a:blip r:embed="rId2">
            <a:alphaModFix/>
          </a:blip>
          <a:srcRect/>
          <a:stretch/>
        </p:blipFill>
        <p:spPr>
          <a:xfrm>
            <a:off x="7941732" y="4713966"/>
            <a:ext cx="957260" cy="219454"/>
          </a:xfrm>
          <a:prstGeom prst="rect">
            <a:avLst/>
          </a:prstGeom>
          <a:noFill/>
          <a:ln>
            <a:noFill/>
          </a:ln>
        </p:spPr>
      </p:pic>
      <p:sp>
        <p:nvSpPr>
          <p:cNvPr id="121" name="Shape 121"/>
          <p:cNvSpPr txBox="1">
            <a:spLocks noGrp="1"/>
          </p:cNvSpPr>
          <p:nvPr>
            <p:ph type="title"/>
          </p:nvPr>
        </p:nvSpPr>
        <p:spPr>
          <a:xfrm>
            <a:off x="457199" y="320038"/>
            <a:ext cx="8229600" cy="363558"/>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22" name="Shape 122"/>
          <p:cNvSpPr txBox="1">
            <a:spLocks noGrp="1"/>
          </p:cNvSpPr>
          <p:nvPr>
            <p:ph type="body" idx="1"/>
          </p:nvPr>
        </p:nvSpPr>
        <p:spPr>
          <a:xfrm>
            <a:off x="457200" y="1108074"/>
            <a:ext cx="8229600" cy="3082923"/>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90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254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623887" y="1282303"/>
            <a:ext cx="7886700" cy="2139600"/>
          </a:xfrm>
          <a:prstGeom prst="rect">
            <a:avLst/>
          </a:prstGeom>
          <a:noFill/>
          <a:ln>
            <a:noFill/>
          </a:ln>
        </p:spPr>
        <p:txBody>
          <a:bodyPr wrap="square" lIns="68575" tIns="68575" rIns="68575" bIns="68575" anchor="b" anchorCtr="0"/>
          <a:lstStyle>
            <a:lvl1pPr marL="0" marR="0" lvl="0" indent="0" algn="l" rtl="0">
              <a:lnSpc>
                <a:spcPct val="90000"/>
              </a:lnSpc>
              <a:spcBef>
                <a:spcPts val="0"/>
              </a:spcBef>
              <a:buClr>
                <a:srgbClr val="F27C3A"/>
              </a:buClr>
              <a:buFont typeface="Arial"/>
              <a:buNone/>
              <a:defRPr sz="4500" b="0" i="0" u="none" strike="noStrike" cap="none">
                <a:solidFill>
                  <a:srgbClr val="F27C3A"/>
                </a:solidFill>
                <a:latin typeface="Arial"/>
                <a:ea typeface="Arial"/>
                <a:cs typeface="Arial"/>
                <a:sym typeface="Arial"/>
              </a:defRPr>
            </a:lvl1pPr>
            <a:lvl2pPr lvl="1" indent="0" rtl="0">
              <a:spcBef>
                <a:spcPts val="0"/>
              </a:spcBef>
              <a:buNone/>
              <a:defRPr sz="1400"/>
            </a:lvl2pPr>
            <a:lvl3pPr lvl="2" indent="0" rtl="0">
              <a:spcBef>
                <a:spcPts val="0"/>
              </a:spcBef>
              <a:buNone/>
              <a:defRPr sz="1400"/>
            </a:lvl3pPr>
            <a:lvl4pPr lvl="3" indent="0" rtl="0">
              <a:spcBef>
                <a:spcPts val="0"/>
              </a:spcBef>
              <a:buNone/>
              <a:defRPr sz="1400"/>
            </a:lvl4pPr>
            <a:lvl5pPr lvl="4" indent="0" rtl="0">
              <a:spcBef>
                <a:spcPts val="0"/>
              </a:spcBef>
              <a:buNone/>
              <a:defRPr sz="1400"/>
            </a:lvl5pPr>
            <a:lvl6pPr lvl="5" indent="0" rtl="0">
              <a:spcBef>
                <a:spcPts val="0"/>
              </a:spcBef>
              <a:buNone/>
              <a:defRPr sz="1400"/>
            </a:lvl6pPr>
            <a:lvl7pPr lvl="6" indent="0" rtl="0">
              <a:spcBef>
                <a:spcPts val="0"/>
              </a:spcBef>
              <a:buNone/>
              <a:defRPr sz="1400"/>
            </a:lvl7pPr>
            <a:lvl8pPr lvl="7" indent="0" rtl="0">
              <a:spcBef>
                <a:spcPts val="0"/>
              </a:spcBef>
              <a:buNone/>
              <a:defRPr sz="1400"/>
            </a:lvl8pPr>
            <a:lvl9pPr lvl="8" indent="0" rtl="0">
              <a:spcBef>
                <a:spcPts val="0"/>
              </a:spcBef>
              <a:buNone/>
              <a:defRPr sz="1400"/>
            </a:lvl9pPr>
          </a:lstStyle>
          <a:p>
            <a:endParaRPr/>
          </a:p>
        </p:txBody>
      </p:sp>
      <p:sp>
        <p:nvSpPr>
          <p:cNvPr id="31" name="Shape 31"/>
          <p:cNvSpPr txBox="1">
            <a:spLocks noGrp="1"/>
          </p:cNvSpPr>
          <p:nvPr>
            <p:ph type="body" idx="1"/>
          </p:nvPr>
        </p:nvSpPr>
        <p:spPr>
          <a:xfrm>
            <a:off x="623887" y="3442097"/>
            <a:ext cx="7886700" cy="1125300"/>
          </a:xfrm>
          <a:prstGeom prst="rect">
            <a:avLst/>
          </a:prstGeom>
          <a:noFill/>
          <a:ln>
            <a:noFill/>
          </a:ln>
        </p:spPr>
        <p:txBody>
          <a:bodyPr wrap="square" lIns="68575" tIns="68575" rIns="68575" bIns="68575" anchor="t" anchorCtr="0"/>
          <a:lstStyle>
            <a:lvl1pPr marL="0" marR="0" lvl="0" indent="0" algn="l" rtl="0">
              <a:lnSpc>
                <a:spcPct val="90000"/>
              </a:lnSpc>
              <a:spcBef>
                <a:spcPts val="800"/>
              </a:spcBef>
              <a:buClr>
                <a:srgbClr val="00786E"/>
              </a:buClr>
              <a:buFont typeface="Arial"/>
              <a:buNone/>
              <a:defRPr sz="1800" b="0" i="0" u="none" strike="noStrike" cap="none">
                <a:solidFill>
                  <a:srgbClr val="00786E"/>
                </a:solidFill>
                <a:latin typeface="Arial"/>
                <a:ea typeface="Arial"/>
                <a:cs typeface="Arial"/>
                <a:sym typeface="Arial"/>
              </a:defRPr>
            </a:lvl1pPr>
            <a:lvl2pPr marL="342900" marR="0" lvl="1" indent="0" algn="l" rtl="0">
              <a:lnSpc>
                <a:spcPct val="90000"/>
              </a:lnSpc>
              <a:spcBef>
                <a:spcPts val="400"/>
              </a:spcBef>
              <a:buClr>
                <a:srgbClr val="888888"/>
              </a:buClr>
              <a:buFont typeface="Arial"/>
              <a:buNone/>
              <a:defRPr sz="1500" b="0" i="0" u="none" strike="noStrike" cap="none">
                <a:solidFill>
                  <a:srgbClr val="888888"/>
                </a:solidFill>
                <a:latin typeface="Arial"/>
                <a:ea typeface="Arial"/>
                <a:cs typeface="Arial"/>
                <a:sym typeface="Arial"/>
              </a:defRPr>
            </a:lvl2pPr>
            <a:lvl3pPr marL="685800" marR="0" lvl="2" indent="0" algn="l" rtl="0">
              <a:lnSpc>
                <a:spcPct val="90000"/>
              </a:lnSpc>
              <a:spcBef>
                <a:spcPts val="400"/>
              </a:spcBef>
              <a:buClr>
                <a:srgbClr val="888888"/>
              </a:buClr>
              <a:buFont typeface="Arial"/>
              <a:buNone/>
              <a:defRPr sz="1400" b="0" i="0" u="none" strike="noStrike" cap="none">
                <a:solidFill>
                  <a:srgbClr val="888888"/>
                </a:solidFill>
                <a:latin typeface="Arial"/>
                <a:ea typeface="Arial"/>
                <a:cs typeface="Arial"/>
                <a:sym typeface="Arial"/>
              </a:defRPr>
            </a:lvl3pPr>
            <a:lvl4pPr marL="1028700" marR="0" lvl="3" indent="0" algn="l" rtl="0">
              <a:lnSpc>
                <a:spcPct val="90000"/>
              </a:lnSpc>
              <a:spcBef>
                <a:spcPts val="400"/>
              </a:spcBef>
              <a:buClr>
                <a:srgbClr val="888888"/>
              </a:buClr>
              <a:buFont typeface="Arial"/>
              <a:buNone/>
              <a:defRPr sz="1200" b="0" i="0" u="none" strike="noStrike" cap="none">
                <a:solidFill>
                  <a:srgbClr val="888888"/>
                </a:solidFill>
                <a:latin typeface="Arial"/>
                <a:ea typeface="Arial"/>
                <a:cs typeface="Arial"/>
                <a:sym typeface="Arial"/>
              </a:defRPr>
            </a:lvl4pPr>
            <a:lvl5pPr marL="1371600" marR="0" lvl="4" indent="0" algn="l" rtl="0">
              <a:lnSpc>
                <a:spcPct val="90000"/>
              </a:lnSpc>
              <a:spcBef>
                <a:spcPts val="400"/>
              </a:spcBef>
              <a:buClr>
                <a:srgbClr val="888888"/>
              </a:buClr>
              <a:buFont typeface="Arial"/>
              <a:buNone/>
              <a:defRPr sz="1200" b="0" i="0" u="none" strike="noStrike" cap="none">
                <a:solidFill>
                  <a:srgbClr val="888888"/>
                </a:solidFill>
                <a:latin typeface="Arial"/>
                <a:ea typeface="Arial"/>
                <a:cs typeface="Arial"/>
                <a:sym typeface="Arial"/>
              </a:defRPr>
            </a:lvl5pPr>
            <a:lvl6pPr marL="1714500" marR="0" lvl="5" indent="0" algn="l" rtl="0">
              <a:lnSpc>
                <a:spcPct val="90000"/>
              </a:lnSpc>
              <a:spcBef>
                <a:spcPts val="400"/>
              </a:spcBef>
              <a:buClr>
                <a:srgbClr val="888888"/>
              </a:buClr>
              <a:buFont typeface="Arial"/>
              <a:buNone/>
              <a:defRPr sz="1200" b="0" i="0" u="none" strike="noStrike" cap="none">
                <a:solidFill>
                  <a:srgbClr val="888888"/>
                </a:solidFill>
                <a:latin typeface="Calibri"/>
                <a:ea typeface="Calibri"/>
                <a:cs typeface="Calibri"/>
                <a:sym typeface="Calibri"/>
              </a:defRPr>
            </a:lvl6pPr>
            <a:lvl7pPr marL="2057400" marR="0" lvl="6" indent="0" algn="l" rtl="0">
              <a:lnSpc>
                <a:spcPct val="90000"/>
              </a:lnSpc>
              <a:spcBef>
                <a:spcPts val="400"/>
              </a:spcBef>
              <a:buClr>
                <a:srgbClr val="888888"/>
              </a:buClr>
              <a:buFont typeface="Arial"/>
              <a:buNone/>
              <a:defRPr sz="1200" b="0" i="0" u="none" strike="noStrike" cap="none">
                <a:solidFill>
                  <a:srgbClr val="888888"/>
                </a:solidFill>
                <a:latin typeface="Calibri"/>
                <a:ea typeface="Calibri"/>
                <a:cs typeface="Calibri"/>
                <a:sym typeface="Calibri"/>
              </a:defRPr>
            </a:lvl7pPr>
            <a:lvl8pPr marL="2400300" marR="0" lvl="7" indent="0" algn="l" rtl="0">
              <a:lnSpc>
                <a:spcPct val="90000"/>
              </a:lnSpc>
              <a:spcBef>
                <a:spcPts val="400"/>
              </a:spcBef>
              <a:buClr>
                <a:srgbClr val="888888"/>
              </a:buClr>
              <a:buFont typeface="Arial"/>
              <a:buNone/>
              <a:defRPr sz="1200" b="0" i="0" u="none" strike="noStrike" cap="none">
                <a:solidFill>
                  <a:srgbClr val="888888"/>
                </a:solidFill>
                <a:latin typeface="Calibri"/>
                <a:ea typeface="Calibri"/>
                <a:cs typeface="Calibri"/>
                <a:sym typeface="Calibri"/>
              </a:defRPr>
            </a:lvl8pPr>
            <a:lvl9pPr marL="2743200" marR="0" lvl="8" indent="0" algn="l" rtl="0">
              <a:lnSpc>
                <a:spcPct val="90000"/>
              </a:lnSpc>
              <a:spcBef>
                <a:spcPts val="400"/>
              </a:spcBef>
              <a:buClr>
                <a:srgbClr val="888888"/>
              </a:buClr>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32" name="Shape 32"/>
          <p:cNvSpPr txBox="1">
            <a:spLocks noGrp="1"/>
          </p:cNvSpPr>
          <p:nvPr>
            <p:ph type="dt" idx="10"/>
          </p:nvPr>
        </p:nvSpPr>
        <p:spPr>
          <a:xfrm>
            <a:off x="628650" y="4767262"/>
            <a:ext cx="2057400" cy="273900"/>
          </a:xfrm>
          <a:prstGeom prst="rect">
            <a:avLst/>
          </a:prstGeom>
          <a:noFill/>
          <a:ln>
            <a:noFill/>
          </a:ln>
        </p:spPr>
        <p:txBody>
          <a:bodyPr wrap="square" lIns="68575" tIns="68575" rIns="68575" bIns="68575" anchor="ctr" anchorCtr="0"/>
          <a:lstStyle>
            <a:lvl1pPr marL="0" marR="0" lvl="0" indent="0" algn="l" rtl="0">
              <a:spcBef>
                <a:spcPts val="0"/>
              </a:spcBef>
              <a:buNone/>
              <a:defRPr sz="900" b="0" i="0" u="none" strike="noStrike" cap="none">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ftr" idx="11"/>
          </p:nvPr>
        </p:nvSpPr>
        <p:spPr>
          <a:xfrm>
            <a:off x="3028950" y="4767262"/>
            <a:ext cx="3086100" cy="273900"/>
          </a:xfrm>
          <a:prstGeom prst="rect">
            <a:avLst/>
          </a:prstGeom>
          <a:noFill/>
          <a:ln>
            <a:noFill/>
          </a:ln>
        </p:spPr>
        <p:txBody>
          <a:bodyPr wrap="square" lIns="68575" tIns="68575" rIns="68575" bIns="68575" anchor="ctr" anchorCtr="0"/>
          <a:lstStyle>
            <a:lvl1pPr marL="0" marR="0" lvl="0" indent="0" algn="ctr" rtl="0">
              <a:spcBef>
                <a:spcPts val="0"/>
              </a:spcBef>
              <a:buNone/>
              <a:defRPr sz="900" b="0" i="0" u="none" strike="noStrike" cap="none">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sldNum" idx="12"/>
          </p:nvPr>
        </p:nvSpPr>
        <p:spPr>
          <a:xfrm>
            <a:off x="7086599" y="4775000"/>
            <a:ext cx="2057400" cy="273900"/>
          </a:xfrm>
          <a:prstGeom prst="rect">
            <a:avLst/>
          </a:prstGeom>
          <a:noFill/>
          <a:ln>
            <a:noFill/>
          </a:ln>
        </p:spPr>
        <p:txBody>
          <a:bodyPr wrap="square" lIns="68575" tIns="34275" rIns="68575" bIns="34275"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Calibri"/>
                <a:ea typeface="Calibri"/>
                <a:cs typeface="Calibri"/>
                <a:sym typeface="Calibri"/>
              </a:rPr>
              <a:t>‹#›</a:t>
            </a:fld>
            <a:endParaRPr lang="en-US" sz="9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17822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1972622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emp Basic with Rule">
    <p:bg>
      <p:bgPr>
        <a:solidFill>
          <a:srgbClr val="17232A"/>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199" y="320038"/>
            <a:ext cx="8229600" cy="363558"/>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8" name="Shape 18"/>
          <p:cNvSpPr txBox="1">
            <a:spLocks noGrp="1"/>
          </p:cNvSpPr>
          <p:nvPr>
            <p:ph type="body" idx="1"/>
          </p:nvPr>
        </p:nvSpPr>
        <p:spPr>
          <a:xfrm>
            <a:off x="457200" y="1108074"/>
            <a:ext cx="8229600" cy="3082923"/>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90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254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9" name="Shape 19"/>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lt1"/>
              </a:solidFill>
              <a:latin typeface="Source Sans Pro"/>
              <a:ea typeface="Source Sans Pro"/>
              <a:cs typeface="Source Sans Pro"/>
              <a:sym typeface="Source Sans Pro"/>
            </a:endParaRPr>
          </a:p>
        </p:txBody>
      </p:sp>
      <p:sp>
        <p:nvSpPr>
          <p:cNvPr id="20" name="Shape 20"/>
          <p:cNvSpPr txBox="1"/>
          <p:nvPr/>
        </p:nvSpPr>
        <p:spPr>
          <a:xfrm>
            <a:off x="366712" y="5018448"/>
            <a:ext cx="2274886" cy="92333"/>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US" sz="600" b="0" i="0" u="none" strike="noStrike" cap="none">
                <a:solidFill>
                  <a:srgbClr val="7F7F7F"/>
                </a:solidFill>
                <a:latin typeface="Arial"/>
                <a:ea typeface="Arial"/>
                <a:cs typeface="Arial"/>
                <a:sym typeface="Arial"/>
              </a:rPr>
              <a:t>© Copyright 2015 Pivotal. All rights reserved.</a:t>
            </a:r>
          </a:p>
        </p:txBody>
      </p:sp>
      <p:pic>
        <p:nvPicPr>
          <p:cNvPr id="21" name="Shape 21"/>
          <p:cNvPicPr preferRelativeResize="0"/>
          <p:nvPr/>
        </p:nvPicPr>
        <p:blipFill rotWithShape="1">
          <a:blip r:embed="rId2">
            <a:alphaModFix/>
          </a:blip>
          <a:srcRect/>
          <a:stretch/>
        </p:blipFill>
        <p:spPr>
          <a:xfrm>
            <a:off x="7941732" y="4713966"/>
            <a:ext cx="957260" cy="219454"/>
          </a:xfrm>
          <a:prstGeom prst="rect">
            <a:avLst/>
          </a:prstGeom>
          <a:noFill/>
          <a:ln>
            <a:noFill/>
          </a:ln>
        </p:spPr>
      </p:pic>
      <p:cxnSp>
        <p:nvCxnSpPr>
          <p:cNvPr id="22" name="Shape 22"/>
          <p:cNvCxnSpPr/>
          <p:nvPr/>
        </p:nvCxnSpPr>
        <p:spPr>
          <a:xfrm>
            <a:off x="0" y="885929"/>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Main page - multiple levels">
    <p:spTree>
      <p:nvGrpSpPr>
        <p:cNvPr id="1" name="Shape 36"/>
        <p:cNvGrpSpPr/>
        <p:nvPr/>
      </p:nvGrpSpPr>
      <p:grpSpPr>
        <a:xfrm>
          <a:off x="0" y="0"/>
          <a:ext cx="0" cy="0"/>
          <a:chOff x="0" y="0"/>
          <a:chExt cx="0" cy="0"/>
        </a:xfrm>
      </p:grpSpPr>
      <p:sp>
        <p:nvSpPr>
          <p:cNvPr id="37" name="Shape 37"/>
          <p:cNvSpPr txBox="1">
            <a:spLocks noGrp="1"/>
          </p:cNvSpPr>
          <p:nvPr>
            <p:ph type="body" idx="1"/>
          </p:nvPr>
        </p:nvSpPr>
        <p:spPr>
          <a:xfrm>
            <a:off x="137300" y="624699"/>
            <a:ext cx="9035699" cy="542101"/>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0" marR="0" lvl="1"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2pPr>
            <a:lvl3pPr marL="0" marR="0" lvl="2"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3pPr>
            <a:lvl4pPr marL="0" marR="0" lvl="3"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4pPr>
            <a:lvl5pPr marL="0" marR="0" lvl="4"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8" name="Shape 38"/>
          <p:cNvSpPr txBox="1">
            <a:spLocks noGrp="1"/>
          </p:cNvSpPr>
          <p:nvPr>
            <p:ph type="title"/>
          </p:nvPr>
        </p:nvSpPr>
        <p:spPr>
          <a:xfrm>
            <a:off x="108370" y="169548"/>
            <a:ext cx="9035699" cy="542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Font typeface="Arial"/>
              <a:buNone/>
              <a:defRPr sz="2800" b="1" i="0" u="none" strike="noStrike" cap="none">
                <a:solidFill>
                  <a:schemeClr val="accent1"/>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9" name="Shape 39"/>
          <p:cNvSpPr txBox="1">
            <a:spLocks noGrp="1"/>
          </p:cNvSpPr>
          <p:nvPr>
            <p:ph type="body" idx="2"/>
          </p:nvPr>
        </p:nvSpPr>
        <p:spPr>
          <a:xfrm>
            <a:off x="289150" y="1214375"/>
            <a:ext cx="7358699" cy="3231001"/>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0" name="Shape 40"/>
          <p:cNvSpPr txBox="1">
            <a:spLocks noGrp="1"/>
          </p:cNvSpPr>
          <p:nvPr>
            <p:ph type="sldNum" idx="12"/>
          </p:nvPr>
        </p:nvSpPr>
        <p:spPr>
          <a:xfrm>
            <a:off x="48247" y="4861462"/>
            <a:ext cx="231236" cy="214661"/>
          </a:xfrm>
          <a:prstGeom prst="rect">
            <a:avLst/>
          </a:prstGeom>
          <a:noFill/>
          <a:ln>
            <a:noFill/>
          </a:ln>
        </p:spPr>
        <p:txBody>
          <a:bodyPr wrap="square"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spTree>
    <p:extLst>
      <p:ext uri="{BB962C8B-B14F-4D97-AF65-F5344CB8AC3E}">
        <p14:creationId xmlns:p14="http://schemas.microsoft.com/office/powerpoint/2010/main" val="17728277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9"/>
        <p:cNvGrpSpPr/>
        <p:nvPr/>
      </p:nvGrpSpPr>
      <p:grpSpPr>
        <a:xfrm>
          <a:off x="0" y="0"/>
          <a:ext cx="0" cy="0"/>
          <a:chOff x="0" y="0"/>
          <a:chExt cx="0" cy="0"/>
        </a:xfrm>
      </p:grpSpPr>
      <p:cxnSp>
        <p:nvCxnSpPr>
          <p:cNvPr id="40" name="Shape 40"/>
          <p:cNvCxnSpPr/>
          <p:nvPr/>
        </p:nvCxnSpPr>
        <p:spPr>
          <a:xfrm>
            <a:off x="425198" y="415650"/>
            <a:ext cx="183300" cy="0"/>
          </a:xfrm>
          <a:prstGeom prst="straightConnector1">
            <a:avLst/>
          </a:prstGeom>
          <a:noFill/>
          <a:ln w="19050" cap="flat" cmpd="sng">
            <a:solidFill>
              <a:schemeClr val="dk2"/>
            </a:solidFill>
            <a:prstDash val="solid"/>
            <a:round/>
            <a:headEnd type="none" w="med" len="med"/>
            <a:tailEnd type="none" w="med" len="med"/>
          </a:ln>
        </p:spPr>
      </p:cxnSp>
      <p:sp>
        <p:nvSpPr>
          <p:cNvPr id="41" name="Shape 41"/>
          <p:cNvSpPr txBox="1">
            <a:spLocks noGrp="1"/>
          </p:cNvSpPr>
          <p:nvPr>
            <p:ph type="title"/>
          </p:nvPr>
        </p:nvSpPr>
        <p:spPr>
          <a:xfrm>
            <a:off x="319500" y="936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2" name="Shape 42"/>
          <p:cNvSpPr txBox="1">
            <a:spLocks noGrp="1"/>
          </p:cNvSpPr>
          <p:nvPr>
            <p:ph type="body" idx="1"/>
          </p:nvPr>
        </p:nvSpPr>
        <p:spPr>
          <a:xfrm>
            <a:off x="319500" y="1846803"/>
            <a:ext cx="2808000" cy="28062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3" name="Shape 43"/>
          <p:cNvSpPr txBox="1">
            <a:spLocks noGrp="1"/>
          </p:cNvSpPr>
          <p:nvPr>
            <p:ph type="sldNum" idx="12"/>
          </p:nvPr>
        </p:nvSpPr>
        <p:spPr>
          <a:xfrm>
            <a:off x="8497999" y="4688758"/>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9907308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lank">
    <p:spTree>
      <p:nvGrpSpPr>
        <p:cNvPr id="1" name="Shape 17"/>
        <p:cNvGrpSpPr/>
        <p:nvPr/>
      </p:nvGrpSpPr>
      <p:grpSpPr>
        <a:xfrm>
          <a:off x="0" y="0"/>
          <a:ext cx="0" cy="0"/>
          <a:chOff x="0" y="0"/>
          <a:chExt cx="0" cy="0"/>
        </a:xfrm>
      </p:grpSpPr>
      <p:sp>
        <p:nvSpPr>
          <p:cNvPr id="18" name="Shape 18"/>
          <p:cNvSpPr txBox="1">
            <a:spLocks noGrp="1"/>
          </p:cNvSpPr>
          <p:nvPr>
            <p:ph type="sldNum" idx="12"/>
          </p:nvPr>
        </p:nvSpPr>
        <p:spPr>
          <a:xfrm>
            <a:off x="48247" y="4861462"/>
            <a:ext cx="373337" cy="273842"/>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spTree>
    <p:extLst>
      <p:ext uri="{BB962C8B-B14F-4D97-AF65-F5344CB8AC3E}">
        <p14:creationId xmlns:p14="http://schemas.microsoft.com/office/powerpoint/2010/main" val="31907351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Blank">
    <p:spTree>
      <p:nvGrpSpPr>
        <p:cNvPr id="1" name="Shape 11"/>
        <p:cNvGrpSpPr/>
        <p:nvPr/>
      </p:nvGrpSpPr>
      <p:grpSpPr>
        <a:xfrm>
          <a:off x="0" y="0"/>
          <a:ext cx="0" cy="0"/>
          <a:chOff x="0" y="0"/>
          <a:chExt cx="0" cy="0"/>
        </a:xfrm>
      </p:grpSpPr>
      <p:sp>
        <p:nvSpPr>
          <p:cNvPr id="12" name="Shape 12"/>
          <p:cNvSpPr txBox="1">
            <a:spLocks noGrp="1"/>
          </p:cNvSpPr>
          <p:nvPr>
            <p:ph type="sldNum" idx="12"/>
          </p:nvPr>
        </p:nvSpPr>
        <p:spPr>
          <a:xfrm>
            <a:off x="48247" y="4861462"/>
            <a:ext cx="373337" cy="273842"/>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spTree>
    <p:extLst>
      <p:ext uri="{BB962C8B-B14F-4D97-AF65-F5344CB8AC3E}">
        <p14:creationId xmlns:p14="http://schemas.microsoft.com/office/powerpoint/2010/main" val="2658907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6_Blank">
    <p:bg>
      <p:bgPr>
        <a:solidFill>
          <a:schemeClr val="lt1"/>
        </a:solidFill>
        <a:effectLst/>
      </p:bgPr>
    </p:bg>
    <p:spTree>
      <p:nvGrpSpPr>
        <p:cNvPr id="1" name="Shape 13"/>
        <p:cNvGrpSpPr/>
        <p:nvPr/>
      </p:nvGrpSpPr>
      <p:grpSpPr>
        <a:xfrm>
          <a:off x="0" y="0"/>
          <a:ext cx="0" cy="0"/>
          <a:chOff x="0" y="0"/>
          <a:chExt cx="0" cy="0"/>
        </a:xfrm>
      </p:grpSpPr>
      <p:sp>
        <p:nvSpPr>
          <p:cNvPr id="14" name="Shape 14"/>
          <p:cNvSpPr/>
          <p:nvPr/>
        </p:nvSpPr>
        <p:spPr>
          <a:xfrm>
            <a:off x="114300" y="112014"/>
            <a:ext cx="8915400" cy="4919472"/>
          </a:xfrm>
          <a:prstGeom prst="rect">
            <a:avLst/>
          </a:prstGeom>
          <a:solidFill>
            <a:srgbClr val="22313C"/>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1783171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Slide">
    <p:spTree>
      <p:nvGrpSpPr>
        <p:cNvPr id="1" name="Shape 23"/>
        <p:cNvGrpSpPr/>
        <p:nvPr/>
      </p:nvGrpSpPr>
      <p:grpSpPr>
        <a:xfrm>
          <a:off x="0" y="0"/>
          <a:ext cx="0" cy="0"/>
          <a:chOff x="0" y="0"/>
          <a:chExt cx="0" cy="0"/>
        </a:xfrm>
      </p:grpSpPr>
      <p:sp>
        <p:nvSpPr>
          <p:cNvPr id="24" name="Shape 24"/>
          <p:cNvSpPr/>
          <p:nvPr/>
        </p:nvSpPr>
        <p:spPr>
          <a:xfrm>
            <a:off x="-89646" y="-27989"/>
            <a:ext cx="9259047" cy="5220256"/>
          </a:xfrm>
          <a:prstGeom prst="rect">
            <a:avLst/>
          </a:prstGeom>
          <a:solidFill>
            <a:schemeClr val="accent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Source Sans Pro"/>
              <a:ea typeface="Source Sans Pro"/>
              <a:cs typeface="Source Sans Pro"/>
              <a:sym typeface="Source Sans Pro"/>
            </a:endParaRPr>
          </a:p>
        </p:txBody>
      </p:sp>
      <p:pic>
        <p:nvPicPr>
          <p:cNvPr id="25" name="Shape 25"/>
          <p:cNvPicPr preferRelativeResize="0"/>
          <p:nvPr/>
        </p:nvPicPr>
        <p:blipFill rotWithShape="1">
          <a:blip r:embed="rId2">
            <a:alphaModFix/>
          </a:blip>
          <a:srcRect/>
          <a:stretch/>
        </p:blipFill>
        <p:spPr>
          <a:xfrm>
            <a:off x="7401984" y="366152"/>
            <a:ext cx="1364190" cy="309289"/>
          </a:xfrm>
          <a:prstGeom prst="rect">
            <a:avLst/>
          </a:prstGeom>
          <a:noFill/>
          <a:ln>
            <a:noFill/>
          </a:ln>
        </p:spPr>
      </p:pic>
      <p:sp>
        <p:nvSpPr>
          <p:cNvPr id="26" name="Shape 26"/>
          <p:cNvSpPr txBox="1">
            <a:spLocks noGrp="1"/>
          </p:cNvSpPr>
          <p:nvPr>
            <p:ph type="ctrTitle"/>
          </p:nvPr>
        </p:nvSpPr>
        <p:spPr>
          <a:xfrm>
            <a:off x="1134020" y="2005052"/>
            <a:ext cx="6530786" cy="1147664"/>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27" name="Shape 27"/>
          <p:cNvSpPr txBox="1">
            <a:spLocks noGrp="1"/>
          </p:cNvSpPr>
          <p:nvPr>
            <p:ph type="subTitle" idx="1"/>
          </p:nvPr>
        </p:nvSpPr>
        <p:spPr>
          <a:xfrm>
            <a:off x="1134020" y="1586262"/>
            <a:ext cx="6110923" cy="314872"/>
          </a:xfrm>
          <a:prstGeom prst="rect">
            <a:avLst/>
          </a:prstGeom>
          <a:noFill/>
          <a:ln>
            <a:noFill/>
          </a:ln>
        </p:spPr>
        <p:txBody>
          <a:bodyPr lIns="91425" tIns="91425" rIns="91425" bIns="91425" anchor="t" anchorCtr="0"/>
          <a:lstStyle>
            <a:lvl1pPr marL="0" marR="0" lvl="0" indent="0" algn="l" rtl="0">
              <a:lnSpc>
                <a:spcPct val="100000"/>
              </a:lnSpc>
              <a:spcBef>
                <a:spcPts val="320"/>
              </a:spcBef>
              <a:spcAft>
                <a:spcPts val="0"/>
              </a:spcAft>
              <a:buClr>
                <a:schemeClr val="dk1"/>
              </a:buClr>
              <a:buFont typeface="Arial"/>
              <a:buNone/>
              <a:defRPr sz="1600" b="0" i="0" u="none" strike="noStrike" cap="none">
                <a:solidFill>
                  <a:schemeClr val="dk1"/>
                </a:solidFill>
                <a:latin typeface="Source Sans Pro"/>
                <a:ea typeface="Source Sans Pro"/>
                <a:cs typeface="Source Sans Pro"/>
                <a:sym typeface="Source Sans Pro"/>
              </a:defRPr>
            </a:lvl1pPr>
            <a:lvl2pPr marL="457200" marR="0" lvl="1" indent="0" algn="ctr" rtl="0">
              <a:lnSpc>
                <a:spcPct val="100000"/>
              </a:lnSpc>
              <a:spcBef>
                <a:spcPts val="480"/>
              </a:spcBef>
              <a:spcAft>
                <a:spcPts val="0"/>
              </a:spcAft>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lnSpc>
                <a:spcPct val="100000"/>
              </a:lnSpc>
              <a:spcBef>
                <a:spcPts val="360"/>
              </a:spcBef>
              <a:spcAft>
                <a:spcPts val="0"/>
              </a:spcAft>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lnSpc>
                <a:spcPct val="100000"/>
              </a:lnSpc>
              <a:spcBef>
                <a:spcPts val="360"/>
              </a:spcBef>
              <a:spcAft>
                <a:spcPts val="0"/>
              </a:spcAft>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28" name="Shape 28"/>
          <p:cNvSpPr txBox="1">
            <a:spLocks noGrp="1"/>
          </p:cNvSpPr>
          <p:nvPr>
            <p:ph type="body" idx="2"/>
          </p:nvPr>
        </p:nvSpPr>
        <p:spPr>
          <a:xfrm>
            <a:off x="1134020" y="3315823"/>
            <a:ext cx="7881472" cy="345127"/>
          </a:xfrm>
          <a:prstGeom prst="rect">
            <a:avLst/>
          </a:prstGeom>
          <a:noFill/>
          <a:ln>
            <a:noFill/>
          </a:ln>
        </p:spPr>
        <p:txBody>
          <a:bodyPr lIns="91425" tIns="91425" rIns="91425" bIns="91425" anchor="t" anchorCtr="0"/>
          <a:lstStyle>
            <a:lvl1pPr marL="0" marR="0" lvl="0" indent="0" algn="l" rtl="0">
              <a:lnSpc>
                <a:spcPct val="100000"/>
              </a:lnSpc>
              <a:spcBef>
                <a:spcPts val="280"/>
              </a:spcBef>
              <a:spcAft>
                <a:spcPts val="0"/>
              </a:spcAft>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29"/>
        <p:cNvGrpSpPr/>
        <p:nvPr/>
      </p:nvGrpSpPr>
      <p:grpSpPr>
        <a:xfrm>
          <a:off x="0" y="0"/>
          <a:ext cx="0" cy="0"/>
          <a:chOff x="0" y="0"/>
          <a:chExt cx="0" cy="0"/>
        </a:xfrm>
      </p:grpSpPr>
      <p:sp>
        <p:nvSpPr>
          <p:cNvPr id="30" name="Shape 30"/>
          <p:cNvSpPr/>
          <p:nvPr/>
        </p:nvSpPr>
        <p:spPr>
          <a:xfrm>
            <a:off x="-89646" y="-27989"/>
            <a:ext cx="9259047" cy="5220256"/>
          </a:xfrm>
          <a:prstGeom prst="rect">
            <a:avLst/>
          </a:prstGeom>
          <a:solidFill>
            <a:srgbClr val="1B283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Source Sans Pro"/>
              <a:ea typeface="Source Sans Pro"/>
              <a:cs typeface="Source Sans Pro"/>
              <a:sym typeface="Source Sans Pro"/>
            </a:endParaRPr>
          </a:p>
        </p:txBody>
      </p:sp>
      <p:pic>
        <p:nvPicPr>
          <p:cNvPr id="31" name="Shape 31"/>
          <p:cNvPicPr preferRelativeResize="0"/>
          <p:nvPr/>
        </p:nvPicPr>
        <p:blipFill rotWithShape="1">
          <a:blip r:embed="rId2">
            <a:alphaModFix/>
          </a:blip>
          <a:srcRect/>
          <a:stretch/>
        </p:blipFill>
        <p:spPr>
          <a:xfrm>
            <a:off x="7401984" y="366152"/>
            <a:ext cx="1364190" cy="309289"/>
          </a:xfrm>
          <a:prstGeom prst="rect">
            <a:avLst/>
          </a:prstGeom>
          <a:noFill/>
          <a:ln>
            <a:noFill/>
          </a:ln>
        </p:spPr>
      </p:pic>
      <p:sp>
        <p:nvSpPr>
          <p:cNvPr id="32" name="Shape 32"/>
          <p:cNvSpPr txBox="1">
            <a:spLocks noGrp="1"/>
          </p:cNvSpPr>
          <p:nvPr>
            <p:ph type="ctrTitle"/>
          </p:nvPr>
        </p:nvSpPr>
        <p:spPr>
          <a:xfrm>
            <a:off x="1134020" y="2005052"/>
            <a:ext cx="6530786" cy="1147664"/>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3" name="Shape 33"/>
          <p:cNvSpPr txBox="1">
            <a:spLocks noGrp="1"/>
          </p:cNvSpPr>
          <p:nvPr>
            <p:ph type="subTitle" idx="1"/>
          </p:nvPr>
        </p:nvSpPr>
        <p:spPr>
          <a:xfrm>
            <a:off x="1134020" y="1586262"/>
            <a:ext cx="6110923" cy="314872"/>
          </a:xfrm>
          <a:prstGeom prst="rect">
            <a:avLst/>
          </a:prstGeom>
          <a:noFill/>
          <a:ln>
            <a:noFill/>
          </a:ln>
        </p:spPr>
        <p:txBody>
          <a:bodyPr lIns="91425" tIns="91425" rIns="91425" bIns="91425" anchor="t" anchorCtr="0"/>
          <a:lstStyle>
            <a:lvl1pPr marL="0" marR="0" lvl="0" indent="0" algn="l" rtl="0">
              <a:lnSpc>
                <a:spcPct val="100000"/>
              </a:lnSpc>
              <a:spcBef>
                <a:spcPts val="320"/>
              </a:spcBef>
              <a:spcAft>
                <a:spcPts val="0"/>
              </a:spcAft>
              <a:buClr>
                <a:srgbClr val="43E5D5"/>
              </a:buClr>
              <a:buFont typeface="Arial"/>
              <a:buNone/>
              <a:defRPr sz="1600" b="0" i="0" u="none" strike="noStrike" cap="none">
                <a:solidFill>
                  <a:srgbClr val="43E5D5"/>
                </a:solidFill>
                <a:latin typeface="Source Sans Pro"/>
                <a:ea typeface="Source Sans Pro"/>
                <a:cs typeface="Source Sans Pro"/>
                <a:sym typeface="Source Sans Pro"/>
              </a:defRPr>
            </a:lvl1pPr>
            <a:lvl2pPr marL="457200" marR="0" lvl="1" indent="0" algn="ctr" rtl="0">
              <a:lnSpc>
                <a:spcPct val="100000"/>
              </a:lnSpc>
              <a:spcBef>
                <a:spcPts val="480"/>
              </a:spcBef>
              <a:spcAft>
                <a:spcPts val="0"/>
              </a:spcAft>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lnSpc>
                <a:spcPct val="100000"/>
              </a:lnSpc>
              <a:spcBef>
                <a:spcPts val="360"/>
              </a:spcBef>
              <a:spcAft>
                <a:spcPts val="0"/>
              </a:spcAft>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lnSpc>
                <a:spcPct val="100000"/>
              </a:lnSpc>
              <a:spcBef>
                <a:spcPts val="360"/>
              </a:spcBef>
              <a:spcAft>
                <a:spcPts val="0"/>
              </a:spcAft>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lnSpc>
                <a:spcPct val="100000"/>
              </a:lnSpc>
              <a:spcBef>
                <a:spcPts val="400"/>
              </a:spcBef>
              <a:spcAft>
                <a:spcPts val="0"/>
              </a:spcAft>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34" name="Shape 34"/>
          <p:cNvSpPr txBox="1">
            <a:spLocks noGrp="1"/>
          </p:cNvSpPr>
          <p:nvPr>
            <p:ph type="body" idx="2"/>
          </p:nvPr>
        </p:nvSpPr>
        <p:spPr>
          <a:xfrm>
            <a:off x="1134020" y="3315823"/>
            <a:ext cx="7881472" cy="345127"/>
          </a:xfrm>
          <a:prstGeom prst="rect">
            <a:avLst/>
          </a:prstGeom>
          <a:noFill/>
          <a:ln>
            <a:noFill/>
          </a:ln>
        </p:spPr>
        <p:txBody>
          <a:bodyPr lIns="91425" tIns="91425" rIns="91425" bIns="91425" anchor="t" anchorCtr="0"/>
          <a:lstStyle>
            <a:lvl1pPr marL="0" marR="0" lvl="0" indent="0" algn="l" rtl="0">
              <a:lnSpc>
                <a:spcPct val="100000"/>
              </a:lnSpc>
              <a:spcBef>
                <a:spcPts val="280"/>
              </a:spcBef>
              <a:spcAft>
                <a:spcPts val="0"/>
              </a:spcAft>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35"/>
        <p:cNvGrpSpPr/>
        <p:nvPr/>
      </p:nvGrpSpPr>
      <p:grpSpPr>
        <a:xfrm>
          <a:off x="0" y="0"/>
          <a:ext cx="0" cy="0"/>
          <a:chOff x="0" y="0"/>
          <a:chExt cx="0" cy="0"/>
        </a:xfrm>
      </p:grpSpPr>
      <p:sp>
        <p:nvSpPr>
          <p:cNvPr id="36" name="Shape 36"/>
          <p:cNvSpPr/>
          <p:nvPr/>
        </p:nvSpPr>
        <p:spPr>
          <a:xfrm>
            <a:off x="0" y="0"/>
            <a:ext cx="10167471" cy="51434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Source Sans Pro"/>
              <a:ea typeface="Source Sans Pro"/>
              <a:cs typeface="Source Sans Pro"/>
              <a:sym typeface="Source Sans Pro"/>
            </a:endParaRPr>
          </a:p>
        </p:txBody>
      </p:sp>
      <p:sp>
        <p:nvSpPr>
          <p:cNvPr id="37" name="Shape 37"/>
          <p:cNvSpPr txBox="1">
            <a:spLocks noGrp="1"/>
          </p:cNvSpPr>
          <p:nvPr>
            <p:ph type="title"/>
          </p:nvPr>
        </p:nvSpPr>
        <p:spPr>
          <a:xfrm>
            <a:off x="1195325" y="1916326"/>
            <a:ext cx="6947615" cy="53228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3600" b="1" i="0" u="none" strike="noStrike" cap="none">
                <a:solidFill>
                  <a:schemeClr val="accent1"/>
                </a:solidFill>
                <a:latin typeface="Source Sans Pro"/>
                <a:ea typeface="Source Sans Pro"/>
                <a:cs typeface="Source Sans Pro"/>
                <a:sym typeface="Source Sans Pro"/>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38" name="Shape 38"/>
          <p:cNvPicPr preferRelativeResize="0"/>
          <p:nvPr/>
        </p:nvPicPr>
        <p:blipFill rotWithShape="1">
          <a:blip r:embed="rId2">
            <a:alphaModFix/>
          </a:blip>
          <a:srcRect/>
          <a:stretch/>
        </p:blipFill>
        <p:spPr>
          <a:xfrm>
            <a:off x="7401984" y="366152"/>
            <a:ext cx="1364190" cy="309289"/>
          </a:xfrm>
          <a:prstGeom prst="rect">
            <a:avLst/>
          </a:prstGeom>
          <a:noFill/>
          <a:ln>
            <a:noFill/>
          </a:ln>
        </p:spPr>
      </p:pic>
      <p:sp>
        <p:nvSpPr>
          <p:cNvPr id="39" name="Shape 39"/>
          <p:cNvSpPr txBox="1">
            <a:spLocks noGrp="1"/>
          </p:cNvSpPr>
          <p:nvPr>
            <p:ph type="body" idx="1"/>
          </p:nvPr>
        </p:nvSpPr>
        <p:spPr>
          <a:xfrm>
            <a:off x="1195325" y="2502216"/>
            <a:ext cx="5828552" cy="437904"/>
          </a:xfrm>
          <a:prstGeom prst="rect">
            <a:avLst/>
          </a:prstGeom>
          <a:noFill/>
          <a:ln>
            <a:noFill/>
          </a:ln>
        </p:spPr>
        <p:txBody>
          <a:bodyPr lIns="91425" tIns="91425" rIns="91425" bIns="91425" anchor="t" anchorCtr="0"/>
          <a:lstStyle>
            <a:lvl1pPr marL="0" marR="0" lvl="0" indent="0" algn="l" rtl="0">
              <a:lnSpc>
                <a:spcPct val="100000"/>
              </a:lnSpc>
              <a:spcBef>
                <a:spcPts val="480"/>
              </a:spcBef>
              <a:spcAft>
                <a:spcPts val="0"/>
              </a:spcAft>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40" name="Shape 40"/>
          <p:cNvSpPr txBox="1">
            <a:spLocks noGrp="1"/>
          </p:cNvSpPr>
          <p:nvPr>
            <p:ph type="body" idx="2"/>
          </p:nvPr>
        </p:nvSpPr>
        <p:spPr>
          <a:xfrm>
            <a:off x="1195325" y="4442307"/>
            <a:ext cx="7881472" cy="379642"/>
          </a:xfrm>
          <a:prstGeom prst="rect">
            <a:avLst/>
          </a:prstGeom>
          <a:noFill/>
          <a:ln>
            <a:noFill/>
          </a:ln>
        </p:spPr>
        <p:txBody>
          <a:bodyPr lIns="91425" tIns="91425" rIns="91425" bIns="91425" anchor="t" anchorCtr="0"/>
          <a:lstStyle>
            <a:lvl1pPr marL="0" marR="0" lvl="0" indent="0" algn="l" rtl="0">
              <a:lnSpc>
                <a:spcPct val="100000"/>
              </a:lnSpc>
              <a:spcBef>
                <a:spcPts val="360"/>
              </a:spcBef>
              <a:spcAft>
                <a:spcPts val="0"/>
              </a:spcAft>
              <a:buClr>
                <a:schemeClr val="accent5"/>
              </a:buClr>
              <a:buFont typeface="Arial"/>
              <a:buNone/>
              <a:defRPr sz="1800" b="0" i="0" u="none" strike="noStrike" cap="none">
                <a:solidFill>
                  <a:schemeClr val="accent5"/>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46"/>
        <p:cNvGrpSpPr/>
        <p:nvPr/>
      </p:nvGrpSpPr>
      <p:grpSpPr>
        <a:xfrm>
          <a:off x="0" y="0"/>
          <a:ext cx="0" cy="0"/>
          <a:chOff x="0" y="0"/>
          <a:chExt cx="0" cy="0"/>
        </a:xfrm>
      </p:grpSpPr>
      <p:sp>
        <p:nvSpPr>
          <p:cNvPr id="47" name="Shape 47"/>
          <p:cNvSpPr/>
          <p:nvPr/>
        </p:nvSpPr>
        <p:spPr>
          <a:xfrm>
            <a:off x="0" y="0"/>
            <a:ext cx="10167471" cy="51434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A1215"/>
              </a:solidFill>
              <a:latin typeface="Source Sans Pro"/>
              <a:ea typeface="Source Sans Pro"/>
              <a:cs typeface="Source Sans Pro"/>
              <a:sym typeface="Source Sans Pro"/>
            </a:endParaRPr>
          </a:p>
        </p:txBody>
      </p:sp>
      <p:sp>
        <p:nvSpPr>
          <p:cNvPr id="48" name="Shape 48"/>
          <p:cNvSpPr>
            <a:spLocks noGrp="1"/>
          </p:cNvSpPr>
          <p:nvPr>
            <p:ph type="pic" idx="2"/>
          </p:nvPr>
        </p:nvSpPr>
        <p:spPr>
          <a:xfrm>
            <a:off x="0" y="1756833"/>
            <a:ext cx="9144000" cy="3386666"/>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878787"/>
              </a:buClr>
              <a:buFont typeface="Arial"/>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lnSpc>
                <a:spcPct val="100000"/>
              </a:lnSpc>
              <a:spcBef>
                <a:spcPts val="0"/>
              </a:spcBef>
              <a:spcAft>
                <a:spcPts val="0"/>
              </a:spcAft>
              <a:buClr>
                <a:srgbClr val="878787"/>
              </a:buClr>
              <a:buFont typeface="Arial"/>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lnSpc>
                <a:spcPct val="100000"/>
              </a:lnSpc>
              <a:spcBef>
                <a:spcPts val="0"/>
              </a:spcBef>
              <a:spcAft>
                <a:spcPts val="0"/>
              </a:spcAft>
              <a:buClr>
                <a:srgbClr val="878787"/>
              </a:buClr>
              <a:buFont typeface="Arial"/>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lnSpc>
                <a:spcPct val="100000"/>
              </a:lnSpc>
              <a:spcBef>
                <a:spcPts val="0"/>
              </a:spcBef>
              <a:spcAft>
                <a:spcPts val="0"/>
              </a:spcAft>
              <a:buClr>
                <a:srgbClr val="878787"/>
              </a:buClr>
              <a:buFont typeface="Arial"/>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lnSpc>
                <a:spcPct val="100000"/>
              </a:lnSpc>
              <a:spcBef>
                <a:spcPts val="0"/>
              </a:spcBef>
              <a:spcAft>
                <a:spcPts val="0"/>
              </a:spcAft>
              <a:buClr>
                <a:srgbClr val="878787"/>
              </a:buClr>
              <a:buFont typeface="Arial"/>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49" name="Shape 49"/>
          <p:cNvSpPr txBox="1">
            <a:spLocks noGrp="1"/>
          </p:cNvSpPr>
          <p:nvPr>
            <p:ph type="title"/>
          </p:nvPr>
        </p:nvSpPr>
        <p:spPr>
          <a:xfrm>
            <a:off x="1117708" y="407953"/>
            <a:ext cx="6947615" cy="58551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50" name="Shape 50"/>
          <p:cNvSpPr txBox="1">
            <a:spLocks noGrp="1"/>
          </p:cNvSpPr>
          <p:nvPr>
            <p:ph type="body" idx="1"/>
          </p:nvPr>
        </p:nvSpPr>
        <p:spPr>
          <a:xfrm>
            <a:off x="1677241" y="998561"/>
            <a:ext cx="5828552" cy="481695"/>
          </a:xfrm>
          <a:prstGeom prst="rect">
            <a:avLst/>
          </a:prstGeom>
          <a:noFill/>
          <a:ln>
            <a:noFill/>
          </a:ln>
        </p:spPr>
        <p:txBody>
          <a:bodyPr lIns="91425" tIns="91425" rIns="91425" bIns="91425" anchor="t" anchorCtr="0"/>
          <a:lstStyle>
            <a:lvl1pPr marL="0" marR="0" lvl="0" indent="0" algn="ctr" rtl="0">
              <a:lnSpc>
                <a:spcPct val="100000"/>
              </a:lnSpc>
              <a:spcBef>
                <a:spcPts val="480"/>
              </a:spcBef>
              <a:spcAft>
                <a:spcPts val="0"/>
              </a:spcAft>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199" y="87914"/>
            <a:ext cx="6662271" cy="85725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53" name="Shape 53"/>
          <p:cNvSpPr txBox="1">
            <a:spLocks noGrp="1"/>
          </p:cNvSpPr>
          <p:nvPr>
            <p:ph type="body" idx="1"/>
          </p:nvPr>
        </p:nvSpPr>
        <p:spPr>
          <a:xfrm>
            <a:off x="457200" y="1519379"/>
            <a:ext cx="8229600" cy="3075242"/>
          </a:xfrm>
          <a:prstGeom prst="rect">
            <a:avLst/>
          </a:prstGeom>
          <a:noFill/>
          <a:ln>
            <a:noFill/>
          </a:ln>
        </p:spPr>
        <p:txBody>
          <a:bodyPr lIns="91425" tIns="91425" rIns="91425" bIns="91425" anchor="t" anchorCtr="0"/>
          <a:lstStyle>
            <a:lvl1pPr marL="0" marR="0" lvl="0" indent="0" algn="l" rtl="0">
              <a:lnSpc>
                <a:spcPct val="100000"/>
              </a:lnSpc>
              <a:spcBef>
                <a:spcPts val="560"/>
              </a:spcBef>
              <a:spcAft>
                <a:spcPts val="0"/>
              </a:spcAft>
              <a:buClr>
                <a:srgbClr val="878787"/>
              </a:buClr>
              <a:buFont typeface="Arial"/>
              <a:buNone/>
              <a:defRPr sz="2800" b="0" i="0" u="none" strike="noStrike" cap="none">
                <a:solidFill>
                  <a:srgbClr val="878787"/>
                </a:solidFill>
                <a:latin typeface="Source Sans Pro"/>
                <a:ea typeface="Source Sans Pro"/>
                <a:cs typeface="Source Sans Pro"/>
                <a:sym typeface="Source Sans Pro"/>
              </a:defRPr>
            </a:lvl1pPr>
            <a:lvl2pPr marL="457200" marR="0" lvl="1" indent="0" algn="l" rtl="0">
              <a:lnSpc>
                <a:spcPct val="100000"/>
              </a:lnSpc>
              <a:spcBef>
                <a:spcPts val="480"/>
              </a:spcBef>
              <a:spcAft>
                <a:spcPts val="0"/>
              </a:spcAft>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400"/>
              </a:spcBef>
              <a:spcAft>
                <a:spcPts val="0"/>
              </a:spcAft>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360"/>
              </a:spcBef>
              <a:spcAft>
                <a:spcPts val="0"/>
              </a:spcAft>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54" name="Shape 54"/>
          <p:cNvCxnSpPr/>
          <p:nvPr/>
        </p:nvCxnSpPr>
        <p:spPr>
          <a:xfrm>
            <a:off x="0" y="952604"/>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57" name="Shape 57"/>
          <p:cNvSpPr txBox="1">
            <a:spLocks noGrp="1"/>
          </p:cNvSpPr>
          <p:nvPr>
            <p:ph type="body" idx="1"/>
          </p:nvPr>
        </p:nvSpPr>
        <p:spPr>
          <a:xfrm>
            <a:off x="457200" y="1200150"/>
            <a:ext cx="4038598" cy="3394472"/>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3175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25400" algn="l" rtl="0">
              <a:lnSpc>
                <a:spcPct val="100000"/>
              </a:lnSpc>
              <a:spcBef>
                <a:spcPts val="320"/>
              </a:spcBef>
              <a:spcAft>
                <a:spcPts val="0"/>
              </a:spcAft>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25400" algn="l" rtl="0">
              <a:lnSpc>
                <a:spcPct val="100000"/>
              </a:lnSpc>
              <a:spcBef>
                <a:spcPts val="320"/>
              </a:spcBef>
              <a:spcAft>
                <a:spcPts val="0"/>
              </a:spcAft>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8" name="Shape 58"/>
          <p:cNvSpPr txBox="1">
            <a:spLocks noGrp="1"/>
          </p:cNvSpPr>
          <p:nvPr>
            <p:ph type="body" idx="2"/>
          </p:nvPr>
        </p:nvSpPr>
        <p:spPr>
          <a:xfrm>
            <a:off x="4648200" y="1200150"/>
            <a:ext cx="4038598" cy="3394472"/>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3175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25400" algn="l" rtl="0">
              <a:lnSpc>
                <a:spcPct val="100000"/>
              </a:lnSpc>
              <a:spcBef>
                <a:spcPts val="320"/>
              </a:spcBef>
              <a:spcAft>
                <a:spcPts val="0"/>
              </a:spcAft>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25400" algn="l" rtl="0">
              <a:lnSpc>
                <a:spcPct val="100000"/>
              </a:lnSpc>
              <a:spcBef>
                <a:spcPts val="320"/>
              </a:spcBef>
              <a:spcAft>
                <a:spcPts val="0"/>
              </a:spcAft>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59" name="Shape 59"/>
          <p:cNvCxnSpPr/>
          <p:nvPr/>
        </p:nvCxnSpPr>
        <p:spPr>
          <a:xfrm>
            <a:off x="0" y="952604"/>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Two Content">
    <p:spTree>
      <p:nvGrpSpPr>
        <p:cNvPr id="1" name="Shape 60"/>
        <p:cNvGrpSpPr/>
        <p:nvPr/>
      </p:nvGrpSpPr>
      <p:grpSpPr>
        <a:xfrm>
          <a:off x="0" y="0"/>
          <a:ext cx="0" cy="0"/>
          <a:chOff x="0" y="0"/>
          <a:chExt cx="0" cy="0"/>
        </a:xfrm>
      </p:grpSpPr>
      <p:sp>
        <p:nvSpPr>
          <p:cNvPr id="61" name="Shape 61"/>
          <p:cNvSpPr/>
          <p:nvPr/>
        </p:nvSpPr>
        <p:spPr>
          <a:xfrm>
            <a:off x="-7469" y="-52294"/>
            <a:ext cx="9218705" cy="5210736"/>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Source Sans Pro"/>
              <a:ea typeface="Source Sans Pro"/>
              <a:cs typeface="Source Sans Pro"/>
              <a:sym typeface="Source Sans Pro"/>
            </a:endParaRPr>
          </a:p>
        </p:txBody>
      </p:sp>
      <p:sp>
        <p:nvSpPr>
          <p:cNvPr id="62" name="Shape 62"/>
          <p:cNvSpPr/>
          <p:nvPr/>
        </p:nvSpPr>
        <p:spPr>
          <a:xfrm>
            <a:off x="4495798" y="948765"/>
            <a:ext cx="4722905" cy="4258233"/>
          </a:xfrm>
          <a:prstGeom prst="rect">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Source Sans Pro"/>
              <a:ea typeface="Source Sans Pro"/>
              <a:cs typeface="Source Sans Pro"/>
              <a:sym typeface="Source Sans Pro"/>
            </a:endParaRPr>
          </a:p>
        </p:txBody>
      </p:sp>
      <p:sp>
        <p:nvSpPr>
          <p:cNvPr id="63" name="Shape 63"/>
          <p:cNvSpPr txBox="1">
            <a:spLocks noGrp="1"/>
          </p:cNvSpPr>
          <p:nvPr>
            <p:ph type="title"/>
          </p:nvPr>
        </p:nvSpPr>
        <p:spPr>
          <a:xfrm>
            <a:off x="231587" y="318403"/>
            <a:ext cx="8538883" cy="363558"/>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Source Sans Pro"/>
              <a:buNone/>
              <a:defRPr sz="2800" b="1" i="0" u="none" strike="noStrike" cap="none">
                <a:solidFill>
                  <a:schemeClr val="lt1"/>
                </a:solidFill>
                <a:latin typeface="Source Sans Pro"/>
                <a:ea typeface="Source Sans Pro"/>
                <a:cs typeface="Source Sans Pro"/>
                <a:sym typeface="Source Sans Pro"/>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64" name="Shape 64"/>
          <p:cNvSpPr txBox="1">
            <a:spLocks noGrp="1"/>
          </p:cNvSpPr>
          <p:nvPr>
            <p:ph type="body" idx="1"/>
          </p:nvPr>
        </p:nvSpPr>
        <p:spPr>
          <a:xfrm>
            <a:off x="4728882" y="1192686"/>
            <a:ext cx="3957918" cy="3394472"/>
          </a:xfrm>
          <a:prstGeom prst="rect">
            <a:avLst/>
          </a:prstGeom>
          <a:noFill/>
          <a:ln>
            <a:noFill/>
          </a:ln>
        </p:spPr>
        <p:txBody>
          <a:bodyPr lIns="91425" tIns="91425" rIns="91425" bIns="91425" anchor="t" anchorCtr="0"/>
          <a:lstStyle>
            <a:lvl1pPr marL="285750" marR="0" lvl="0" indent="-82550" algn="l" rtl="0">
              <a:lnSpc>
                <a:spcPct val="100000"/>
              </a:lnSpc>
              <a:spcBef>
                <a:spcPts val="320"/>
              </a:spcBef>
              <a:spcAft>
                <a:spcPts val="600"/>
              </a:spcAft>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457200" marR="0" lvl="1" indent="0" algn="l" rtl="0">
              <a:lnSpc>
                <a:spcPct val="100000"/>
              </a:lnSpc>
              <a:spcBef>
                <a:spcPts val="320"/>
              </a:spcBef>
              <a:spcAft>
                <a:spcPts val="0"/>
              </a:spcAft>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lnSpc>
                <a:spcPct val="100000"/>
              </a:lnSpc>
              <a:spcBef>
                <a:spcPts val="280"/>
              </a:spcBef>
              <a:spcAft>
                <a:spcPts val="0"/>
              </a:spcAft>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lnSpc>
                <a:spcPct val="100000"/>
              </a:lnSpc>
              <a:spcBef>
                <a:spcPts val="240"/>
              </a:spcBef>
              <a:spcAft>
                <a:spcPts val="0"/>
              </a:spcAft>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lnSpc>
                <a:spcPct val="100000"/>
              </a:lnSpc>
              <a:spcBef>
                <a:spcPts val="240"/>
              </a:spcBef>
              <a:spcAft>
                <a:spcPts val="0"/>
              </a:spcAft>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65" name="Shape 65"/>
          <p:cNvSpPr>
            <a:spLocks noGrp="1"/>
          </p:cNvSpPr>
          <p:nvPr>
            <p:ph type="pic" idx="2"/>
          </p:nvPr>
        </p:nvSpPr>
        <p:spPr>
          <a:xfrm>
            <a:off x="0" y="956795"/>
            <a:ext cx="4495800" cy="4250204"/>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878787"/>
              </a:buClr>
              <a:buFont typeface="Arial"/>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lnSpc>
                <a:spcPct val="100000"/>
              </a:lnSpc>
              <a:spcBef>
                <a:spcPts val="0"/>
              </a:spcBef>
              <a:spcAft>
                <a:spcPts val="0"/>
              </a:spcAft>
              <a:buClr>
                <a:srgbClr val="878787"/>
              </a:buClr>
              <a:buFont typeface="Arial"/>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lnSpc>
                <a:spcPct val="100000"/>
              </a:lnSpc>
              <a:spcBef>
                <a:spcPts val="0"/>
              </a:spcBef>
              <a:spcAft>
                <a:spcPts val="0"/>
              </a:spcAft>
              <a:buClr>
                <a:srgbClr val="878787"/>
              </a:buClr>
              <a:buFont typeface="Arial"/>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lnSpc>
                <a:spcPct val="100000"/>
              </a:lnSpc>
              <a:spcBef>
                <a:spcPts val="0"/>
              </a:spcBef>
              <a:spcAft>
                <a:spcPts val="0"/>
              </a:spcAft>
              <a:buClr>
                <a:srgbClr val="878787"/>
              </a:buClr>
              <a:buFont typeface="Arial"/>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lnSpc>
                <a:spcPct val="100000"/>
              </a:lnSpc>
              <a:spcBef>
                <a:spcPts val="0"/>
              </a:spcBef>
              <a:spcAft>
                <a:spcPts val="0"/>
              </a:spcAft>
              <a:buClr>
                <a:srgbClr val="878787"/>
              </a:buClr>
              <a:buFont typeface="Arial"/>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1" name="Shape 11"/>
          <p:cNvSpPr txBox="1">
            <a:spLocks noGrp="1"/>
          </p:cNvSpPr>
          <p:nvPr>
            <p:ph type="body" idx="1"/>
          </p:nvPr>
        </p:nvSpPr>
        <p:spPr>
          <a:xfrm>
            <a:off x="457200" y="1519379"/>
            <a:ext cx="8229600" cy="3075242"/>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9050" algn="l" rtl="0">
              <a:lnSpc>
                <a:spcPct val="100000"/>
              </a:lnSpc>
              <a:spcBef>
                <a:spcPts val="480"/>
              </a:spcBef>
              <a:spcAft>
                <a:spcPts val="0"/>
              </a:spcAft>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25400" algn="l" rtl="0">
              <a:lnSpc>
                <a:spcPct val="100000"/>
              </a:lnSpc>
              <a:spcBef>
                <a:spcPts val="400"/>
              </a:spcBef>
              <a:spcAft>
                <a:spcPts val="0"/>
              </a:spcAft>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0" algn="l" rtl="0">
              <a:lnSpc>
                <a:spcPct val="100000"/>
              </a:lnSpc>
              <a:spcBef>
                <a:spcPts val="360"/>
              </a:spcBef>
              <a:spcAft>
                <a:spcPts val="0"/>
              </a:spcAft>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 id="2147483666" r:id="rId17"/>
    <p:sldLayoutId id="2147483669" r:id="rId18"/>
    <p:sldLayoutId id="2147483671" r:id="rId19"/>
    <p:sldLayoutId id="2147483677" r:id="rId20"/>
    <p:sldLayoutId id="214748367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3323D"/>
        </a:solidFill>
        <a:effectLst/>
      </p:bgPr>
    </p:bg>
    <p:spTree>
      <p:nvGrpSpPr>
        <p:cNvPr id="1" name="Shape 15"/>
        <p:cNvGrpSpPr/>
        <p:nvPr/>
      </p:nvGrpSpPr>
      <p:grpSpPr>
        <a:xfrm>
          <a:off x="0" y="0"/>
          <a:ext cx="0" cy="0"/>
          <a:chOff x="0" y="0"/>
          <a:chExt cx="0" cy="0"/>
        </a:xfrm>
      </p:grpSpPr>
      <p:pic>
        <p:nvPicPr>
          <p:cNvPr id="16" name="Shape 16" descr="Pivotal-OnDark.png"/>
          <p:cNvPicPr preferRelativeResize="0"/>
          <p:nvPr/>
        </p:nvPicPr>
        <p:blipFill rotWithShape="1">
          <a:blip r:embed="rId3">
            <a:alphaModFix/>
          </a:blip>
          <a:srcRect/>
          <a:stretch/>
        </p:blipFill>
        <p:spPr>
          <a:xfrm>
            <a:off x="8153046" y="4737278"/>
            <a:ext cx="981701" cy="406221"/>
          </a:xfrm>
          <a:prstGeom prst="rect">
            <a:avLst/>
          </a:prstGeom>
          <a:noFill/>
          <a:ln>
            <a:noFill/>
          </a:ln>
        </p:spPr>
      </p:pic>
    </p:spTree>
    <p:extLst>
      <p:ext uri="{BB962C8B-B14F-4D97-AF65-F5344CB8AC3E}">
        <p14:creationId xmlns:p14="http://schemas.microsoft.com/office/powerpoint/2010/main" val="1823179887"/>
      </p:ext>
    </p:extLst>
  </p:cSld>
  <p:clrMap bg1="lt1" tx1="dk1" bg2="dk2" tx2="lt2" accent1="accent1" accent2="accent2" accent3="accent3" accent4="accent4" accent5="accent5" accent6="accent6" hlink="hlink" folHlink="folHlink"/>
  <p:sldLayoutIdLst>
    <p:sldLayoutId id="2147483673"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descr="pivotal_teal.png"/>
          <p:cNvPicPr preferRelativeResize="0"/>
          <p:nvPr/>
        </p:nvPicPr>
        <p:blipFill rotWithShape="1">
          <a:blip r:embed="rId4">
            <a:alphaModFix/>
          </a:blip>
          <a:srcRect/>
          <a:stretch/>
        </p:blipFill>
        <p:spPr>
          <a:xfrm>
            <a:off x="8272778" y="4855076"/>
            <a:ext cx="731518" cy="171298"/>
          </a:xfrm>
          <a:prstGeom prst="rect">
            <a:avLst/>
          </a:prstGeom>
          <a:noFill/>
          <a:ln>
            <a:noFill/>
          </a:ln>
        </p:spPr>
      </p:pic>
    </p:spTree>
    <p:extLst>
      <p:ext uri="{BB962C8B-B14F-4D97-AF65-F5344CB8AC3E}">
        <p14:creationId xmlns:p14="http://schemas.microsoft.com/office/powerpoint/2010/main" val="301275061"/>
      </p:ext>
    </p:extLst>
  </p:cSld>
  <p:clrMap bg1="lt1" tx1="dk1" bg2="dk2" tx2="lt2" accent1="accent1" accent2="accent2" accent3="accent3" accent4="accent4" accent5="accent5" accent6="accent6" hlink="hlink" folHlink="folHlink"/>
  <p:sldLayoutIdLst>
    <p:sldLayoutId id="2147483675" r:id="rId1"/>
    <p:sldLayoutId id="2147483676"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13.jpg"/><Relationship Id="rId5" Type="http://schemas.openxmlformats.org/officeDocument/2006/relationships/image" Target="../media/image12.jp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cloudfoundry/dotnet-core-buildpack/releases" TargetMode="External"/><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www.visualstudio.com/"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hyperlink" Target="https://docs.google.com/document/d/1iXwTrjSBHzVbD-kMtpvTtOFsiK0ZpxW_vXPAbhZj-NU/edit?usp=sharing"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Shape 112"/>
          <p:cNvPicPr preferRelativeResize="0"/>
          <p:nvPr/>
        </p:nvPicPr>
        <p:blipFill rotWithShape="1">
          <a:blip r:embed="rId3">
            <a:alphaModFix/>
          </a:blip>
          <a:srcRect/>
          <a:stretch/>
        </p:blipFill>
        <p:spPr>
          <a:xfrm>
            <a:off x="-1" y="-6462"/>
            <a:ext cx="9167236" cy="5156574"/>
          </a:xfrm>
          <a:prstGeom prst="rect">
            <a:avLst/>
          </a:prstGeom>
          <a:noFill/>
          <a:ln>
            <a:noFill/>
          </a:ln>
        </p:spPr>
      </p:pic>
      <p:sp>
        <p:nvSpPr>
          <p:cNvPr id="113" name="Shape 113"/>
          <p:cNvSpPr txBox="1"/>
          <p:nvPr/>
        </p:nvSpPr>
        <p:spPr>
          <a:xfrm>
            <a:off x="446035" y="1487154"/>
            <a:ext cx="3965191" cy="1975188"/>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4000" dirty="0">
                <a:solidFill>
                  <a:schemeClr val="lt1"/>
                </a:solidFill>
                <a:latin typeface="Roboto"/>
                <a:ea typeface="Roboto"/>
                <a:cs typeface="Roboto"/>
                <a:sym typeface="Roboto"/>
              </a:rPr>
              <a:t>.NET Workshop</a:t>
            </a:r>
          </a:p>
        </p:txBody>
      </p:sp>
      <p:pic>
        <p:nvPicPr>
          <p:cNvPr id="114" name="Shape 114"/>
          <p:cNvPicPr preferRelativeResize="0"/>
          <p:nvPr/>
        </p:nvPicPr>
        <p:blipFill rotWithShape="1">
          <a:blip r:embed="rId4">
            <a:alphaModFix/>
          </a:blip>
          <a:srcRect/>
          <a:stretch/>
        </p:blipFill>
        <p:spPr>
          <a:xfrm>
            <a:off x="566612" y="0"/>
            <a:ext cx="2045955" cy="801793"/>
          </a:xfrm>
          <a:prstGeom prst="rect">
            <a:avLst/>
          </a:prstGeom>
          <a:noFill/>
          <a:ln>
            <a:noFill/>
          </a:ln>
        </p:spPr>
      </p:pic>
      <p:sp>
        <p:nvSpPr>
          <p:cNvPr id="115" name="Shape 115"/>
          <p:cNvSpPr txBox="1"/>
          <p:nvPr/>
        </p:nvSpPr>
        <p:spPr>
          <a:xfrm>
            <a:off x="566612" y="3639542"/>
            <a:ext cx="2464800"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Font typeface="Arial"/>
              <a:buNone/>
            </a:pPr>
            <a:r>
              <a:rPr lang="en-US">
                <a:solidFill>
                  <a:schemeClr val="lt1"/>
                </a:solidFill>
              </a:rPr>
              <a:t>Platform Architect</a:t>
            </a:r>
            <a:endParaRPr lang="en-US" dirty="0">
              <a:solidFill>
                <a:schemeClr val="lt1"/>
              </a:solidFill>
            </a:endParaRPr>
          </a:p>
          <a:p>
            <a:pPr marL="0" marR="0" lvl="0" indent="0" algn="l" rtl="0">
              <a:lnSpc>
                <a:spcPct val="100000"/>
              </a:lnSpc>
              <a:spcBef>
                <a:spcPts val="0"/>
              </a:spcBef>
              <a:spcAft>
                <a:spcPts val="0"/>
              </a:spcAft>
              <a:buClr>
                <a:schemeClr val="lt1"/>
              </a:buClr>
              <a:buFont typeface="Arial"/>
              <a:buNone/>
            </a:pPr>
            <a:r>
              <a:rPr lang="en-US" dirty="0">
                <a:solidFill>
                  <a:schemeClr val="lt1"/>
                </a:solidFill>
              </a:rPr>
              <a:t>Cornelius Mendoza</a:t>
            </a:r>
          </a:p>
          <a:p>
            <a:pPr marL="0" marR="0" lvl="0" indent="0" algn="l" rtl="0">
              <a:lnSpc>
                <a:spcPct val="100000"/>
              </a:lnSpc>
              <a:spcBef>
                <a:spcPts val="0"/>
              </a:spcBef>
              <a:spcAft>
                <a:spcPts val="0"/>
              </a:spcAft>
              <a:buClr>
                <a:schemeClr val="lt1"/>
              </a:buClr>
              <a:buFont typeface="Arial"/>
              <a:buNone/>
            </a:pPr>
            <a:r>
              <a:rPr lang="en-US" sz="1400" b="0" i="0" u="none" strike="noStrike" cap="none" dirty="0">
                <a:solidFill>
                  <a:schemeClr val="lt1"/>
                </a:solidFill>
                <a:latin typeface="Arial"/>
                <a:ea typeface="Arial"/>
                <a:cs typeface="Arial"/>
                <a:sym typeface="Arial"/>
              </a:rPr>
              <a:t>9/</a:t>
            </a:r>
            <a:r>
              <a:rPr lang="en-US" dirty="0">
                <a:solidFill>
                  <a:schemeClr val="lt1"/>
                </a:solidFill>
              </a:rPr>
              <a:t>20</a:t>
            </a:r>
            <a:r>
              <a:rPr lang="en-US" sz="1400" b="0" i="0" u="none" strike="noStrike" cap="none" dirty="0">
                <a:solidFill>
                  <a:schemeClr val="lt1"/>
                </a:solidFill>
                <a:latin typeface="Arial"/>
                <a:ea typeface="Arial"/>
                <a:cs typeface="Arial"/>
                <a:sym typeface="Arial"/>
              </a:rPr>
              <a:t>/2017</a:t>
            </a:r>
          </a:p>
        </p:txBody>
      </p:sp>
    </p:spTree>
    <p:extLst>
      <p:ext uri="{BB962C8B-B14F-4D97-AF65-F5344CB8AC3E}">
        <p14:creationId xmlns:p14="http://schemas.microsoft.com/office/powerpoint/2010/main" val="333565864"/>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p:nvPr/>
        </p:nvSpPr>
        <p:spPr>
          <a:xfrm>
            <a:off x="956929" y="871870"/>
            <a:ext cx="6974957" cy="3051543"/>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AE9E"/>
              </a:buClr>
              <a:buSzPct val="25000"/>
              <a:buFont typeface="Proxima Nova"/>
              <a:buNone/>
              <a:tabLst/>
              <a:defRPr/>
            </a:pPr>
            <a:r>
              <a:rPr kumimoji="0" lang="en-US" sz="2400" b="1" i="0" u="none" strike="noStrike" kern="0" cap="none" spc="0" normalizeH="0" baseline="0" noProof="0">
                <a:ln>
                  <a:noFill/>
                </a:ln>
                <a:solidFill>
                  <a:srgbClr val="00AE9E"/>
                </a:solidFill>
                <a:effectLst/>
                <a:uLnTx/>
                <a:uFillTx/>
                <a:latin typeface="Proxima Nova"/>
                <a:ea typeface="Proxima Nova"/>
                <a:cs typeface="Proxima Nova"/>
                <a:sym typeface="Proxima Nova"/>
              </a:rPr>
              <a:t>What is “cloud-native” all about?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2400" b="0" i="0" u="none" strike="noStrike" kern="0" cap="none" spc="0" normalizeH="0" baseline="0" noProof="0">
                <a:ln>
                  <a:noFill/>
                </a:ln>
                <a:solidFill>
                  <a:srgbClr val="FFFFFF"/>
                </a:solidFill>
                <a:effectLst/>
                <a:uLnTx/>
                <a:uFillTx/>
                <a:latin typeface="Proxima Nova"/>
                <a:ea typeface="Proxima Nova"/>
                <a:cs typeface="Proxima Nova"/>
                <a:sym typeface="Proxima Nova"/>
              </a:rPr>
              <a:t>This is an approach to building and operating software that takes advantage of the cloud-computing model. Often seen as a combination of </a:t>
            </a:r>
            <a:r>
              <a:rPr kumimoji="0" lang="en-US" sz="2400" b="1" i="0" u="none" strike="noStrike" kern="0" cap="none" spc="0" normalizeH="0" baseline="0" noProof="0">
                <a:ln>
                  <a:noFill/>
                </a:ln>
                <a:solidFill>
                  <a:srgbClr val="FFFFFF"/>
                </a:solidFill>
                <a:effectLst/>
                <a:uLnTx/>
                <a:uFillTx/>
                <a:latin typeface="Proxima Nova"/>
                <a:ea typeface="Proxima Nova"/>
                <a:cs typeface="Proxima Nova"/>
                <a:sym typeface="Proxima Nova"/>
              </a:rPr>
              <a:t>microservices</a:t>
            </a:r>
            <a:r>
              <a:rPr kumimoji="0" lang="en-US" sz="2400" b="0" i="0" u="none" strike="noStrike" kern="0" cap="none" spc="0" normalizeH="0" baseline="0" noProof="0">
                <a:ln>
                  <a:noFill/>
                </a:ln>
                <a:solidFill>
                  <a:srgbClr val="FFFFFF"/>
                </a:solidFill>
                <a:effectLst/>
                <a:uLnTx/>
                <a:uFillTx/>
                <a:latin typeface="Proxima Nova"/>
                <a:ea typeface="Proxima Nova"/>
                <a:cs typeface="Proxima Nova"/>
                <a:sym typeface="Proxima Nova"/>
              </a:rPr>
              <a:t>, </a:t>
            </a:r>
            <a:r>
              <a:rPr kumimoji="0" lang="en-US" sz="2400" b="1" i="0" u="none" strike="noStrike" kern="0" cap="none" spc="0" normalizeH="0" baseline="0" noProof="0">
                <a:ln>
                  <a:noFill/>
                </a:ln>
                <a:solidFill>
                  <a:srgbClr val="FFFFFF"/>
                </a:solidFill>
                <a:effectLst/>
                <a:uLnTx/>
                <a:uFillTx/>
                <a:latin typeface="Proxima Nova"/>
                <a:ea typeface="Proxima Nova"/>
                <a:cs typeface="Proxima Nova"/>
                <a:sym typeface="Proxima Nova"/>
              </a:rPr>
              <a:t>continuous delivery</a:t>
            </a:r>
            <a:r>
              <a:rPr kumimoji="0" lang="en-US" sz="2400" b="0" i="0" u="none" strike="noStrike" kern="0" cap="none" spc="0" normalizeH="0" baseline="0" noProof="0">
                <a:ln>
                  <a:noFill/>
                </a:ln>
                <a:solidFill>
                  <a:srgbClr val="FFFFFF"/>
                </a:solidFill>
                <a:effectLst/>
                <a:uLnTx/>
                <a:uFillTx/>
                <a:latin typeface="Proxima Nova"/>
                <a:ea typeface="Proxima Nova"/>
                <a:cs typeface="Proxima Nova"/>
                <a:sym typeface="Proxima Nova"/>
              </a:rPr>
              <a:t>, </a:t>
            </a:r>
            <a:r>
              <a:rPr kumimoji="0" lang="en-US" sz="2400" b="1" i="0" u="none" strike="noStrike" kern="0" cap="none" spc="0" normalizeH="0" baseline="0" noProof="0">
                <a:ln>
                  <a:noFill/>
                </a:ln>
                <a:solidFill>
                  <a:srgbClr val="FFFFFF"/>
                </a:solidFill>
                <a:effectLst/>
                <a:uLnTx/>
                <a:uFillTx/>
                <a:latin typeface="Proxima Nova"/>
                <a:ea typeface="Proxima Nova"/>
                <a:cs typeface="Proxima Nova"/>
                <a:sym typeface="Proxima Nova"/>
              </a:rPr>
              <a:t>containers</a:t>
            </a:r>
            <a:r>
              <a:rPr kumimoji="0" lang="en-US" sz="2400" b="0" i="0" u="none" strike="noStrike" kern="0" cap="none" spc="0" normalizeH="0" baseline="0" noProof="0">
                <a:ln>
                  <a:noFill/>
                </a:ln>
                <a:solidFill>
                  <a:srgbClr val="FFFFFF"/>
                </a:solidFill>
                <a:effectLst/>
                <a:uLnTx/>
                <a:uFillTx/>
                <a:latin typeface="Proxima Nova"/>
                <a:ea typeface="Proxima Nova"/>
                <a:cs typeface="Proxima Nova"/>
                <a:sym typeface="Proxima Nova"/>
              </a:rPr>
              <a:t>, and </a:t>
            </a:r>
            <a:r>
              <a:rPr kumimoji="0" lang="en-US" sz="2400" b="1" i="0" u="none" strike="noStrike" kern="0" cap="none" spc="0" normalizeH="0" baseline="0" noProof="0">
                <a:ln>
                  <a:noFill/>
                </a:ln>
                <a:solidFill>
                  <a:srgbClr val="FFFFFF"/>
                </a:solidFill>
                <a:effectLst/>
                <a:uLnTx/>
                <a:uFillTx/>
                <a:latin typeface="Proxima Nova"/>
                <a:ea typeface="Proxima Nova"/>
                <a:cs typeface="Proxima Nova"/>
                <a:sym typeface="Proxima Nova"/>
              </a:rPr>
              <a:t>DevOps</a:t>
            </a:r>
            <a:r>
              <a:rPr kumimoji="0" lang="en-US" sz="2400" b="0" i="0" u="none" strike="noStrike" kern="0" cap="none" spc="0" normalizeH="0" baseline="0" noProof="0">
                <a:ln>
                  <a:noFill/>
                </a:ln>
                <a:solidFill>
                  <a:srgbClr val="FFFFFF"/>
                </a:solidFill>
                <a:effectLst/>
                <a:uLnTx/>
                <a:uFillTx/>
                <a:latin typeface="Proxima Nova"/>
                <a:ea typeface="Proxima Nova"/>
                <a:cs typeface="Proxima Nova"/>
                <a:sym typeface="Proxima Nova"/>
              </a:rPr>
              <a:t>.</a:t>
            </a:r>
          </a:p>
        </p:txBody>
      </p:sp>
    </p:spTree>
    <p:extLst>
      <p:ext uri="{BB962C8B-B14F-4D97-AF65-F5344CB8AC3E}">
        <p14:creationId xmlns:p14="http://schemas.microsoft.com/office/powerpoint/2010/main" val="33662170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title"/>
          </p:nvPr>
        </p:nvSpPr>
        <p:spPr>
          <a:xfrm>
            <a:off x="457199" y="320038"/>
            <a:ext cx="8229600" cy="363600"/>
          </a:xfrm>
          <a:prstGeom prst="rect">
            <a:avLst/>
          </a:prstGeom>
        </p:spPr>
        <p:txBody>
          <a:bodyPr wrap="square" lIns="68575" tIns="68575" rIns="68575" bIns="68575" anchor="ctr" anchorCtr="0">
            <a:noAutofit/>
          </a:bodyPr>
          <a:lstStyle/>
          <a:p>
            <a:pPr lvl="0">
              <a:spcBef>
                <a:spcPts val="0"/>
              </a:spcBef>
              <a:buNone/>
            </a:pPr>
            <a:r>
              <a:rPr lang="en-US"/>
              <a:t>IWA + PCF = Not supported</a:t>
            </a:r>
          </a:p>
        </p:txBody>
      </p:sp>
      <p:sp>
        <p:nvSpPr>
          <p:cNvPr id="480" name="Shape 480"/>
          <p:cNvSpPr txBox="1">
            <a:spLocks noGrp="1"/>
          </p:cNvSpPr>
          <p:nvPr>
            <p:ph type="body" idx="1"/>
          </p:nvPr>
        </p:nvSpPr>
        <p:spPr>
          <a:xfrm>
            <a:off x="457200" y="1108074"/>
            <a:ext cx="8229600" cy="3082800"/>
          </a:xfrm>
          <a:prstGeom prst="rect">
            <a:avLst/>
          </a:prstGeom>
        </p:spPr>
        <p:txBody>
          <a:bodyPr wrap="square" lIns="68575" tIns="68575" rIns="68575" bIns="68575" anchor="t" anchorCtr="0">
            <a:noAutofit/>
          </a:bodyPr>
          <a:lstStyle/>
          <a:p>
            <a:pPr marL="457200" lvl="0" indent="-228600" rtl="0">
              <a:spcBef>
                <a:spcPts val="0"/>
              </a:spcBef>
            </a:pPr>
            <a:r>
              <a:rPr lang="en-US"/>
              <a:t>Diego Cells have to be domain joined</a:t>
            </a:r>
          </a:p>
          <a:p>
            <a:pPr marL="457200" lvl="0" indent="-228600" rtl="0">
              <a:spcBef>
                <a:spcPts val="0"/>
              </a:spcBef>
            </a:pPr>
            <a:r>
              <a:rPr lang="en-US"/>
              <a:t>Application must run under specific account</a:t>
            </a:r>
          </a:p>
          <a:p>
            <a:pPr marL="457200" lvl="0" indent="-228600" rtl="0">
              <a:spcBef>
                <a:spcPts val="0"/>
              </a:spcBef>
            </a:pPr>
            <a:r>
              <a:rPr lang="en-US"/>
              <a:t>SPN has to be created by domain admins</a:t>
            </a:r>
          </a:p>
          <a:p>
            <a:pPr marL="457200" lvl="0" indent="-228600" rtl="0">
              <a:spcBef>
                <a:spcPts val="0"/>
              </a:spcBef>
            </a:pPr>
            <a:r>
              <a:rPr lang="en-US"/>
              <a:t>GPOs pushed on cell can break it</a:t>
            </a:r>
          </a:p>
        </p:txBody>
      </p:sp>
    </p:spTree>
    <p:extLst>
      <p:ext uri="{BB962C8B-B14F-4D97-AF65-F5344CB8AC3E}">
        <p14:creationId xmlns:p14="http://schemas.microsoft.com/office/powerpoint/2010/main" val="35816406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a:spLocks noGrp="1"/>
          </p:cNvSpPr>
          <p:nvPr>
            <p:ph type="title"/>
          </p:nvPr>
        </p:nvSpPr>
        <p:spPr>
          <a:xfrm>
            <a:off x="457199" y="320038"/>
            <a:ext cx="8229600" cy="363600"/>
          </a:xfrm>
          <a:prstGeom prst="rect">
            <a:avLst/>
          </a:prstGeom>
        </p:spPr>
        <p:txBody>
          <a:bodyPr wrap="square" lIns="68575" tIns="68575" rIns="68575" bIns="68575" anchor="ctr" anchorCtr="0">
            <a:noAutofit/>
          </a:bodyPr>
          <a:lstStyle/>
          <a:p>
            <a:pPr lvl="0">
              <a:spcBef>
                <a:spcPts val="0"/>
              </a:spcBef>
              <a:buNone/>
            </a:pPr>
            <a:r>
              <a:rPr lang="en-US"/>
              <a:t>PCF with Active Directory</a:t>
            </a:r>
          </a:p>
        </p:txBody>
      </p:sp>
      <p:sp>
        <p:nvSpPr>
          <p:cNvPr id="487" name="Shape 487"/>
          <p:cNvSpPr txBox="1">
            <a:spLocks noGrp="1"/>
          </p:cNvSpPr>
          <p:nvPr>
            <p:ph type="body" idx="1"/>
          </p:nvPr>
        </p:nvSpPr>
        <p:spPr>
          <a:xfrm>
            <a:off x="2353150" y="1108075"/>
            <a:ext cx="6333600" cy="3082800"/>
          </a:xfrm>
          <a:prstGeom prst="rect">
            <a:avLst/>
          </a:prstGeom>
        </p:spPr>
        <p:txBody>
          <a:bodyPr wrap="square" lIns="68575" tIns="68575" rIns="68575" bIns="68575" anchor="t" anchorCtr="0">
            <a:noAutofit/>
          </a:bodyPr>
          <a:lstStyle/>
          <a:p>
            <a:pPr marL="457200" lvl="0" indent="-228600" rtl="0">
              <a:spcBef>
                <a:spcPts val="0"/>
              </a:spcBef>
            </a:pPr>
            <a:r>
              <a:rPr lang="en-US"/>
              <a:t>Out of the box STS via SSO tile</a:t>
            </a:r>
          </a:p>
          <a:p>
            <a:pPr marL="457200" lvl="0" indent="-228600" rtl="0">
              <a:spcBef>
                <a:spcPts val="0"/>
              </a:spcBef>
            </a:pPr>
            <a:r>
              <a:rPr lang="en-US"/>
              <a:t>Allows authentication of Active Directory users using ADFS</a:t>
            </a:r>
          </a:p>
          <a:p>
            <a:pPr marL="457200" lvl="0" indent="-228600" rtl="0">
              <a:spcBef>
                <a:spcPts val="0"/>
              </a:spcBef>
            </a:pPr>
            <a:r>
              <a:rPr lang="en-US"/>
              <a:t>Issues OAuth2 JWT tokens for authorization flows</a:t>
            </a:r>
          </a:p>
          <a:p>
            <a:pPr marL="457200" lvl="0" indent="-228600">
              <a:spcBef>
                <a:spcPts val="0"/>
              </a:spcBef>
            </a:pPr>
            <a:r>
              <a:rPr lang="en-US"/>
              <a:t>Applications must handle OAuth2</a:t>
            </a:r>
          </a:p>
        </p:txBody>
      </p:sp>
      <p:pic>
        <p:nvPicPr>
          <p:cNvPr id="488" name="Shape 488"/>
          <p:cNvPicPr preferRelativeResize="0"/>
          <p:nvPr/>
        </p:nvPicPr>
        <p:blipFill>
          <a:blip r:embed="rId3">
            <a:alphaModFix/>
          </a:blip>
          <a:stretch>
            <a:fillRect/>
          </a:stretch>
        </p:blipFill>
        <p:spPr>
          <a:xfrm>
            <a:off x="729625" y="1305150"/>
            <a:ext cx="1386375" cy="1386375"/>
          </a:xfrm>
          <a:prstGeom prst="rect">
            <a:avLst/>
          </a:prstGeom>
          <a:noFill/>
          <a:ln>
            <a:noFill/>
          </a:ln>
        </p:spPr>
      </p:pic>
    </p:spTree>
    <p:extLst>
      <p:ext uri="{BB962C8B-B14F-4D97-AF65-F5344CB8AC3E}">
        <p14:creationId xmlns:p14="http://schemas.microsoft.com/office/powerpoint/2010/main" val="9744139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457199" y="320038"/>
            <a:ext cx="8229600" cy="363600"/>
          </a:xfrm>
          <a:prstGeom prst="rect">
            <a:avLst/>
          </a:prstGeom>
        </p:spPr>
        <p:txBody>
          <a:bodyPr wrap="square" lIns="68575" tIns="68575" rIns="68575" bIns="68575" anchor="ctr" anchorCtr="0">
            <a:noAutofit/>
          </a:bodyPr>
          <a:lstStyle/>
          <a:p>
            <a:pPr lvl="0">
              <a:spcBef>
                <a:spcPts val="0"/>
              </a:spcBef>
              <a:buNone/>
            </a:pPr>
            <a:r>
              <a:rPr lang="en-US"/>
              <a:t>“Not good enough”</a:t>
            </a:r>
          </a:p>
        </p:txBody>
      </p:sp>
      <p:sp>
        <p:nvSpPr>
          <p:cNvPr id="495" name="Shape 495"/>
          <p:cNvSpPr txBox="1">
            <a:spLocks noGrp="1"/>
          </p:cNvSpPr>
          <p:nvPr>
            <p:ph type="body" idx="1"/>
          </p:nvPr>
        </p:nvSpPr>
        <p:spPr>
          <a:xfrm>
            <a:off x="457200" y="1496399"/>
            <a:ext cx="8229600" cy="2694600"/>
          </a:xfrm>
          <a:prstGeom prst="rect">
            <a:avLst/>
          </a:prstGeom>
        </p:spPr>
        <p:txBody>
          <a:bodyPr wrap="square" lIns="68575" tIns="68575" rIns="68575" bIns="68575" anchor="t" anchorCtr="0">
            <a:noAutofit/>
          </a:bodyPr>
          <a:lstStyle/>
          <a:p>
            <a:pPr marL="457200" lvl="0" indent="-368300" rtl="0">
              <a:spcBef>
                <a:spcPts val="0"/>
              </a:spcBef>
              <a:buSzPct val="100000"/>
            </a:pPr>
            <a:r>
              <a:rPr lang="en-US" sz="2200"/>
              <a:t>Legacy apps may not be able to leverage OAuth2 easily (WCF, WIF), rely on WS-*</a:t>
            </a:r>
          </a:p>
          <a:p>
            <a:pPr marL="457200" lvl="0" indent="-368300" rtl="0">
              <a:spcBef>
                <a:spcPts val="0"/>
              </a:spcBef>
              <a:buSzPct val="100000"/>
            </a:pPr>
            <a:r>
              <a:rPr lang="en-US" sz="2200"/>
              <a:t>Authentication to SQL Server</a:t>
            </a:r>
          </a:p>
          <a:p>
            <a:pPr marL="457200" lvl="0" indent="-368300" rtl="0">
              <a:spcBef>
                <a:spcPts val="0"/>
              </a:spcBef>
              <a:buSzPct val="100000"/>
            </a:pPr>
            <a:r>
              <a:rPr lang="en-US" sz="2200"/>
              <a:t>Need to call other services that can’t be refactored</a:t>
            </a:r>
          </a:p>
          <a:p>
            <a:pPr marL="457200" lvl="0" indent="-368300" rtl="0">
              <a:spcBef>
                <a:spcPts val="0"/>
              </a:spcBef>
              <a:buSzPct val="100000"/>
            </a:pPr>
            <a:r>
              <a:rPr lang="en-US" sz="2200"/>
              <a:t>Standardized security framework</a:t>
            </a:r>
          </a:p>
          <a:p>
            <a:pPr marL="457200" lvl="0" indent="-368300" rtl="0">
              <a:spcBef>
                <a:spcPts val="0"/>
              </a:spcBef>
              <a:buSzPct val="100000"/>
            </a:pPr>
            <a:r>
              <a:rPr lang="en-US" sz="2200"/>
              <a:t>No resources to refactor apps</a:t>
            </a:r>
          </a:p>
        </p:txBody>
      </p:sp>
      <p:sp>
        <p:nvSpPr>
          <p:cNvPr id="496" name="Shape 496"/>
          <p:cNvSpPr txBox="1">
            <a:spLocks noGrp="1"/>
          </p:cNvSpPr>
          <p:nvPr>
            <p:ph type="body" idx="1"/>
          </p:nvPr>
        </p:nvSpPr>
        <p:spPr>
          <a:xfrm>
            <a:off x="457200" y="1024800"/>
            <a:ext cx="7866900" cy="471600"/>
          </a:xfrm>
          <a:prstGeom prst="rect">
            <a:avLst/>
          </a:prstGeom>
        </p:spPr>
        <p:txBody>
          <a:bodyPr wrap="square" lIns="68575" tIns="68575" rIns="68575" bIns="68575" anchor="t" anchorCtr="0">
            <a:noAutofit/>
          </a:bodyPr>
          <a:lstStyle/>
          <a:p>
            <a:pPr marL="0" lvl="0" indent="0" rtl="0">
              <a:spcBef>
                <a:spcPts val="0"/>
              </a:spcBef>
              <a:buNone/>
            </a:pPr>
            <a:r>
              <a:rPr lang="en-US" sz="2200"/>
              <a:t>We must use Integrated Windows Authentication because:</a:t>
            </a:r>
          </a:p>
        </p:txBody>
      </p:sp>
    </p:spTree>
    <p:extLst>
      <p:ext uri="{BB962C8B-B14F-4D97-AF65-F5344CB8AC3E}">
        <p14:creationId xmlns:p14="http://schemas.microsoft.com/office/powerpoint/2010/main" val="39734906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title"/>
          </p:nvPr>
        </p:nvSpPr>
        <p:spPr>
          <a:xfrm>
            <a:off x="457199" y="320038"/>
            <a:ext cx="8229600" cy="363600"/>
          </a:xfrm>
          <a:prstGeom prst="rect">
            <a:avLst/>
          </a:prstGeom>
        </p:spPr>
        <p:txBody>
          <a:bodyPr wrap="square" lIns="68575" tIns="68575" rIns="68575" bIns="68575" anchor="ctr" anchorCtr="0">
            <a:noAutofit/>
          </a:bodyPr>
          <a:lstStyle/>
          <a:p>
            <a:pPr lvl="0">
              <a:spcBef>
                <a:spcPts val="0"/>
              </a:spcBef>
              <a:buNone/>
            </a:pPr>
            <a:r>
              <a:rPr lang="en-US"/>
              <a:t>WCF+WIF</a:t>
            </a:r>
          </a:p>
        </p:txBody>
      </p:sp>
      <p:sp>
        <p:nvSpPr>
          <p:cNvPr id="503" name="Shape 503"/>
          <p:cNvSpPr txBox="1">
            <a:spLocks noGrp="1"/>
          </p:cNvSpPr>
          <p:nvPr>
            <p:ph type="body" idx="1"/>
          </p:nvPr>
        </p:nvSpPr>
        <p:spPr>
          <a:xfrm>
            <a:off x="457200" y="1108075"/>
            <a:ext cx="4771200" cy="3082800"/>
          </a:xfrm>
          <a:prstGeom prst="rect">
            <a:avLst/>
          </a:prstGeom>
        </p:spPr>
        <p:txBody>
          <a:bodyPr wrap="square" lIns="68575" tIns="68575" rIns="68575" bIns="68575" anchor="t" anchorCtr="0">
            <a:noAutofit/>
          </a:bodyPr>
          <a:lstStyle/>
          <a:p>
            <a:pPr marL="457200" lvl="0" indent="-355600" rtl="0">
              <a:spcBef>
                <a:spcPts val="0"/>
              </a:spcBef>
              <a:buSzPct val="100000"/>
            </a:pPr>
            <a:r>
              <a:rPr lang="en-US" sz="2000"/>
              <a:t>SOAP based services</a:t>
            </a:r>
          </a:p>
          <a:p>
            <a:pPr marL="457200" lvl="0" indent="-355600" rtl="0">
              <a:spcBef>
                <a:spcPts val="0"/>
              </a:spcBef>
              <a:buSzPct val="100000"/>
            </a:pPr>
            <a:r>
              <a:rPr lang="en-US" sz="2000"/>
              <a:t>Does not support OAuth2 out of the box</a:t>
            </a:r>
          </a:p>
          <a:p>
            <a:pPr marL="457200" lvl="0" indent="-355600" rtl="0">
              <a:spcBef>
                <a:spcPts val="0"/>
              </a:spcBef>
              <a:buSzPct val="100000"/>
            </a:pPr>
            <a:r>
              <a:rPr lang="en-US" sz="2000"/>
              <a:t>Token flows to outbound flows automatically if using kerberos</a:t>
            </a:r>
          </a:p>
          <a:p>
            <a:pPr marL="457200" lvl="0" indent="-355600" rtl="0">
              <a:spcBef>
                <a:spcPts val="0"/>
              </a:spcBef>
              <a:buSzPct val="100000"/>
            </a:pPr>
            <a:r>
              <a:rPr lang="en-US" sz="2000"/>
              <a:t>Security settings largely driven by extensible configuration</a:t>
            </a:r>
          </a:p>
          <a:p>
            <a:pPr marL="457200" lvl="0" indent="-355600" rtl="0">
              <a:spcBef>
                <a:spcPts val="0"/>
              </a:spcBef>
              <a:buSzPct val="100000"/>
            </a:pPr>
            <a:r>
              <a:rPr lang="en-US" sz="2000"/>
              <a:t>Extremely confusing</a:t>
            </a:r>
          </a:p>
        </p:txBody>
      </p:sp>
      <p:pic>
        <p:nvPicPr>
          <p:cNvPr id="504" name="Shape 504"/>
          <p:cNvPicPr preferRelativeResize="0"/>
          <p:nvPr/>
        </p:nvPicPr>
        <p:blipFill>
          <a:blip r:embed="rId3">
            <a:alphaModFix/>
          </a:blip>
          <a:stretch>
            <a:fillRect/>
          </a:stretch>
        </p:blipFill>
        <p:spPr>
          <a:xfrm>
            <a:off x="5339650" y="1172787"/>
            <a:ext cx="3505200" cy="3076575"/>
          </a:xfrm>
          <a:prstGeom prst="rect">
            <a:avLst/>
          </a:prstGeom>
          <a:noFill/>
          <a:ln>
            <a:noFill/>
          </a:ln>
        </p:spPr>
      </p:pic>
    </p:spTree>
    <p:extLst>
      <p:ext uri="{BB962C8B-B14F-4D97-AF65-F5344CB8AC3E}">
        <p14:creationId xmlns:p14="http://schemas.microsoft.com/office/powerpoint/2010/main" val="18881574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title"/>
          </p:nvPr>
        </p:nvSpPr>
        <p:spPr>
          <a:xfrm>
            <a:off x="1426683" y="3632028"/>
            <a:ext cx="6947700" cy="585600"/>
          </a:xfrm>
          <a:prstGeom prst="rect">
            <a:avLst/>
          </a:prstGeom>
        </p:spPr>
        <p:txBody>
          <a:bodyPr wrap="square" lIns="68575" tIns="68575" rIns="68575" bIns="68575" anchor="ctr" anchorCtr="0">
            <a:noAutofit/>
          </a:bodyPr>
          <a:lstStyle/>
          <a:p>
            <a:pPr lvl="0">
              <a:spcBef>
                <a:spcPts val="0"/>
              </a:spcBef>
              <a:buNone/>
            </a:pPr>
            <a:r>
              <a:rPr lang="en-US"/>
              <a:t>PLEASE DON’T TOUCH IT!</a:t>
            </a:r>
          </a:p>
        </p:txBody>
      </p:sp>
      <p:sp>
        <p:nvSpPr>
          <p:cNvPr id="511" name="Shape 511"/>
          <p:cNvSpPr txBox="1">
            <a:spLocks noGrp="1"/>
          </p:cNvSpPr>
          <p:nvPr>
            <p:ph type="body" idx="1"/>
          </p:nvPr>
        </p:nvSpPr>
        <p:spPr>
          <a:xfrm>
            <a:off x="1677250" y="763325"/>
            <a:ext cx="7676700" cy="2047800"/>
          </a:xfrm>
          <a:prstGeom prst="rect">
            <a:avLst/>
          </a:prstGeom>
        </p:spPr>
        <p:txBody>
          <a:bodyPr wrap="square" lIns="68575" tIns="68575" rIns="68575" bIns="68575" anchor="t" anchorCtr="0">
            <a:noAutofit/>
          </a:bodyPr>
          <a:lstStyle/>
          <a:p>
            <a:pPr lvl="0" algn="l" rtl="0">
              <a:spcBef>
                <a:spcPts val="0"/>
              </a:spcBef>
              <a:buNone/>
            </a:pPr>
            <a:r>
              <a:rPr lang="en-US"/>
              <a:t>… LONG TIME AGO</a:t>
            </a:r>
          </a:p>
          <a:p>
            <a:pPr lvl="0" algn="l" rtl="0">
              <a:spcBef>
                <a:spcPts val="0"/>
              </a:spcBef>
              <a:buNone/>
            </a:pPr>
            <a:r>
              <a:rPr lang="en-US"/>
              <a:t>… IN A GALAXY FAR FAR AWAY</a:t>
            </a:r>
          </a:p>
          <a:p>
            <a:pPr lvl="0" algn="l" rtl="0">
              <a:spcBef>
                <a:spcPts val="0"/>
              </a:spcBef>
              <a:buNone/>
            </a:pPr>
            <a:r>
              <a:rPr lang="en-US"/>
              <a:t>… WE CONFIGURED THESE WCF SECURITY SETTINGS</a:t>
            </a:r>
          </a:p>
          <a:p>
            <a:pPr lvl="0" algn="l" rtl="0">
              <a:spcBef>
                <a:spcPts val="0"/>
              </a:spcBef>
              <a:buNone/>
            </a:pPr>
            <a:r>
              <a:rPr lang="en-US"/>
              <a:t>… WE JUST COPY AND PASTE THEM AND THEY WORK</a:t>
            </a:r>
          </a:p>
          <a:p>
            <a:pPr lvl="0" algn="l" rtl="0">
              <a:spcBef>
                <a:spcPts val="0"/>
              </a:spcBef>
              <a:buNone/>
            </a:pPr>
            <a:r>
              <a:rPr lang="en-US"/>
              <a:t>… AND WE DON’T KNOW TO CHANGE THEM</a:t>
            </a:r>
          </a:p>
          <a:p>
            <a:pPr lvl="0" algn="l">
              <a:spcBef>
                <a:spcPts val="0"/>
              </a:spcBef>
              <a:buNone/>
            </a:pPr>
            <a:endParaRPr/>
          </a:p>
        </p:txBody>
      </p:sp>
    </p:spTree>
    <p:extLst>
      <p:ext uri="{BB962C8B-B14F-4D97-AF65-F5344CB8AC3E}">
        <p14:creationId xmlns:p14="http://schemas.microsoft.com/office/powerpoint/2010/main" val="36342505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Shape 517"/>
          <p:cNvSpPr txBox="1">
            <a:spLocks noGrp="1"/>
          </p:cNvSpPr>
          <p:nvPr>
            <p:ph type="title"/>
          </p:nvPr>
        </p:nvSpPr>
        <p:spPr>
          <a:xfrm>
            <a:off x="457199" y="320038"/>
            <a:ext cx="8229600" cy="363600"/>
          </a:xfrm>
          <a:prstGeom prst="rect">
            <a:avLst/>
          </a:prstGeom>
        </p:spPr>
        <p:txBody>
          <a:bodyPr wrap="square" lIns="68575" tIns="68575" rIns="68575" bIns="68575" anchor="ctr" anchorCtr="0">
            <a:noAutofit/>
          </a:bodyPr>
          <a:lstStyle/>
          <a:p>
            <a:pPr lvl="0">
              <a:spcBef>
                <a:spcPts val="0"/>
              </a:spcBef>
              <a:buNone/>
            </a:pPr>
            <a:r>
              <a:rPr lang="en-US"/>
              <a:t>Typical WCF Configuration</a:t>
            </a:r>
          </a:p>
        </p:txBody>
      </p:sp>
      <p:sp>
        <p:nvSpPr>
          <p:cNvPr id="518" name="Shape 518"/>
          <p:cNvSpPr txBox="1">
            <a:spLocks noGrp="1"/>
          </p:cNvSpPr>
          <p:nvPr>
            <p:ph type="body" idx="1"/>
          </p:nvPr>
        </p:nvSpPr>
        <p:spPr>
          <a:xfrm>
            <a:off x="457200" y="1108074"/>
            <a:ext cx="8229600" cy="3082800"/>
          </a:xfrm>
          <a:prstGeom prst="rect">
            <a:avLst/>
          </a:prstGeom>
        </p:spPr>
        <p:txBody>
          <a:bodyPr wrap="square" lIns="68575" tIns="68575" rIns="68575" bIns="68575" anchor="t" anchorCtr="0">
            <a:noAutofit/>
          </a:bodyPr>
          <a:lstStyle/>
          <a:p>
            <a:pPr lvl="0" rtl="0">
              <a:spcBef>
                <a:spcPts val="0"/>
              </a:spcBef>
              <a:buNone/>
            </a:pPr>
            <a:r>
              <a:rPr lang="en-US" sz="600">
                <a:latin typeface="Courier New"/>
                <a:ea typeface="Courier New"/>
                <a:cs typeface="Courier New"/>
                <a:sym typeface="Courier New"/>
              </a:rPr>
              <a:t>  &lt;system.identityModel&gt;</a:t>
            </a:r>
          </a:p>
          <a:p>
            <a:pPr lvl="0" rtl="0">
              <a:spcBef>
                <a:spcPts val="0"/>
              </a:spcBef>
              <a:buNone/>
            </a:pPr>
            <a:r>
              <a:rPr lang="en-US" sz="600">
                <a:latin typeface="Courier New"/>
                <a:ea typeface="Courier New"/>
                <a:cs typeface="Courier New"/>
                <a:sym typeface="Courier New"/>
              </a:rPr>
              <a:t>    &lt;identityConfiguration saveBootstrapContext="true"&gt;</a:t>
            </a:r>
          </a:p>
          <a:p>
            <a:pPr lvl="0" rtl="0">
              <a:spcBef>
                <a:spcPts val="0"/>
              </a:spcBef>
              <a:buNone/>
            </a:pPr>
            <a:r>
              <a:rPr lang="en-US" sz="600">
                <a:latin typeface="Courier New"/>
                <a:ea typeface="Courier New"/>
                <a:cs typeface="Courier New"/>
                <a:sym typeface="Courier New"/>
              </a:rPr>
              <a:t>      &lt;audienceUris mode="Always"&gt;</a:t>
            </a:r>
          </a:p>
          <a:p>
            <a:pPr lvl="0" rtl="0">
              <a:spcBef>
                <a:spcPts val="0"/>
              </a:spcBef>
              <a:buNone/>
            </a:pPr>
            <a:r>
              <a:rPr lang="en-US" sz="600">
                <a:latin typeface="Courier New"/>
                <a:ea typeface="Courier New"/>
                <a:cs typeface="Courier New"/>
                <a:sym typeface="Courier New"/>
              </a:rPr>
              <a:t>        &lt;add value="uri:pcf" /&gt;</a:t>
            </a:r>
          </a:p>
          <a:p>
            <a:pPr lvl="0" rtl="0">
              <a:spcBef>
                <a:spcPts val="0"/>
              </a:spcBef>
              <a:buNone/>
            </a:pPr>
            <a:r>
              <a:rPr lang="en-US" sz="600">
                <a:latin typeface="Courier New"/>
                <a:ea typeface="Courier New"/>
                <a:cs typeface="Courier New"/>
                <a:sym typeface="Courier New"/>
              </a:rPr>
              <a:t>      &lt;/audienceUris&gt;</a:t>
            </a:r>
          </a:p>
          <a:p>
            <a:pPr lvl="0" rtl="0">
              <a:spcBef>
                <a:spcPts val="0"/>
              </a:spcBef>
              <a:buNone/>
            </a:pPr>
            <a:r>
              <a:rPr lang="en-US" sz="600">
                <a:latin typeface="Courier New"/>
                <a:ea typeface="Courier New"/>
                <a:cs typeface="Courier New"/>
                <a:sym typeface="Courier New"/>
              </a:rPr>
              <a:t>     &lt;claimsAuthorizationManager type="DSF.Fwk.IES.IdentityModel.Authorization.IESAuthorizationManager, DSF.Fwk.IES.IdentityModel.Authorization, Version=4.0.0.0, Culture=neutral, PublicKeyToken=173a445704fe9994" /&gt;</a:t>
            </a:r>
          </a:p>
          <a:p>
            <a:pPr lvl="0" rtl="0">
              <a:spcBef>
                <a:spcPts val="0"/>
              </a:spcBef>
              <a:buNone/>
            </a:pPr>
            <a:r>
              <a:rPr lang="en-US" sz="600">
                <a:latin typeface="Courier New"/>
                <a:ea typeface="Courier New"/>
                <a:cs typeface="Courier New"/>
                <a:sym typeface="Courier New"/>
              </a:rPr>
              <a:t>      &lt;issuerNameRegistry type="DSF.Fwk.IES.IdentityModel.DsfIssuerNameRegistry, DSF.Fwk.IES.IdentityModel, Version=4.0.0.0, Culture=neutral, PublicKeyToken=173a445704fe9994"&gt;</a:t>
            </a:r>
          </a:p>
          <a:p>
            <a:pPr lvl="0" rtl="0">
              <a:spcBef>
                <a:spcPts val="0"/>
              </a:spcBef>
              <a:buNone/>
            </a:pPr>
            <a:r>
              <a:rPr lang="en-US" sz="600">
                <a:latin typeface="Courier New"/>
                <a:ea typeface="Courier New"/>
                <a:cs typeface="Courier New"/>
                <a:sym typeface="Courier New"/>
              </a:rPr>
              <a:t>        &lt;trustedIssuers&gt;</a:t>
            </a:r>
          </a:p>
          <a:p>
            <a:pPr lvl="0" rtl="0">
              <a:spcBef>
                <a:spcPts val="0"/>
              </a:spcBef>
              <a:buNone/>
            </a:pPr>
            <a:r>
              <a:rPr lang="en-US" sz="600">
                <a:latin typeface="Courier New"/>
                <a:ea typeface="Courier New"/>
                <a:cs typeface="Courier New"/>
                <a:sym typeface="Courier New"/>
              </a:rPr>
              <a:t>          &lt;add url="http://localhost/Active/FederationMetadata/2007-06/FederationMetadata.xml" /&gt;</a:t>
            </a:r>
          </a:p>
          <a:p>
            <a:pPr lvl="0" rtl="0">
              <a:spcBef>
                <a:spcPts val="0"/>
              </a:spcBef>
              <a:buNone/>
            </a:pPr>
            <a:r>
              <a:rPr lang="en-US" sz="600">
                <a:latin typeface="Courier New"/>
                <a:ea typeface="Courier New"/>
                <a:cs typeface="Courier New"/>
                <a:sym typeface="Courier New"/>
              </a:rPr>
              <a:t>        &lt;/trustedIssuers&gt;</a:t>
            </a:r>
          </a:p>
          <a:p>
            <a:pPr lvl="0" rtl="0">
              <a:spcBef>
                <a:spcPts val="0"/>
              </a:spcBef>
              <a:buNone/>
            </a:pPr>
            <a:r>
              <a:rPr lang="en-US" sz="600">
                <a:latin typeface="Courier New"/>
                <a:ea typeface="Courier New"/>
                <a:cs typeface="Courier New"/>
                <a:sym typeface="Courier New"/>
              </a:rPr>
              <a:t>      &lt;/issuerNameRegistry&gt;</a:t>
            </a:r>
          </a:p>
          <a:p>
            <a:pPr lvl="0" rtl="0">
              <a:spcBef>
                <a:spcPts val="0"/>
              </a:spcBef>
              <a:buNone/>
            </a:pPr>
            <a:r>
              <a:rPr lang="en-US" sz="600">
                <a:latin typeface="Courier New"/>
                <a:ea typeface="Courier New"/>
                <a:cs typeface="Courier New"/>
                <a:sym typeface="Courier New"/>
              </a:rPr>
              <a:t>    &lt;/identityConfiguration&gt;</a:t>
            </a:r>
          </a:p>
          <a:p>
            <a:pPr lvl="0" rtl="0">
              <a:spcBef>
                <a:spcPts val="0"/>
              </a:spcBef>
              <a:buNone/>
            </a:pPr>
            <a:r>
              <a:rPr lang="en-US" sz="600">
                <a:latin typeface="Courier New"/>
                <a:ea typeface="Courier New"/>
                <a:cs typeface="Courier New"/>
                <a:sym typeface="Courier New"/>
              </a:rPr>
              <a:t>  &lt;/system.identityModel&gt;</a:t>
            </a:r>
          </a:p>
          <a:p>
            <a:pPr lvl="0" rtl="0">
              <a:spcBef>
                <a:spcPts val="0"/>
              </a:spcBef>
              <a:buNone/>
            </a:pPr>
            <a:endParaRPr sz="600">
              <a:latin typeface="Courier New"/>
              <a:ea typeface="Courier New"/>
              <a:cs typeface="Courier New"/>
              <a:sym typeface="Courier New"/>
            </a:endParaRPr>
          </a:p>
          <a:p>
            <a:pPr lvl="0" rtl="0">
              <a:spcBef>
                <a:spcPts val="0"/>
              </a:spcBef>
              <a:buNone/>
            </a:pPr>
            <a:r>
              <a:rPr lang="en-US" sz="600">
                <a:latin typeface="Courier New"/>
                <a:ea typeface="Courier New"/>
                <a:cs typeface="Courier New"/>
                <a:sym typeface="Courier New"/>
              </a:rPr>
              <a:t>  &lt;system.serviceModel&gt;</a:t>
            </a:r>
          </a:p>
          <a:p>
            <a:pPr lvl="0" rtl="0">
              <a:spcBef>
                <a:spcPts val="0"/>
              </a:spcBef>
              <a:buNone/>
            </a:pPr>
            <a:r>
              <a:rPr lang="en-US" sz="600">
                <a:latin typeface="Courier New"/>
                <a:ea typeface="Courier New"/>
                <a:cs typeface="Courier New"/>
                <a:sym typeface="Courier New"/>
              </a:rPr>
              <a:t>    &lt;services&gt;</a:t>
            </a:r>
          </a:p>
          <a:p>
            <a:pPr lvl="0" rtl="0">
              <a:spcBef>
                <a:spcPts val="0"/>
              </a:spcBef>
              <a:buNone/>
            </a:pPr>
            <a:r>
              <a:rPr lang="en-US" sz="600">
                <a:latin typeface="Courier New"/>
                <a:ea typeface="Courier New"/>
                <a:cs typeface="Courier New"/>
                <a:sym typeface="Courier New"/>
              </a:rPr>
              <a:t>      &lt;service behaviorConfiguration="serviceDSF" name="Hello.ServicePCF"&gt;</a:t>
            </a:r>
          </a:p>
          <a:p>
            <a:pPr lvl="0" rtl="0">
              <a:spcBef>
                <a:spcPts val="0"/>
              </a:spcBef>
              <a:buNone/>
            </a:pPr>
            <a:r>
              <a:rPr lang="en-US" sz="600">
                <a:latin typeface="Courier New"/>
                <a:ea typeface="Courier New"/>
                <a:cs typeface="Courier New"/>
                <a:sym typeface="Courier New"/>
              </a:rPr>
              <a:t>        &lt;endpoint address="uri:pcf" behaviorConfiguration="endpointDSF" binding="DSFWS2007FederationHttpBinding" bindingConfiguration="dsfWS2007FedHttp" name="endpointPCF" contract="Hello.IServicePCF" listenUri="https://localhost:44354/Service.svc" /&gt;</a:t>
            </a:r>
          </a:p>
          <a:p>
            <a:pPr lvl="0" rtl="0">
              <a:spcBef>
                <a:spcPts val="0"/>
              </a:spcBef>
              <a:buNone/>
            </a:pPr>
            <a:r>
              <a:rPr lang="en-US" sz="600">
                <a:latin typeface="Courier New"/>
                <a:ea typeface="Courier New"/>
                <a:cs typeface="Courier New"/>
                <a:sym typeface="Courier New"/>
              </a:rPr>
              <a:t>      &lt;/service&gt;</a:t>
            </a:r>
          </a:p>
          <a:p>
            <a:pPr lvl="0" rtl="0">
              <a:spcBef>
                <a:spcPts val="0"/>
              </a:spcBef>
              <a:buNone/>
            </a:pPr>
            <a:r>
              <a:rPr lang="en-US" sz="600">
                <a:latin typeface="Courier New"/>
                <a:ea typeface="Courier New"/>
                <a:cs typeface="Courier New"/>
                <a:sym typeface="Courier New"/>
              </a:rPr>
              <a:t>    &lt;/services&gt;</a:t>
            </a:r>
          </a:p>
          <a:p>
            <a:pPr lvl="0" rtl="0">
              <a:spcBef>
                <a:spcPts val="0"/>
              </a:spcBef>
              <a:buNone/>
            </a:pPr>
            <a:r>
              <a:rPr lang="en-US" sz="600">
                <a:latin typeface="Courier New"/>
                <a:ea typeface="Courier New"/>
                <a:cs typeface="Courier New"/>
                <a:sym typeface="Courier New"/>
              </a:rPr>
              <a:t>    &lt;bindings&gt;</a:t>
            </a:r>
          </a:p>
          <a:p>
            <a:pPr lvl="0" rtl="0">
              <a:spcBef>
                <a:spcPts val="0"/>
              </a:spcBef>
              <a:buNone/>
            </a:pPr>
            <a:r>
              <a:rPr lang="en-US" sz="600">
                <a:latin typeface="Courier New"/>
                <a:ea typeface="Courier New"/>
                <a:cs typeface="Courier New"/>
                <a:sym typeface="Courier New"/>
              </a:rPr>
              <a:t>      &lt;DSFWS2007FederationHttpBinding&gt;</a:t>
            </a:r>
          </a:p>
          <a:p>
            <a:pPr lvl="0" rtl="0">
              <a:spcBef>
                <a:spcPts val="0"/>
              </a:spcBef>
              <a:buNone/>
            </a:pPr>
            <a:r>
              <a:rPr lang="en-US" sz="600">
                <a:latin typeface="Courier New"/>
                <a:ea typeface="Courier New"/>
                <a:cs typeface="Courier New"/>
                <a:sym typeface="Courier New"/>
              </a:rPr>
              <a:t>        &lt;binding name="dsfWS2007FedHttp" transactionFlow="false" maxReceivedMessageSize="2147483647" sendTimeout="00:10:00" receiveTimeout="00:10:00"&gt;</a:t>
            </a:r>
          </a:p>
          <a:p>
            <a:pPr lvl="0" rtl="0">
              <a:spcBef>
                <a:spcPts val="0"/>
              </a:spcBef>
              <a:buNone/>
            </a:pPr>
            <a:r>
              <a:rPr lang="en-US" sz="600">
                <a:latin typeface="Courier New"/>
                <a:ea typeface="Courier New"/>
                <a:cs typeface="Courier New"/>
                <a:sym typeface="Courier New"/>
              </a:rPr>
              <a:t>          &lt;readerQuotas maxDepth="32" maxStringContentLength="2147483647" maxArrayLength="2147483647" maxBytesPerRead="2147483647" maxNameTableCharCount="2147483647" /&gt;</a:t>
            </a:r>
          </a:p>
          <a:p>
            <a:pPr lvl="0" rtl="0">
              <a:spcBef>
                <a:spcPts val="0"/>
              </a:spcBef>
              <a:buNone/>
            </a:pPr>
            <a:r>
              <a:rPr lang="en-US" sz="600">
                <a:latin typeface="Courier New"/>
                <a:ea typeface="Courier New"/>
                <a:cs typeface="Courier New"/>
                <a:sym typeface="Courier New"/>
              </a:rPr>
              <a:t>          &lt;security mode="TransportWithMessageCredential"&gt;  &lt;!-- this force the HTTPS transport --&gt;</a:t>
            </a:r>
          </a:p>
          <a:p>
            <a:pPr lvl="0" rtl="0">
              <a:spcBef>
                <a:spcPts val="0"/>
              </a:spcBef>
              <a:buNone/>
            </a:pPr>
            <a:r>
              <a:rPr lang="en-US" sz="600">
                <a:latin typeface="Courier New"/>
                <a:ea typeface="Courier New"/>
                <a:cs typeface="Courier New"/>
                <a:sym typeface="Courier New"/>
              </a:rPr>
              <a:t>            &lt;message issuedTokenType="http://docs.oasis-open.org/wss/oasis-wss-saml-token-profile-1.1#SAMLV1.1" negotiateServiceCredential="false" /&gt;</a:t>
            </a:r>
          </a:p>
          <a:p>
            <a:pPr lvl="0" rtl="0">
              <a:spcBef>
                <a:spcPts val="0"/>
              </a:spcBef>
              <a:buNone/>
            </a:pPr>
            <a:r>
              <a:rPr lang="en-US" sz="600">
                <a:latin typeface="Courier New"/>
                <a:ea typeface="Courier New"/>
                <a:cs typeface="Courier New"/>
                <a:sym typeface="Courier New"/>
              </a:rPr>
              <a:t>          &lt;/security&gt;</a:t>
            </a:r>
          </a:p>
          <a:p>
            <a:pPr lvl="0" rtl="0">
              <a:spcBef>
                <a:spcPts val="0"/>
              </a:spcBef>
              <a:buNone/>
            </a:pPr>
            <a:r>
              <a:rPr lang="en-US" sz="600">
                <a:latin typeface="Courier New"/>
                <a:ea typeface="Courier New"/>
                <a:cs typeface="Courier New"/>
                <a:sym typeface="Courier New"/>
              </a:rPr>
              <a:t>        &lt;/binding&gt;</a:t>
            </a:r>
          </a:p>
          <a:p>
            <a:pPr lvl="0" rtl="0">
              <a:spcBef>
                <a:spcPts val="0"/>
              </a:spcBef>
              <a:buNone/>
            </a:pPr>
            <a:r>
              <a:rPr lang="en-US" sz="600">
                <a:latin typeface="Courier New"/>
                <a:ea typeface="Courier New"/>
                <a:cs typeface="Courier New"/>
                <a:sym typeface="Courier New"/>
              </a:rPr>
              <a:t>      &lt;/DSFWS2007FederationHttpBinding&gt;</a:t>
            </a:r>
          </a:p>
          <a:p>
            <a:pPr lvl="0" rtl="0">
              <a:spcBef>
                <a:spcPts val="0"/>
              </a:spcBef>
              <a:buNone/>
            </a:pPr>
            <a:r>
              <a:rPr lang="en-US" sz="600">
                <a:latin typeface="Courier New"/>
                <a:ea typeface="Courier New"/>
                <a:cs typeface="Courier New"/>
                <a:sym typeface="Courier New"/>
              </a:rPr>
              <a:t>    &lt;/bindings&gt;</a:t>
            </a:r>
          </a:p>
          <a:p>
            <a:pPr lvl="0">
              <a:spcBef>
                <a:spcPts val="0"/>
              </a:spcBef>
              <a:buNone/>
            </a:pPr>
            <a:r>
              <a:rPr lang="en-US" sz="600">
                <a:latin typeface="Courier New"/>
                <a:ea typeface="Courier New"/>
                <a:cs typeface="Courier New"/>
                <a:sym typeface="Courier New"/>
              </a:rPr>
              <a:t>    </a:t>
            </a:r>
          </a:p>
        </p:txBody>
      </p:sp>
    </p:spTree>
    <p:extLst>
      <p:ext uri="{BB962C8B-B14F-4D97-AF65-F5344CB8AC3E}">
        <p14:creationId xmlns:p14="http://schemas.microsoft.com/office/powerpoint/2010/main" val="32236645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Shape 524"/>
          <p:cNvSpPr txBox="1">
            <a:spLocks noGrp="1"/>
          </p:cNvSpPr>
          <p:nvPr>
            <p:ph type="title"/>
          </p:nvPr>
        </p:nvSpPr>
        <p:spPr>
          <a:xfrm>
            <a:off x="457199" y="320038"/>
            <a:ext cx="8229600" cy="363600"/>
          </a:xfrm>
          <a:prstGeom prst="rect">
            <a:avLst/>
          </a:prstGeom>
        </p:spPr>
        <p:txBody>
          <a:bodyPr wrap="square" lIns="68575" tIns="68575" rIns="68575" bIns="68575" anchor="ctr" anchorCtr="0">
            <a:noAutofit/>
          </a:bodyPr>
          <a:lstStyle/>
          <a:p>
            <a:pPr lvl="0" rtl="0">
              <a:spcBef>
                <a:spcPts val="0"/>
              </a:spcBef>
              <a:buNone/>
            </a:pPr>
            <a:r>
              <a:rPr lang="en-US"/>
              <a:t>Typical WCF Configuration</a:t>
            </a:r>
          </a:p>
        </p:txBody>
      </p:sp>
      <p:sp>
        <p:nvSpPr>
          <p:cNvPr id="525" name="Shape 525"/>
          <p:cNvSpPr txBox="1">
            <a:spLocks noGrp="1"/>
          </p:cNvSpPr>
          <p:nvPr>
            <p:ph type="body" idx="1"/>
          </p:nvPr>
        </p:nvSpPr>
        <p:spPr>
          <a:xfrm>
            <a:off x="457200" y="1108074"/>
            <a:ext cx="8229600" cy="3082800"/>
          </a:xfrm>
          <a:prstGeom prst="rect">
            <a:avLst/>
          </a:prstGeom>
        </p:spPr>
        <p:txBody>
          <a:bodyPr wrap="square" lIns="68575" tIns="68575" rIns="68575" bIns="68575" anchor="t" anchorCtr="0">
            <a:noAutofit/>
          </a:bodyPr>
          <a:lstStyle/>
          <a:p>
            <a:pPr lvl="0" rtl="0">
              <a:spcBef>
                <a:spcPts val="0"/>
              </a:spcBef>
              <a:buNone/>
            </a:pPr>
            <a:r>
              <a:rPr lang="en-US" sz="600">
                <a:latin typeface="Courier New"/>
                <a:ea typeface="Courier New"/>
                <a:cs typeface="Courier New"/>
                <a:sym typeface="Courier New"/>
              </a:rPr>
              <a:t>&lt;behaviors&gt;</a:t>
            </a:r>
          </a:p>
          <a:p>
            <a:pPr lvl="0" rtl="0">
              <a:spcBef>
                <a:spcPts val="0"/>
              </a:spcBef>
              <a:buNone/>
            </a:pPr>
            <a:r>
              <a:rPr lang="en-US" sz="600">
                <a:latin typeface="Courier New"/>
                <a:ea typeface="Courier New"/>
                <a:cs typeface="Courier New"/>
                <a:sym typeface="Courier New"/>
              </a:rPr>
              <a:t>      &lt;endpointBehaviors&gt;</a:t>
            </a:r>
          </a:p>
          <a:p>
            <a:pPr lvl="0" rtl="0">
              <a:spcBef>
                <a:spcPts val="0"/>
              </a:spcBef>
              <a:buNone/>
            </a:pPr>
            <a:r>
              <a:rPr lang="en-US" sz="600">
                <a:latin typeface="Courier New"/>
                <a:ea typeface="Courier New"/>
                <a:cs typeface="Courier New"/>
                <a:sym typeface="Courier New"/>
              </a:rPr>
              <a:t>        &lt;behavior name="endpointDSF"&gt;</a:t>
            </a:r>
          </a:p>
          <a:p>
            <a:pPr lvl="0" rtl="0">
              <a:spcBef>
                <a:spcPts val="0"/>
              </a:spcBef>
              <a:buNone/>
            </a:pPr>
            <a:r>
              <a:rPr lang="en-US" sz="600">
                <a:latin typeface="Courier New"/>
                <a:ea typeface="Courier New"/>
                <a:cs typeface="Courier New"/>
                <a:sym typeface="Courier New"/>
              </a:rPr>
              <a:t>          &lt;IES /&gt;  &lt;!-- required for our security --&gt;</a:t>
            </a:r>
          </a:p>
          <a:p>
            <a:pPr lvl="0" rtl="0">
              <a:spcBef>
                <a:spcPts val="0"/>
              </a:spcBef>
              <a:buNone/>
            </a:pPr>
            <a:r>
              <a:rPr lang="en-US" sz="600">
                <a:latin typeface="Courier New"/>
                <a:ea typeface="Courier New"/>
                <a:cs typeface="Courier New"/>
                <a:sym typeface="Courier New"/>
              </a:rPr>
              <a:t>        &lt;/behavior&gt;</a:t>
            </a:r>
          </a:p>
          <a:p>
            <a:pPr lvl="0" rtl="0">
              <a:spcBef>
                <a:spcPts val="0"/>
              </a:spcBef>
              <a:buNone/>
            </a:pPr>
            <a:r>
              <a:rPr lang="en-US" sz="600">
                <a:latin typeface="Courier New"/>
                <a:ea typeface="Courier New"/>
                <a:cs typeface="Courier New"/>
                <a:sym typeface="Courier New"/>
              </a:rPr>
              <a:t>      &lt;/endpointBehaviors&gt;</a:t>
            </a:r>
          </a:p>
          <a:p>
            <a:pPr lvl="0" rtl="0">
              <a:spcBef>
                <a:spcPts val="0"/>
              </a:spcBef>
              <a:buNone/>
            </a:pPr>
            <a:r>
              <a:rPr lang="en-US" sz="600">
                <a:latin typeface="Courier New"/>
                <a:ea typeface="Courier New"/>
                <a:cs typeface="Courier New"/>
                <a:sym typeface="Courier New"/>
              </a:rPr>
              <a:t>      &lt;serviceBehaviors&gt;</a:t>
            </a:r>
          </a:p>
          <a:p>
            <a:pPr lvl="0" rtl="0">
              <a:spcBef>
                <a:spcPts val="0"/>
              </a:spcBef>
              <a:buNone/>
            </a:pPr>
            <a:r>
              <a:rPr lang="en-US" sz="600">
                <a:latin typeface="Courier New"/>
                <a:ea typeface="Courier New"/>
                <a:cs typeface="Courier New"/>
                <a:sym typeface="Courier New"/>
              </a:rPr>
              <a:t>        &lt;behavior name="serviceDSF"&gt;</a:t>
            </a:r>
          </a:p>
          <a:p>
            <a:pPr lvl="0" rtl="0">
              <a:spcBef>
                <a:spcPts val="0"/>
              </a:spcBef>
              <a:buNone/>
            </a:pPr>
            <a:r>
              <a:rPr lang="en-US" sz="600">
                <a:latin typeface="Courier New"/>
                <a:ea typeface="Courier New"/>
                <a:cs typeface="Courier New"/>
                <a:sym typeface="Courier New"/>
              </a:rPr>
              <a:t>          &lt;serviceMetadata httpsGetEnabled="true" /&gt;</a:t>
            </a:r>
          </a:p>
          <a:p>
            <a:pPr lvl="0" rtl="0">
              <a:spcBef>
                <a:spcPts val="0"/>
              </a:spcBef>
              <a:buNone/>
            </a:pPr>
            <a:r>
              <a:rPr lang="en-US" sz="600">
                <a:latin typeface="Courier New"/>
                <a:ea typeface="Courier New"/>
                <a:cs typeface="Courier New"/>
                <a:sym typeface="Courier New"/>
              </a:rPr>
              <a:t>          &lt;serviceDebug includeExceptionDetailInFaults="true" /&gt;</a:t>
            </a:r>
          </a:p>
          <a:p>
            <a:pPr lvl="0" rtl="0">
              <a:spcBef>
                <a:spcPts val="0"/>
              </a:spcBef>
              <a:buNone/>
            </a:pPr>
            <a:r>
              <a:rPr lang="en-US" sz="600">
                <a:latin typeface="Courier New"/>
                <a:ea typeface="Courier New"/>
                <a:cs typeface="Courier New"/>
                <a:sym typeface="Courier New"/>
              </a:rPr>
              <a:t>          &lt;serviceAuthorization principalPermissionMode="Always" /&gt;  &lt;!--To fill the thread--&gt;</a:t>
            </a:r>
          </a:p>
          <a:p>
            <a:pPr lvl="0" rtl="0">
              <a:spcBef>
                <a:spcPts val="0"/>
              </a:spcBef>
              <a:buNone/>
            </a:pPr>
            <a:r>
              <a:rPr lang="en-US" sz="600">
                <a:latin typeface="Courier New"/>
                <a:ea typeface="Courier New"/>
                <a:cs typeface="Courier New"/>
                <a:sym typeface="Courier New"/>
              </a:rPr>
              <a:t>          &lt;serviceCredentials useIdentityConfiguration="true" &gt;      &lt;!--To activate WIF --&gt;</a:t>
            </a:r>
          </a:p>
          <a:p>
            <a:pPr lvl="0" rtl="0">
              <a:spcBef>
                <a:spcPts val="0"/>
              </a:spcBef>
              <a:buNone/>
            </a:pPr>
            <a:r>
              <a:rPr lang="en-US" sz="600">
                <a:latin typeface="Courier New"/>
                <a:ea typeface="Courier New"/>
                <a:cs typeface="Courier New"/>
                <a:sym typeface="Courier New"/>
              </a:rPr>
              <a:t>          &lt;/serviceCredentials&gt;</a:t>
            </a:r>
          </a:p>
          <a:p>
            <a:pPr lvl="0" rtl="0">
              <a:spcBef>
                <a:spcPts val="0"/>
              </a:spcBef>
              <a:buNone/>
            </a:pPr>
            <a:r>
              <a:rPr lang="en-US" sz="600">
                <a:latin typeface="Courier New"/>
                <a:ea typeface="Courier New"/>
                <a:cs typeface="Courier New"/>
                <a:sym typeface="Courier New"/>
              </a:rPr>
              <a:t>        &lt;/behavior&gt;</a:t>
            </a:r>
          </a:p>
          <a:p>
            <a:pPr lvl="0" rtl="0">
              <a:spcBef>
                <a:spcPts val="0"/>
              </a:spcBef>
              <a:buNone/>
            </a:pPr>
            <a:r>
              <a:rPr lang="en-US" sz="600">
                <a:latin typeface="Courier New"/>
                <a:ea typeface="Courier New"/>
                <a:cs typeface="Courier New"/>
                <a:sym typeface="Courier New"/>
              </a:rPr>
              <a:t>      &lt;/serviceBehaviors&gt;</a:t>
            </a:r>
          </a:p>
          <a:p>
            <a:pPr lvl="0" rtl="0">
              <a:spcBef>
                <a:spcPts val="0"/>
              </a:spcBef>
              <a:buNone/>
            </a:pPr>
            <a:r>
              <a:rPr lang="en-US" sz="600">
                <a:latin typeface="Courier New"/>
                <a:ea typeface="Courier New"/>
                <a:cs typeface="Courier New"/>
                <a:sym typeface="Courier New"/>
              </a:rPr>
              <a:t>    &lt;/behaviors&gt;</a:t>
            </a:r>
          </a:p>
          <a:p>
            <a:pPr lvl="0" rtl="0">
              <a:spcBef>
                <a:spcPts val="0"/>
              </a:spcBef>
              <a:buNone/>
            </a:pPr>
            <a:endParaRPr sz="600">
              <a:latin typeface="Courier New"/>
              <a:ea typeface="Courier New"/>
              <a:cs typeface="Courier New"/>
              <a:sym typeface="Courier New"/>
            </a:endParaRPr>
          </a:p>
          <a:p>
            <a:pPr lvl="0" rtl="0">
              <a:spcBef>
                <a:spcPts val="0"/>
              </a:spcBef>
              <a:buNone/>
            </a:pPr>
            <a:r>
              <a:rPr lang="en-US" sz="600">
                <a:latin typeface="Courier New"/>
                <a:ea typeface="Courier New"/>
                <a:cs typeface="Courier New"/>
                <a:sym typeface="Courier New"/>
              </a:rPr>
              <a:t>    &lt;extensions&gt;</a:t>
            </a:r>
          </a:p>
          <a:p>
            <a:pPr lvl="0" rtl="0">
              <a:spcBef>
                <a:spcPts val="0"/>
              </a:spcBef>
              <a:buNone/>
            </a:pPr>
            <a:r>
              <a:rPr lang="en-US" sz="600">
                <a:latin typeface="Courier New"/>
                <a:ea typeface="Courier New"/>
                <a:cs typeface="Courier New"/>
                <a:sym typeface="Courier New"/>
              </a:rPr>
              <a:t>      &lt;behaviorExtensions&gt;</a:t>
            </a:r>
          </a:p>
          <a:p>
            <a:pPr lvl="0" rtl="0">
              <a:spcBef>
                <a:spcPts val="0"/>
              </a:spcBef>
              <a:buNone/>
            </a:pPr>
            <a:r>
              <a:rPr lang="en-US" sz="600">
                <a:latin typeface="Courier New"/>
                <a:ea typeface="Courier New"/>
                <a:cs typeface="Courier New"/>
                <a:sym typeface="Courier New"/>
              </a:rPr>
              <a:t>        &lt;add name="Internationalisation" type="DSF.Fwk.IES.ServiceModel.Configuration.InternationalizationBehaviorExtensionElement, DSF.Fwk.IES.ServiceModel, Version=4.0.0.0, Culture=neutral, PublicKeyToken=173a445704fe9994" /&gt;</a:t>
            </a:r>
          </a:p>
          <a:p>
            <a:pPr lvl="0" rtl="0">
              <a:spcBef>
                <a:spcPts val="0"/>
              </a:spcBef>
              <a:buNone/>
            </a:pPr>
            <a:r>
              <a:rPr lang="en-US" sz="600">
                <a:latin typeface="Courier New"/>
                <a:ea typeface="Courier New"/>
                <a:cs typeface="Courier New"/>
                <a:sym typeface="Courier New"/>
              </a:rPr>
              <a:t>        &lt;add name="IES" type="DSF.Fwk.IES.ServiceModel.Configuration.IESBehaviorExtensionElement, DSF.Fwk.IES.ServiceModel, Version=4.0.0.0, Culture=neutral, PublicKeyToken=173a445704fe9994" /&gt;</a:t>
            </a:r>
          </a:p>
          <a:p>
            <a:pPr lvl="0" rtl="0">
              <a:spcBef>
                <a:spcPts val="0"/>
              </a:spcBef>
              <a:buNone/>
            </a:pPr>
            <a:r>
              <a:rPr lang="en-US" sz="600">
                <a:latin typeface="Courier New"/>
                <a:ea typeface="Courier New"/>
                <a:cs typeface="Courier New"/>
                <a:sym typeface="Courier New"/>
              </a:rPr>
              <a:t>      &lt;/behaviorExtensions&gt;</a:t>
            </a:r>
          </a:p>
          <a:p>
            <a:pPr lvl="0" rtl="0">
              <a:spcBef>
                <a:spcPts val="0"/>
              </a:spcBef>
              <a:buNone/>
            </a:pPr>
            <a:r>
              <a:rPr lang="en-US" sz="600">
                <a:latin typeface="Courier New"/>
                <a:ea typeface="Courier New"/>
                <a:cs typeface="Courier New"/>
                <a:sym typeface="Courier New"/>
              </a:rPr>
              <a:t>      &lt;bindingExtensions&gt;</a:t>
            </a:r>
          </a:p>
          <a:p>
            <a:pPr lvl="0" rtl="0">
              <a:spcBef>
                <a:spcPts val="0"/>
              </a:spcBef>
              <a:buNone/>
            </a:pPr>
            <a:r>
              <a:rPr lang="en-US" sz="600">
                <a:latin typeface="Courier New"/>
                <a:ea typeface="Courier New"/>
                <a:cs typeface="Courier New"/>
                <a:sym typeface="Courier New"/>
              </a:rPr>
              <a:t>        &lt;add name="DSFWS2007FederationHttpBinding" type="DSF.Fwk.IES.ServiceModel.Configuration.DSFWS2007FederationHttpBindingCollectionElement, DSF.Fwk.IES.ServiceModel, Version=4.0.0.0, Culture=neutral, PublicKeyToken=173a445704fe9994" /&gt;</a:t>
            </a:r>
          </a:p>
          <a:p>
            <a:pPr lvl="0" rtl="0">
              <a:spcBef>
                <a:spcPts val="0"/>
              </a:spcBef>
              <a:buNone/>
            </a:pPr>
            <a:r>
              <a:rPr lang="en-US" sz="600">
                <a:latin typeface="Courier New"/>
                <a:ea typeface="Courier New"/>
                <a:cs typeface="Courier New"/>
                <a:sym typeface="Courier New"/>
              </a:rPr>
              <a:t>      &lt;/bindingExtensions&gt;</a:t>
            </a:r>
          </a:p>
          <a:p>
            <a:pPr lvl="0" rtl="0">
              <a:spcBef>
                <a:spcPts val="0"/>
              </a:spcBef>
              <a:buNone/>
            </a:pPr>
            <a:r>
              <a:rPr lang="en-US" sz="600">
                <a:latin typeface="Courier New"/>
                <a:ea typeface="Courier New"/>
                <a:cs typeface="Courier New"/>
                <a:sym typeface="Courier New"/>
              </a:rPr>
              <a:t>    &lt;/extensions&gt;</a:t>
            </a:r>
          </a:p>
          <a:p>
            <a:pPr lvl="0" rtl="0">
              <a:spcBef>
                <a:spcPts val="0"/>
              </a:spcBef>
              <a:buNone/>
            </a:pPr>
            <a:r>
              <a:rPr lang="en-US" sz="600">
                <a:latin typeface="Courier New"/>
                <a:ea typeface="Courier New"/>
                <a:cs typeface="Courier New"/>
                <a:sym typeface="Courier New"/>
              </a:rPr>
              <a:t>  </a:t>
            </a:r>
          </a:p>
          <a:p>
            <a:pPr lvl="0" rtl="0">
              <a:spcBef>
                <a:spcPts val="0"/>
              </a:spcBef>
              <a:buNone/>
            </a:pPr>
            <a:endParaRPr sz="600">
              <a:latin typeface="Courier New"/>
              <a:ea typeface="Courier New"/>
              <a:cs typeface="Courier New"/>
              <a:sym typeface="Courier New"/>
            </a:endParaRPr>
          </a:p>
          <a:p>
            <a:pPr lvl="0" rtl="0">
              <a:spcBef>
                <a:spcPts val="0"/>
              </a:spcBef>
              <a:buNone/>
            </a:pPr>
            <a:endParaRPr sz="600">
              <a:latin typeface="Courier New"/>
              <a:ea typeface="Courier New"/>
              <a:cs typeface="Courier New"/>
              <a:sym typeface="Courier New"/>
            </a:endParaRPr>
          </a:p>
        </p:txBody>
      </p:sp>
    </p:spTree>
    <p:extLst>
      <p:ext uri="{BB962C8B-B14F-4D97-AF65-F5344CB8AC3E}">
        <p14:creationId xmlns:p14="http://schemas.microsoft.com/office/powerpoint/2010/main" val="38930409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txBox="1">
            <a:spLocks noGrp="1"/>
          </p:cNvSpPr>
          <p:nvPr>
            <p:ph type="title"/>
          </p:nvPr>
        </p:nvSpPr>
        <p:spPr>
          <a:xfrm>
            <a:off x="457199" y="320038"/>
            <a:ext cx="8229600" cy="363600"/>
          </a:xfrm>
          <a:prstGeom prst="rect">
            <a:avLst/>
          </a:prstGeom>
        </p:spPr>
        <p:txBody>
          <a:bodyPr wrap="square" lIns="68575" tIns="68575" rIns="68575" bIns="68575" anchor="ctr" anchorCtr="0">
            <a:noAutofit/>
          </a:bodyPr>
          <a:lstStyle/>
          <a:p>
            <a:pPr lvl="0">
              <a:spcBef>
                <a:spcPts val="0"/>
              </a:spcBef>
              <a:buNone/>
            </a:pPr>
            <a:r>
              <a:rPr lang="en-US"/>
              <a:t>WCF-WIF - Solution</a:t>
            </a:r>
          </a:p>
        </p:txBody>
      </p:sp>
      <p:sp>
        <p:nvSpPr>
          <p:cNvPr id="532" name="Shape 532"/>
          <p:cNvSpPr txBox="1">
            <a:spLocks noGrp="1"/>
          </p:cNvSpPr>
          <p:nvPr>
            <p:ph type="body" idx="1"/>
          </p:nvPr>
        </p:nvSpPr>
        <p:spPr>
          <a:xfrm>
            <a:off x="457200" y="1108075"/>
            <a:ext cx="8229600" cy="3520500"/>
          </a:xfrm>
          <a:prstGeom prst="rect">
            <a:avLst/>
          </a:prstGeom>
        </p:spPr>
        <p:txBody>
          <a:bodyPr wrap="square" lIns="68575" tIns="68575" rIns="68575" bIns="68575" anchor="t" anchorCtr="0">
            <a:noAutofit/>
          </a:bodyPr>
          <a:lstStyle/>
          <a:p>
            <a:pPr marL="457200" lvl="0" indent="-355600" rtl="0">
              <a:spcBef>
                <a:spcPts val="0"/>
              </a:spcBef>
              <a:buSzPct val="100000"/>
            </a:pPr>
            <a:r>
              <a:rPr lang="en-US" sz="2000"/>
              <a:t>Encode JWT token into SOAP header</a:t>
            </a:r>
          </a:p>
          <a:p>
            <a:pPr marL="457200" marR="0" lvl="0" indent="-355600" algn="l" rtl="0">
              <a:lnSpc>
                <a:spcPct val="100000"/>
              </a:lnSpc>
              <a:spcBef>
                <a:spcPts val="560"/>
              </a:spcBef>
              <a:spcAft>
                <a:spcPts val="0"/>
              </a:spcAft>
              <a:buSzPct val="100000"/>
            </a:pPr>
            <a:r>
              <a:rPr lang="en-US" sz="2000"/>
              <a:t>Create custom AuthorizationManager that extracts token from header</a:t>
            </a:r>
          </a:p>
          <a:p>
            <a:pPr marL="457200" marR="0" lvl="0" indent="-355600" algn="l" rtl="0">
              <a:lnSpc>
                <a:spcPct val="100000"/>
              </a:lnSpc>
              <a:spcBef>
                <a:spcPts val="560"/>
              </a:spcBef>
              <a:spcAft>
                <a:spcPts val="0"/>
              </a:spcAft>
              <a:buSzPct val="100000"/>
            </a:pPr>
            <a:r>
              <a:rPr lang="en-US" sz="2000"/>
              <a:t>Validate token via System.IdentityModel.Tokens.Jwt available on nuget</a:t>
            </a:r>
          </a:p>
          <a:p>
            <a:pPr marL="457200" marR="0" lvl="0" indent="-355600" algn="l" rtl="0">
              <a:lnSpc>
                <a:spcPct val="100000"/>
              </a:lnSpc>
              <a:spcBef>
                <a:spcPts val="560"/>
              </a:spcBef>
              <a:spcAft>
                <a:spcPts val="0"/>
              </a:spcAft>
              <a:buSzPct val="100000"/>
            </a:pPr>
            <a:r>
              <a:rPr lang="en-US" sz="2000"/>
              <a:t>Extract claims from token and load them into Principal</a:t>
            </a:r>
          </a:p>
          <a:p>
            <a:pPr marL="457200" marR="0" lvl="0" indent="-355600" algn="l" rtl="0">
              <a:lnSpc>
                <a:spcPct val="100000"/>
              </a:lnSpc>
              <a:spcBef>
                <a:spcPts val="560"/>
              </a:spcBef>
              <a:spcAft>
                <a:spcPts val="0"/>
              </a:spcAft>
              <a:buSzPct val="100000"/>
            </a:pPr>
            <a:r>
              <a:rPr lang="en-US" sz="2000"/>
              <a:t>Serialize the original JWT token as an extra claim</a:t>
            </a:r>
          </a:p>
          <a:p>
            <a:pPr marL="457200" marR="0" lvl="0" indent="-355600" algn="l" rtl="0">
              <a:lnSpc>
                <a:spcPct val="100000"/>
              </a:lnSpc>
              <a:spcBef>
                <a:spcPts val="560"/>
              </a:spcBef>
              <a:spcAft>
                <a:spcPts val="0"/>
              </a:spcAft>
              <a:buSzPct val="100000"/>
            </a:pPr>
            <a:r>
              <a:rPr lang="en-US" sz="2000"/>
              <a:t>Attach interceptor for all outgoing WCF calls and reinject original JWT token into the SOAP header</a:t>
            </a:r>
          </a:p>
          <a:p>
            <a:pPr marL="457200" marR="0" lvl="0" indent="-355600" algn="l" rtl="0">
              <a:lnSpc>
                <a:spcPct val="100000"/>
              </a:lnSpc>
              <a:spcBef>
                <a:spcPts val="560"/>
              </a:spcBef>
              <a:spcAft>
                <a:spcPts val="0"/>
              </a:spcAft>
              <a:buSzPct val="100000"/>
            </a:pPr>
            <a:r>
              <a:rPr lang="en-US" sz="2000"/>
              <a:t>Package as profiles via code - give them to your developers as NuGet</a:t>
            </a:r>
          </a:p>
        </p:txBody>
      </p:sp>
    </p:spTree>
    <p:extLst>
      <p:ext uri="{BB962C8B-B14F-4D97-AF65-F5344CB8AC3E}">
        <p14:creationId xmlns:p14="http://schemas.microsoft.com/office/powerpoint/2010/main" val="33978568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pic>
        <p:nvPicPr>
          <p:cNvPr id="582" name="Shape 582"/>
          <p:cNvPicPr preferRelativeResize="0"/>
          <p:nvPr/>
        </p:nvPicPr>
        <p:blipFill rotWithShape="1">
          <a:blip r:embed="rId3">
            <a:alphaModFix/>
          </a:blip>
          <a:srcRect/>
          <a:stretch/>
        </p:blipFill>
        <p:spPr>
          <a:xfrm>
            <a:off x="-1" y="-6461"/>
            <a:ext cx="9167100" cy="5156700"/>
          </a:xfrm>
          <a:prstGeom prst="rect">
            <a:avLst/>
          </a:prstGeom>
          <a:noFill/>
          <a:ln>
            <a:noFill/>
          </a:ln>
        </p:spPr>
      </p:pic>
      <p:sp>
        <p:nvSpPr>
          <p:cNvPr id="583" name="Shape 583"/>
          <p:cNvSpPr txBox="1"/>
          <p:nvPr/>
        </p:nvSpPr>
        <p:spPr>
          <a:xfrm>
            <a:off x="446035" y="1487154"/>
            <a:ext cx="3965100" cy="1975200"/>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ct val="25000"/>
              <a:buFont typeface="Roboto"/>
              <a:buNone/>
              <a:tabLst/>
              <a:defRPr/>
            </a:pPr>
            <a:r>
              <a:rPr kumimoji="0" lang="en-US" sz="4000" b="1" i="0" u="none" strike="noStrike" kern="0" cap="none" spc="0" normalizeH="0" baseline="0" noProof="0">
                <a:ln>
                  <a:noFill/>
                </a:ln>
                <a:solidFill>
                  <a:srgbClr val="FFFFFF"/>
                </a:solidFill>
                <a:effectLst/>
                <a:uLnTx/>
                <a:uFillTx/>
                <a:latin typeface="Roboto"/>
                <a:ea typeface="Roboto"/>
                <a:cs typeface="Roboto"/>
                <a:sym typeface="Roboto"/>
              </a:rPr>
              <a:t>Data Protection Services &amp; Encryption</a:t>
            </a:r>
          </a:p>
        </p:txBody>
      </p:sp>
      <p:pic>
        <p:nvPicPr>
          <p:cNvPr id="584" name="Shape 584"/>
          <p:cNvPicPr preferRelativeResize="0"/>
          <p:nvPr/>
        </p:nvPicPr>
        <p:blipFill rotWithShape="1">
          <a:blip r:embed="rId4">
            <a:alphaModFix/>
          </a:blip>
          <a:srcRect/>
          <a:stretch/>
        </p:blipFill>
        <p:spPr>
          <a:xfrm>
            <a:off x="566612" y="0"/>
            <a:ext cx="2046000" cy="801899"/>
          </a:xfrm>
          <a:prstGeom prst="rect">
            <a:avLst/>
          </a:prstGeom>
          <a:noFill/>
          <a:ln>
            <a:noFill/>
          </a:ln>
        </p:spPr>
      </p:pic>
    </p:spTree>
    <p:extLst>
      <p:ext uri="{BB962C8B-B14F-4D97-AF65-F5344CB8AC3E}">
        <p14:creationId xmlns:p14="http://schemas.microsoft.com/office/powerpoint/2010/main" val="169516935"/>
      </p:ext>
    </p:extLst>
  </p:cSld>
  <p:clrMapOvr>
    <a:masterClrMapping/>
  </p:clrMapOvr>
  <p:transition spd="slow">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Shape 590"/>
          <p:cNvSpPr txBox="1">
            <a:spLocks noGrp="1"/>
          </p:cNvSpPr>
          <p:nvPr>
            <p:ph type="title"/>
          </p:nvPr>
        </p:nvSpPr>
        <p:spPr>
          <a:xfrm>
            <a:off x="457199" y="320038"/>
            <a:ext cx="8229600" cy="363600"/>
          </a:xfrm>
          <a:prstGeom prst="rect">
            <a:avLst/>
          </a:prstGeom>
        </p:spPr>
        <p:txBody>
          <a:bodyPr wrap="square" lIns="68575" tIns="68575" rIns="68575" bIns="68575" anchor="ctr" anchorCtr="0">
            <a:noAutofit/>
          </a:bodyPr>
          <a:lstStyle/>
          <a:p>
            <a:pPr lvl="0">
              <a:spcBef>
                <a:spcPts val="0"/>
              </a:spcBef>
              <a:buNone/>
            </a:pPr>
            <a:r>
              <a:rPr lang="en-US"/>
              <a:t>Data Protection</a:t>
            </a:r>
          </a:p>
        </p:txBody>
      </p:sp>
      <p:sp>
        <p:nvSpPr>
          <p:cNvPr id="591" name="Shape 591"/>
          <p:cNvSpPr txBox="1">
            <a:spLocks noGrp="1"/>
          </p:cNvSpPr>
          <p:nvPr>
            <p:ph type="body" idx="1"/>
          </p:nvPr>
        </p:nvSpPr>
        <p:spPr>
          <a:xfrm>
            <a:off x="457200" y="1108075"/>
            <a:ext cx="4291800" cy="3082800"/>
          </a:xfrm>
          <a:prstGeom prst="rect">
            <a:avLst/>
          </a:prstGeom>
        </p:spPr>
        <p:txBody>
          <a:bodyPr wrap="square" lIns="68575" tIns="68575" rIns="68575" bIns="68575" anchor="t" anchorCtr="0">
            <a:noAutofit/>
          </a:bodyPr>
          <a:lstStyle/>
          <a:p>
            <a:pPr marL="457200" lvl="0" indent="-368300" rtl="0">
              <a:spcBef>
                <a:spcPts val="0"/>
              </a:spcBef>
              <a:buSzPct val="100000"/>
            </a:pPr>
            <a:r>
              <a:rPr lang="en-US" sz="2200"/>
              <a:t>Provide simple and uniform API to encrypt/decrypt sensitive information</a:t>
            </a:r>
          </a:p>
          <a:p>
            <a:pPr marL="457200" lvl="0" indent="-368300" rtl="0">
              <a:spcBef>
                <a:spcPts val="0"/>
              </a:spcBef>
              <a:buSzPct val="100000"/>
            </a:pPr>
            <a:r>
              <a:rPr lang="en-US" sz="2200"/>
              <a:t>Leveraged in .NET via ProtectedData class</a:t>
            </a:r>
          </a:p>
          <a:p>
            <a:pPr marL="457200" lvl="0" indent="-368300" rtl="0">
              <a:spcBef>
                <a:spcPts val="0"/>
              </a:spcBef>
              <a:buSzPct val="100000"/>
            </a:pPr>
            <a:r>
              <a:rPr lang="en-US" sz="2200"/>
              <a:t>Relies on Data Protection API (DPAPI)</a:t>
            </a:r>
          </a:p>
        </p:txBody>
      </p:sp>
      <p:sp>
        <p:nvSpPr>
          <p:cNvPr id="592" name="Shape 592"/>
          <p:cNvSpPr/>
          <p:nvPr/>
        </p:nvSpPr>
        <p:spPr>
          <a:xfrm>
            <a:off x="5103350" y="1247125"/>
            <a:ext cx="3464700" cy="28047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93" name="Shape 593"/>
          <p:cNvPicPr preferRelativeResize="0"/>
          <p:nvPr/>
        </p:nvPicPr>
        <p:blipFill>
          <a:blip r:embed="rId3">
            <a:alphaModFix/>
          </a:blip>
          <a:stretch>
            <a:fillRect/>
          </a:stretch>
        </p:blipFill>
        <p:spPr>
          <a:xfrm>
            <a:off x="5128137" y="1289075"/>
            <a:ext cx="3415124" cy="2565350"/>
          </a:xfrm>
          <a:prstGeom prst="rect">
            <a:avLst/>
          </a:prstGeom>
          <a:noFill/>
          <a:ln>
            <a:noFill/>
          </a:ln>
        </p:spPr>
      </p:pic>
    </p:spTree>
    <p:extLst>
      <p:ext uri="{BB962C8B-B14F-4D97-AF65-F5344CB8AC3E}">
        <p14:creationId xmlns:p14="http://schemas.microsoft.com/office/powerpoint/2010/main" val="1127717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p:nvPr/>
        </p:nvSpPr>
        <p:spPr>
          <a:xfrm>
            <a:off x="287080" y="457200"/>
            <a:ext cx="8506045" cy="669850"/>
          </a:xfrm>
          <a:prstGeom prst="rect">
            <a:avLst/>
          </a:prstGeom>
          <a:no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AE9E"/>
              </a:buClr>
              <a:buSzPct val="25000"/>
              <a:buFont typeface="Proxima Nova"/>
              <a:buNone/>
              <a:tabLst/>
              <a:defRPr/>
            </a:pPr>
            <a:r>
              <a:rPr kumimoji="0" lang="en-US" sz="2200" b="1" i="0" u="none" strike="noStrike" kern="0" cap="none" spc="0" normalizeH="0" baseline="0" noProof="0">
                <a:ln>
                  <a:noFill/>
                </a:ln>
                <a:solidFill>
                  <a:srgbClr val="00AE9E"/>
                </a:solidFill>
                <a:effectLst/>
                <a:uLnTx/>
                <a:uFillTx/>
                <a:latin typeface="Proxima Nova"/>
                <a:ea typeface="Proxima Nova"/>
                <a:cs typeface="Proxima Nova"/>
                <a:sym typeface="Proxima Nova"/>
              </a:rPr>
              <a:t>Most cloud-native applications comply with the 12 factor criteria.</a:t>
            </a:r>
          </a:p>
        </p:txBody>
      </p:sp>
      <p:sp>
        <p:nvSpPr>
          <p:cNvPr id="102" name="Shape 102"/>
          <p:cNvSpPr txBox="1"/>
          <p:nvPr/>
        </p:nvSpPr>
        <p:spPr>
          <a:xfrm>
            <a:off x="422745" y="957475"/>
            <a:ext cx="7953299" cy="3625800"/>
          </a:xfrm>
          <a:prstGeom prst="rect">
            <a:avLst/>
          </a:prstGeom>
          <a:noFill/>
          <a:ln>
            <a:noFill/>
          </a:ln>
        </p:spPr>
        <p:txBody>
          <a:bodyPr wrap="square" lIns="91425" tIns="45700" rIns="91425" bIns="45700" anchor="t" anchorCtr="0">
            <a:noAutofit/>
          </a:bodyPr>
          <a:lstStyle/>
          <a:p>
            <a:pPr marL="285750" marR="0" lvl="0" indent="-273050" algn="l" defTabSz="914400" rtl="0" eaLnBrk="1" fontAlgn="auto" latinLnBrk="0" hangingPunct="1">
              <a:lnSpc>
                <a:spcPct val="150000"/>
              </a:lnSpc>
              <a:spcBef>
                <a:spcPts val="0"/>
              </a:spcBef>
              <a:spcAft>
                <a:spcPts val="0"/>
              </a:spcAft>
              <a:buClr>
                <a:srgbClr val="FFFFFF"/>
              </a:buClr>
              <a:buSzPct val="100000"/>
              <a:buFont typeface="Noto Sans Symbols"/>
              <a:buChar char="✓"/>
              <a:tabLst/>
              <a:defRPr/>
            </a:pPr>
            <a:r>
              <a:rPr kumimoji="0" lang="en-US" sz="1400" b="0" i="0" u="none" strike="noStrike" kern="0" cap="none" spc="0" normalizeH="0" baseline="0" noProof="0">
                <a:ln>
                  <a:noFill/>
                </a:ln>
                <a:solidFill>
                  <a:srgbClr val="FFFFFF"/>
                </a:solidFill>
                <a:effectLst/>
                <a:uLnTx/>
                <a:uFillTx/>
                <a:latin typeface="Proxima Nova"/>
                <a:ea typeface="Proxima Nova"/>
                <a:cs typeface="Proxima Nova"/>
                <a:sym typeface="Proxima Nova"/>
              </a:rPr>
              <a:t>One codebase tracked in version control</a:t>
            </a:r>
          </a:p>
          <a:p>
            <a:pPr marL="285750" marR="0" lvl="0" indent="-273050" algn="l" defTabSz="914400" rtl="0" eaLnBrk="1" fontAlgn="auto" latinLnBrk="0" hangingPunct="1">
              <a:lnSpc>
                <a:spcPct val="150000"/>
              </a:lnSpc>
              <a:spcBef>
                <a:spcPts val="0"/>
              </a:spcBef>
              <a:spcAft>
                <a:spcPts val="0"/>
              </a:spcAft>
              <a:buClr>
                <a:srgbClr val="FFFFFF"/>
              </a:buClr>
              <a:buSzPct val="100000"/>
              <a:buFont typeface="Noto Sans Symbols"/>
              <a:buChar char="✓"/>
              <a:tabLst/>
              <a:defRPr/>
            </a:pPr>
            <a:r>
              <a:rPr kumimoji="0" lang="en-US" sz="1400" b="0" i="0" u="none" strike="noStrike" kern="0" cap="none" spc="0" normalizeH="0" baseline="0" noProof="0">
                <a:ln>
                  <a:noFill/>
                </a:ln>
                <a:solidFill>
                  <a:srgbClr val="FFFFFF"/>
                </a:solidFill>
                <a:effectLst/>
                <a:uLnTx/>
                <a:uFillTx/>
                <a:latin typeface="Proxima Nova"/>
                <a:ea typeface="Proxima Nova"/>
                <a:cs typeface="Proxima Nova"/>
                <a:sym typeface="Proxima Nova"/>
              </a:rPr>
              <a:t>Explicitly declared dependencies</a:t>
            </a:r>
          </a:p>
          <a:p>
            <a:pPr marL="285750" marR="0" lvl="0" indent="-273050" algn="l" defTabSz="914400" rtl="0" eaLnBrk="1" fontAlgn="auto" latinLnBrk="0" hangingPunct="1">
              <a:lnSpc>
                <a:spcPct val="150000"/>
              </a:lnSpc>
              <a:spcBef>
                <a:spcPts val="0"/>
              </a:spcBef>
              <a:spcAft>
                <a:spcPts val="0"/>
              </a:spcAft>
              <a:buClr>
                <a:srgbClr val="FFFFFF"/>
              </a:buClr>
              <a:buSzPct val="100000"/>
              <a:buFont typeface="Noto Sans Symbols"/>
              <a:buChar char="✓"/>
              <a:tabLst/>
              <a:defRPr/>
            </a:pPr>
            <a:r>
              <a:rPr kumimoji="0" lang="en-US" sz="1400" b="0" i="0" u="none" strike="noStrike" kern="0" cap="none" spc="0" normalizeH="0" baseline="0" noProof="0">
                <a:ln>
                  <a:noFill/>
                </a:ln>
                <a:solidFill>
                  <a:srgbClr val="FFFFFF"/>
                </a:solidFill>
                <a:effectLst/>
                <a:uLnTx/>
                <a:uFillTx/>
                <a:latin typeface="Proxima Nova"/>
                <a:ea typeface="Proxima Nova"/>
                <a:cs typeface="Proxima Nova"/>
                <a:sym typeface="Proxima Nova"/>
              </a:rPr>
              <a:t>Configurations stored in the environment</a:t>
            </a:r>
          </a:p>
          <a:p>
            <a:pPr marL="285750" marR="0" lvl="0" indent="-273050" algn="l" defTabSz="914400" rtl="0" eaLnBrk="1" fontAlgn="auto" latinLnBrk="0" hangingPunct="1">
              <a:lnSpc>
                <a:spcPct val="150000"/>
              </a:lnSpc>
              <a:spcBef>
                <a:spcPts val="0"/>
              </a:spcBef>
              <a:spcAft>
                <a:spcPts val="0"/>
              </a:spcAft>
              <a:buClr>
                <a:srgbClr val="FFFFFF"/>
              </a:buClr>
              <a:buSzPct val="100000"/>
              <a:buFont typeface="Noto Sans Symbols"/>
              <a:buChar char="✓"/>
              <a:tabLst/>
              <a:defRPr/>
            </a:pPr>
            <a:r>
              <a:rPr kumimoji="0" lang="en-US" sz="1400" b="0" i="0" u="none" strike="noStrike" kern="0" cap="none" spc="0" normalizeH="0" baseline="0" noProof="0">
                <a:ln>
                  <a:noFill/>
                </a:ln>
                <a:solidFill>
                  <a:srgbClr val="FFFFFF"/>
                </a:solidFill>
                <a:effectLst/>
                <a:uLnTx/>
                <a:uFillTx/>
                <a:latin typeface="Proxima Nova"/>
                <a:ea typeface="Proxima Nova"/>
                <a:cs typeface="Proxima Nova"/>
                <a:sym typeface="Proxima Nova"/>
              </a:rPr>
              <a:t>Backing services treated as attached resources</a:t>
            </a:r>
          </a:p>
          <a:p>
            <a:pPr marL="285750" marR="0" lvl="0" indent="-273050" algn="l" defTabSz="914400" rtl="0" eaLnBrk="1" fontAlgn="auto" latinLnBrk="0" hangingPunct="1">
              <a:lnSpc>
                <a:spcPct val="150000"/>
              </a:lnSpc>
              <a:spcBef>
                <a:spcPts val="0"/>
              </a:spcBef>
              <a:spcAft>
                <a:spcPts val="0"/>
              </a:spcAft>
              <a:buClr>
                <a:srgbClr val="FFFFFF"/>
              </a:buClr>
              <a:buSzPct val="100000"/>
              <a:buFont typeface="Noto Sans Symbols"/>
              <a:buChar char="✓"/>
              <a:tabLst/>
              <a:defRPr/>
            </a:pPr>
            <a:r>
              <a:rPr kumimoji="0" lang="en-US" sz="1400" b="0" i="0" u="none" strike="noStrike" kern="0" cap="none" spc="0" normalizeH="0" baseline="0" noProof="0">
                <a:ln>
                  <a:noFill/>
                </a:ln>
                <a:solidFill>
                  <a:srgbClr val="FFFFFF"/>
                </a:solidFill>
                <a:effectLst/>
                <a:uLnTx/>
                <a:uFillTx/>
                <a:latin typeface="Proxima Nova"/>
                <a:ea typeface="Proxima Nova"/>
                <a:cs typeface="Proxima Nova"/>
                <a:sym typeface="Proxima Nova"/>
              </a:rPr>
              <a:t>Separate build, release, and run stages</a:t>
            </a:r>
          </a:p>
          <a:p>
            <a:pPr marL="285750" marR="0" lvl="0" indent="-273050" algn="l" defTabSz="914400" rtl="0" eaLnBrk="1" fontAlgn="auto" latinLnBrk="0" hangingPunct="1">
              <a:lnSpc>
                <a:spcPct val="150000"/>
              </a:lnSpc>
              <a:spcBef>
                <a:spcPts val="0"/>
              </a:spcBef>
              <a:spcAft>
                <a:spcPts val="0"/>
              </a:spcAft>
              <a:buClr>
                <a:srgbClr val="FFFFFF"/>
              </a:buClr>
              <a:buSzPct val="100000"/>
              <a:buFont typeface="Noto Sans Symbols"/>
              <a:buChar char="✓"/>
              <a:tabLst/>
              <a:defRPr/>
            </a:pPr>
            <a:r>
              <a:rPr kumimoji="0" lang="en-US" sz="1400" b="0" i="0" u="none" strike="noStrike" kern="0" cap="none" spc="0" normalizeH="0" baseline="0" noProof="0">
                <a:ln>
                  <a:noFill/>
                </a:ln>
                <a:solidFill>
                  <a:srgbClr val="FFFFFF"/>
                </a:solidFill>
                <a:effectLst/>
                <a:uLnTx/>
                <a:uFillTx/>
                <a:latin typeface="Proxima Nova"/>
                <a:ea typeface="Proxima Nova"/>
                <a:cs typeface="Proxima Nova"/>
                <a:sym typeface="Proxima Nova"/>
              </a:rPr>
              <a:t>Apps executed as stateless processes</a:t>
            </a:r>
          </a:p>
          <a:p>
            <a:pPr marL="285750" marR="0" lvl="0" indent="-273050" algn="l" defTabSz="914400" rtl="0" eaLnBrk="1" fontAlgn="auto" latinLnBrk="0" hangingPunct="1">
              <a:lnSpc>
                <a:spcPct val="150000"/>
              </a:lnSpc>
              <a:spcBef>
                <a:spcPts val="0"/>
              </a:spcBef>
              <a:spcAft>
                <a:spcPts val="0"/>
              </a:spcAft>
              <a:buClr>
                <a:srgbClr val="FFFFFF"/>
              </a:buClr>
              <a:buSzPct val="100000"/>
              <a:buFont typeface="Noto Sans Symbols"/>
              <a:buChar char="✓"/>
              <a:tabLst/>
              <a:defRPr/>
            </a:pPr>
            <a:r>
              <a:rPr kumimoji="0" lang="en-US" sz="1400" b="0" i="0" u="none" strike="noStrike" kern="0" cap="none" spc="0" normalizeH="0" baseline="0" noProof="0">
                <a:ln>
                  <a:noFill/>
                </a:ln>
                <a:solidFill>
                  <a:srgbClr val="FFFFFF"/>
                </a:solidFill>
                <a:effectLst/>
                <a:uLnTx/>
                <a:uFillTx/>
                <a:latin typeface="Proxima Nova"/>
                <a:ea typeface="Proxima Nova"/>
                <a:cs typeface="Proxima Nova"/>
                <a:sym typeface="Proxima Nova"/>
              </a:rPr>
              <a:t>Services exported via port binding</a:t>
            </a:r>
          </a:p>
          <a:p>
            <a:pPr marL="285750" marR="0" lvl="0" indent="-273050" algn="l" defTabSz="914400" rtl="0" eaLnBrk="1" fontAlgn="auto" latinLnBrk="0" hangingPunct="1">
              <a:lnSpc>
                <a:spcPct val="150000"/>
              </a:lnSpc>
              <a:spcBef>
                <a:spcPts val="0"/>
              </a:spcBef>
              <a:spcAft>
                <a:spcPts val="0"/>
              </a:spcAft>
              <a:buClr>
                <a:srgbClr val="FFFFFF"/>
              </a:buClr>
              <a:buSzPct val="100000"/>
              <a:buFont typeface="Noto Sans Symbols"/>
              <a:buChar char="✓"/>
              <a:tabLst/>
              <a:defRPr/>
            </a:pPr>
            <a:r>
              <a:rPr kumimoji="0" lang="en-US" sz="1400" b="0" i="0" u="none" strike="noStrike" kern="0" cap="none" spc="0" normalizeH="0" baseline="0" noProof="0">
                <a:ln>
                  <a:noFill/>
                </a:ln>
                <a:solidFill>
                  <a:srgbClr val="FFFFFF"/>
                </a:solidFill>
                <a:effectLst/>
                <a:uLnTx/>
                <a:uFillTx/>
                <a:latin typeface="Proxima Nova"/>
                <a:ea typeface="Proxima Nova"/>
                <a:cs typeface="Proxima Nova"/>
                <a:sym typeface="Proxima Nova"/>
              </a:rPr>
              <a:t>Scaled out via more processes</a:t>
            </a:r>
          </a:p>
          <a:p>
            <a:pPr marL="285750" marR="0" lvl="0" indent="-273050" algn="l" defTabSz="914400" rtl="0" eaLnBrk="1" fontAlgn="auto" latinLnBrk="0" hangingPunct="1">
              <a:lnSpc>
                <a:spcPct val="150000"/>
              </a:lnSpc>
              <a:spcBef>
                <a:spcPts val="0"/>
              </a:spcBef>
              <a:spcAft>
                <a:spcPts val="0"/>
              </a:spcAft>
              <a:buClr>
                <a:srgbClr val="FFFFFF"/>
              </a:buClr>
              <a:buSzPct val="100000"/>
              <a:buFont typeface="Noto Sans Symbols"/>
              <a:buChar char="✓"/>
              <a:tabLst/>
              <a:defRPr/>
            </a:pPr>
            <a:r>
              <a:rPr kumimoji="0" lang="en-US" sz="1400" b="0" i="0" u="none" strike="noStrike" kern="0" cap="none" spc="0" normalizeH="0" baseline="0" noProof="0">
                <a:ln>
                  <a:noFill/>
                </a:ln>
                <a:solidFill>
                  <a:srgbClr val="FFFFFF"/>
                </a:solidFill>
                <a:effectLst/>
                <a:uLnTx/>
                <a:uFillTx/>
                <a:latin typeface="Proxima Nova"/>
                <a:ea typeface="Proxima Nova"/>
                <a:cs typeface="Proxima Nova"/>
                <a:sym typeface="Proxima Nova"/>
              </a:rPr>
              <a:t>Fast startup and graceful shutdown</a:t>
            </a:r>
          </a:p>
          <a:p>
            <a:pPr marL="285750" marR="0" lvl="0" indent="-273050" algn="l" defTabSz="914400" rtl="0" eaLnBrk="1" fontAlgn="auto" latinLnBrk="0" hangingPunct="1">
              <a:lnSpc>
                <a:spcPct val="150000"/>
              </a:lnSpc>
              <a:spcBef>
                <a:spcPts val="0"/>
              </a:spcBef>
              <a:spcAft>
                <a:spcPts val="0"/>
              </a:spcAft>
              <a:buClr>
                <a:srgbClr val="FFFFFF"/>
              </a:buClr>
              <a:buSzPct val="100000"/>
              <a:buFont typeface="Noto Sans Symbols"/>
              <a:buChar char="✓"/>
              <a:tabLst/>
              <a:defRPr/>
            </a:pPr>
            <a:r>
              <a:rPr kumimoji="0" lang="en-US" sz="1400" b="0" i="0" u="none" strike="noStrike" kern="0" cap="none" spc="0" normalizeH="0" baseline="0" noProof="0">
                <a:ln>
                  <a:noFill/>
                </a:ln>
                <a:solidFill>
                  <a:srgbClr val="FFFFFF"/>
                </a:solidFill>
                <a:effectLst/>
                <a:uLnTx/>
                <a:uFillTx/>
                <a:latin typeface="Proxima Nova"/>
                <a:ea typeface="Proxima Nova"/>
                <a:cs typeface="Proxima Nova"/>
                <a:sym typeface="Proxima Nova"/>
              </a:rPr>
              <a:t>Parity among dev, staging, and production environments</a:t>
            </a:r>
          </a:p>
          <a:p>
            <a:pPr marL="285750" marR="0" lvl="0" indent="-273050" algn="l" defTabSz="914400" rtl="0" eaLnBrk="1" fontAlgn="auto" latinLnBrk="0" hangingPunct="1">
              <a:lnSpc>
                <a:spcPct val="150000"/>
              </a:lnSpc>
              <a:spcBef>
                <a:spcPts val="0"/>
              </a:spcBef>
              <a:spcAft>
                <a:spcPts val="0"/>
              </a:spcAft>
              <a:buClr>
                <a:srgbClr val="FFFFFF"/>
              </a:buClr>
              <a:buSzPct val="100000"/>
              <a:buFont typeface="Noto Sans Symbols"/>
              <a:buChar char="✓"/>
              <a:tabLst/>
              <a:defRPr/>
            </a:pPr>
            <a:r>
              <a:rPr kumimoji="0" lang="en-US" sz="1400" b="0" i="0" u="none" strike="noStrike" kern="0" cap="none" spc="0" normalizeH="0" baseline="0" noProof="0">
                <a:ln>
                  <a:noFill/>
                </a:ln>
                <a:solidFill>
                  <a:srgbClr val="FFFFFF"/>
                </a:solidFill>
                <a:effectLst/>
                <a:uLnTx/>
                <a:uFillTx/>
                <a:latin typeface="Proxima Nova"/>
                <a:ea typeface="Proxima Nova"/>
                <a:cs typeface="Proxima Nova"/>
                <a:sym typeface="Proxima Nova"/>
              </a:rPr>
              <a:t>Logs treated as event streams</a:t>
            </a:r>
          </a:p>
          <a:p>
            <a:pPr marL="285750" marR="0" lvl="0" indent="-273050" algn="l" defTabSz="914400" rtl="0" eaLnBrk="1" fontAlgn="auto" latinLnBrk="0" hangingPunct="1">
              <a:lnSpc>
                <a:spcPct val="150000"/>
              </a:lnSpc>
              <a:spcBef>
                <a:spcPts val="0"/>
              </a:spcBef>
              <a:spcAft>
                <a:spcPts val="0"/>
              </a:spcAft>
              <a:buClr>
                <a:srgbClr val="FFFFFF"/>
              </a:buClr>
              <a:buSzPct val="100000"/>
              <a:buFont typeface="Noto Sans Symbols"/>
              <a:buChar char="✓"/>
              <a:tabLst/>
              <a:defRPr/>
            </a:pPr>
            <a:r>
              <a:rPr kumimoji="0" lang="en-US" sz="1400" b="0" i="0" u="none" strike="noStrike" kern="0" cap="none" spc="0" normalizeH="0" baseline="0" noProof="0">
                <a:ln>
                  <a:noFill/>
                </a:ln>
                <a:solidFill>
                  <a:srgbClr val="FFFFFF"/>
                </a:solidFill>
                <a:effectLst/>
                <a:uLnTx/>
                <a:uFillTx/>
                <a:latin typeface="Proxima Nova"/>
                <a:ea typeface="Proxima Nova"/>
                <a:cs typeface="Proxima Nova"/>
                <a:sym typeface="Proxima Nova"/>
              </a:rPr>
              <a:t>Admin tasks run as one-off processes</a:t>
            </a:r>
          </a:p>
        </p:txBody>
      </p:sp>
    </p:spTree>
    <p:extLst>
      <p:ext uri="{BB962C8B-B14F-4D97-AF65-F5344CB8AC3E}">
        <p14:creationId xmlns:p14="http://schemas.microsoft.com/office/powerpoint/2010/main" val="98651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Shape 599"/>
          <p:cNvSpPr txBox="1">
            <a:spLocks noGrp="1"/>
          </p:cNvSpPr>
          <p:nvPr>
            <p:ph type="title"/>
          </p:nvPr>
        </p:nvSpPr>
        <p:spPr>
          <a:xfrm>
            <a:off x="457199" y="320038"/>
            <a:ext cx="8229600" cy="363600"/>
          </a:xfrm>
          <a:prstGeom prst="rect">
            <a:avLst/>
          </a:prstGeom>
        </p:spPr>
        <p:txBody>
          <a:bodyPr wrap="square" lIns="68575" tIns="68575" rIns="68575" bIns="68575" anchor="ctr" anchorCtr="0">
            <a:noAutofit/>
          </a:bodyPr>
          <a:lstStyle/>
          <a:p>
            <a:pPr lvl="0">
              <a:spcBef>
                <a:spcPts val="0"/>
              </a:spcBef>
              <a:buNone/>
            </a:pPr>
            <a:r>
              <a:rPr lang="en-US"/>
              <a:t>DPAPI</a:t>
            </a:r>
          </a:p>
        </p:txBody>
      </p:sp>
      <p:sp>
        <p:nvSpPr>
          <p:cNvPr id="600" name="Shape 600"/>
          <p:cNvSpPr txBox="1">
            <a:spLocks noGrp="1"/>
          </p:cNvSpPr>
          <p:nvPr>
            <p:ph type="body" idx="1"/>
          </p:nvPr>
        </p:nvSpPr>
        <p:spPr>
          <a:xfrm>
            <a:off x="457200" y="1108074"/>
            <a:ext cx="8229600" cy="3082800"/>
          </a:xfrm>
          <a:prstGeom prst="rect">
            <a:avLst/>
          </a:prstGeom>
        </p:spPr>
        <p:txBody>
          <a:bodyPr wrap="square" lIns="68575" tIns="68575" rIns="68575" bIns="68575" anchor="t" anchorCtr="0">
            <a:noAutofit/>
          </a:bodyPr>
          <a:lstStyle/>
          <a:p>
            <a:pPr marL="457200" lvl="0" indent="-368300" rtl="0">
              <a:spcBef>
                <a:spcPts val="0"/>
              </a:spcBef>
              <a:buSzPct val="100000"/>
            </a:pPr>
            <a:r>
              <a:rPr lang="en-US" sz="2200"/>
              <a:t>Windows only</a:t>
            </a:r>
          </a:p>
          <a:p>
            <a:pPr marL="457200" lvl="0" indent="-368300" rtl="0">
              <a:spcBef>
                <a:spcPts val="0"/>
              </a:spcBef>
              <a:buSzPct val="100000"/>
            </a:pPr>
            <a:r>
              <a:rPr lang="en-US" sz="2200"/>
              <a:t>Key management is handled automatically</a:t>
            </a:r>
          </a:p>
          <a:p>
            <a:pPr marL="457200" lvl="0" indent="-368300" rtl="0">
              <a:spcBef>
                <a:spcPts val="0"/>
              </a:spcBef>
              <a:buSzPct val="100000"/>
            </a:pPr>
            <a:r>
              <a:rPr lang="en-US" sz="2200"/>
              <a:t>Keyring is protected by user’s password hash</a:t>
            </a:r>
          </a:p>
          <a:p>
            <a:pPr marL="457200" lvl="0" indent="-368300" rtl="0">
              <a:spcBef>
                <a:spcPts val="0"/>
              </a:spcBef>
              <a:buSzPct val="100000"/>
            </a:pPr>
            <a:r>
              <a:rPr lang="en-US" sz="2200"/>
              <a:t>Relies on Triple-DES encryption</a:t>
            </a:r>
          </a:p>
          <a:p>
            <a:pPr marL="457200" lvl="0" indent="-368300" rtl="0">
              <a:spcBef>
                <a:spcPts val="0"/>
              </a:spcBef>
              <a:buSzPct val="100000"/>
            </a:pPr>
            <a:r>
              <a:rPr lang="en-US" sz="2200"/>
              <a:t>Exposed via Crypt32.dll</a:t>
            </a:r>
          </a:p>
          <a:p>
            <a:pPr marL="457200" lvl="0" indent="-368300" rtl="0">
              <a:spcBef>
                <a:spcPts val="0"/>
              </a:spcBef>
              <a:buSzPct val="100000"/>
            </a:pPr>
            <a:r>
              <a:rPr lang="en-US" sz="2200"/>
              <a:t>Stores keyring stored in user profile</a:t>
            </a:r>
          </a:p>
          <a:p>
            <a:pPr marL="914400" lvl="1" indent="-368300" rtl="0">
              <a:spcBef>
                <a:spcPts val="0"/>
              </a:spcBef>
              <a:buSzPct val="183333"/>
            </a:pPr>
            <a:r>
              <a:rPr lang="en-US" sz="1150">
                <a:solidFill>
                  <a:srgbClr val="000000"/>
                </a:solidFill>
                <a:highlight>
                  <a:srgbClr val="FFFFFF"/>
                </a:highlight>
              </a:rPr>
              <a:t>%Userprofile%\Application Data\Microsoft\Protect</a:t>
            </a:r>
          </a:p>
        </p:txBody>
      </p:sp>
    </p:spTree>
    <p:extLst>
      <p:ext uri="{BB962C8B-B14F-4D97-AF65-F5344CB8AC3E}">
        <p14:creationId xmlns:p14="http://schemas.microsoft.com/office/powerpoint/2010/main" val="102350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title"/>
          </p:nvPr>
        </p:nvSpPr>
        <p:spPr>
          <a:xfrm>
            <a:off x="457199" y="320038"/>
            <a:ext cx="8229600" cy="363600"/>
          </a:xfrm>
          <a:prstGeom prst="rect">
            <a:avLst/>
          </a:prstGeom>
        </p:spPr>
        <p:txBody>
          <a:bodyPr wrap="square" lIns="68575" tIns="68575" rIns="68575" bIns="68575" anchor="ctr" anchorCtr="0">
            <a:noAutofit/>
          </a:bodyPr>
          <a:lstStyle/>
          <a:p>
            <a:pPr lvl="0">
              <a:spcBef>
                <a:spcPts val="0"/>
              </a:spcBef>
              <a:buNone/>
            </a:pPr>
            <a:r>
              <a:rPr lang="en-US"/>
              <a:t>DPAPI - Not for the cloud</a:t>
            </a:r>
          </a:p>
        </p:txBody>
      </p:sp>
      <p:sp>
        <p:nvSpPr>
          <p:cNvPr id="607" name="Shape 607"/>
          <p:cNvSpPr txBox="1">
            <a:spLocks noGrp="1"/>
          </p:cNvSpPr>
          <p:nvPr>
            <p:ph type="body" idx="1"/>
          </p:nvPr>
        </p:nvSpPr>
        <p:spPr>
          <a:xfrm>
            <a:off x="457200" y="1108075"/>
            <a:ext cx="4806600" cy="3082800"/>
          </a:xfrm>
          <a:prstGeom prst="rect">
            <a:avLst/>
          </a:prstGeom>
        </p:spPr>
        <p:txBody>
          <a:bodyPr wrap="square" lIns="68575" tIns="68575" rIns="68575" bIns="68575" anchor="t" anchorCtr="0">
            <a:noAutofit/>
          </a:bodyPr>
          <a:lstStyle/>
          <a:p>
            <a:pPr marL="457200" lvl="0" indent="-228600" rtl="0">
              <a:spcBef>
                <a:spcPts val="0"/>
              </a:spcBef>
            </a:pPr>
            <a:r>
              <a:rPr lang="en-US"/>
              <a:t>Keyring tied to the infrastructure</a:t>
            </a:r>
          </a:p>
          <a:p>
            <a:pPr marL="457200" lvl="0" indent="-228600" rtl="0">
              <a:spcBef>
                <a:spcPts val="0"/>
              </a:spcBef>
            </a:pPr>
            <a:r>
              <a:rPr lang="en-US"/>
              <a:t>Requires specific user account</a:t>
            </a:r>
          </a:p>
          <a:p>
            <a:pPr marL="457200" lvl="0" indent="-228600">
              <a:spcBef>
                <a:spcPts val="0"/>
              </a:spcBef>
            </a:pPr>
            <a:r>
              <a:rPr lang="en-US"/>
              <a:t>Not to be used in load balanced solutions</a:t>
            </a:r>
          </a:p>
        </p:txBody>
      </p:sp>
      <p:pic>
        <p:nvPicPr>
          <p:cNvPr id="608" name="Shape 608"/>
          <p:cNvPicPr preferRelativeResize="0"/>
          <p:nvPr/>
        </p:nvPicPr>
        <p:blipFill>
          <a:blip r:embed="rId3">
            <a:alphaModFix/>
          </a:blip>
          <a:stretch>
            <a:fillRect/>
          </a:stretch>
        </p:blipFill>
        <p:spPr>
          <a:xfrm>
            <a:off x="5124275" y="1357775"/>
            <a:ext cx="3562524" cy="2671900"/>
          </a:xfrm>
          <a:prstGeom prst="rect">
            <a:avLst/>
          </a:prstGeom>
          <a:noFill/>
          <a:ln>
            <a:noFill/>
          </a:ln>
        </p:spPr>
      </p:pic>
    </p:spTree>
    <p:extLst>
      <p:ext uri="{BB962C8B-B14F-4D97-AF65-F5344CB8AC3E}">
        <p14:creationId xmlns:p14="http://schemas.microsoft.com/office/powerpoint/2010/main" val="19444724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Shape 614"/>
          <p:cNvSpPr txBox="1">
            <a:spLocks noGrp="1"/>
          </p:cNvSpPr>
          <p:nvPr>
            <p:ph type="title"/>
          </p:nvPr>
        </p:nvSpPr>
        <p:spPr>
          <a:xfrm>
            <a:off x="457199" y="320038"/>
            <a:ext cx="8229600" cy="363600"/>
          </a:xfrm>
          <a:prstGeom prst="rect">
            <a:avLst/>
          </a:prstGeom>
        </p:spPr>
        <p:txBody>
          <a:bodyPr wrap="square" lIns="68575" tIns="68575" rIns="68575" bIns="68575" anchor="ctr" anchorCtr="0">
            <a:noAutofit/>
          </a:bodyPr>
          <a:lstStyle/>
          <a:p>
            <a:pPr lvl="0">
              <a:spcBef>
                <a:spcPts val="0"/>
              </a:spcBef>
              <a:buNone/>
            </a:pPr>
            <a:r>
              <a:rPr lang="en-US"/>
              <a:t>.NET Core Data Protection</a:t>
            </a:r>
          </a:p>
        </p:txBody>
      </p:sp>
      <p:sp>
        <p:nvSpPr>
          <p:cNvPr id="615" name="Shape 615"/>
          <p:cNvSpPr txBox="1">
            <a:spLocks noGrp="1"/>
          </p:cNvSpPr>
          <p:nvPr>
            <p:ph type="body" idx="1"/>
          </p:nvPr>
        </p:nvSpPr>
        <p:spPr>
          <a:xfrm>
            <a:off x="457200" y="1108075"/>
            <a:ext cx="8229600" cy="3360000"/>
          </a:xfrm>
          <a:prstGeom prst="rect">
            <a:avLst/>
          </a:prstGeom>
        </p:spPr>
        <p:txBody>
          <a:bodyPr wrap="square" lIns="68575" tIns="68575" rIns="68575" bIns="68575" anchor="t" anchorCtr="0">
            <a:noAutofit/>
          </a:bodyPr>
          <a:lstStyle/>
          <a:p>
            <a:pPr marL="457200" lvl="0" indent="-342900" rtl="0">
              <a:spcBef>
                <a:spcPts val="0"/>
              </a:spcBef>
              <a:buSzPct val="100000"/>
            </a:pPr>
            <a:r>
              <a:rPr lang="en-US" sz="1800"/>
              <a:t>Relies on RSA for cryptography</a:t>
            </a:r>
          </a:p>
          <a:p>
            <a:pPr marL="457200" lvl="0" indent="-342900" rtl="0">
              <a:spcBef>
                <a:spcPts val="0"/>
              </a:spcBef>
              <a:buSzPct val="100000"/>
            </a:pPr>
            <a:r>
              <a:rPr lang="en-US" sz="1800"/>
              <a:t>Keyring storage is configurable</a:t>
            </a:r>
          </a:p>
          <a:p>
            <a:pPr marL="914400" lvl="1" indent="-342900" rtl="0">
              <a:spcBef>
                <a:spcPts val="0"/>
              </a:spcBef>
              <a:buSzPct val="100000"/>
            </a:pPr>
            <a:r>
              <a:rPr lang="en-US" sz="1800"/>
              <a:t>File system with custom path</a:t>
            </a:r>
          </a:p>
          <a:p>
            <a:pPr marL="914400" lvl="1" indent="-342900" rtl="0">
              <a:spcBef>
                <a:spcPts val="0"/>
              </a:spcBef>
              <a:buSzPct val="100000"/>
            </a:pPr>
            <a:r>
              <a:rPr lang="en-US" sz="1800"/>
              <a:t>Redis</a:t>
            </a:r>
          </a:p>
          <a:p>
            <a:pPr marL="914400" lvl="1" indent="-342900" rtl="0">
              <a:spcBef>
                <a:spcPts val="0"/>
              </a:spcBef>
              <a:buSzPct val="100000"/>
            </a:pPr>
            <a:r>
              <a:rPr lang="en-US" sz="1800"/>
              <a:t>Registry</a:t>
            </a:r>
          </a:p>
          <a:p>
            <a:pPr marL="914400" lvl="1" indent="-342900" rtl="0">
              <a:spcBef>
                <a:spcPts val="0"/>
              </a:spcBef>
              <a:buSzPct val="100000"/>
            </a:pPr>
            <a:r>
              <a:rPr lang="en-US" sz="1800"/>
              <a:t>Azure storage</a:t>
            </a:r>
          </a:p>
          <a:p>
            <a:pPr marL="457200" lvl="0" indent="-342900" rtl="0">
              <a:spcBef>
                <a:spcPts val="0"/>
              </a:spcBef>
              <a:buSzPct val="100000"/>
            </a:pPr>
            <a:r>
              <a:rPr lang="en-US" sz="1800"/>
              <a:t>Keyring can be protected via certificate</a:t>
            </a:r>
          </a:p>
          <a:p>
            <a:pPr marL="914400" lvl="1" indent="-342900" rtl="0">
              <a:spcBef>
                <a:spcPts val="0"/>
              </a:spcBef>
              <a:buSzPct val="100000"/>
            </a:pPr>
            <a:r>
              <a:rPr lang="en-US" sz="1800"/>
              <a:t>Certificate must be installed on system</a:t>
            </a:r>
          </a:p>
          <a:p>
            <a:pPr marL="457200" lvl="0" indent="-342900" rtl="0">
              <a:spcBef>
                <a:spcPts val="0"/>
              </a:spcBef>
              <a:buSzPct val="100000"/>
            </a:pPr>
            <a:r>
              <a:rPr lang="en-US" sz="1800"/>
              <a:t>Keys stored in XML format</a:t>
            </a:r>
          </a:p>
          <a:p>
            <a:pPr marL="457200" lvl="0" indent="-342900" rtl="0">
              <a:spcBef>
                <a:spcPts val="0"/>
              </a:spcBef>
              <a:buSzPct val="100000"/>
            </a:pPr>
            <a:r>
              <a:rPr lang="en-US" sz="1800"/>
              <a:t>Usage hides key management and unlocking mechanism</a:t>
            </a:r>
          </a:p>
          <a:p>
            <a:pPr marL="914400" lvl="1" indent="-342900" rtl="0">
              <a:spcBef>
                <a:spcPts val="0"/>
              </a:spcBef>
              <a:buSzPct val="100000"/>
            </a:pPr>
            <a:r>
              <a:rPr lang="en-US" sz="1800"/>
              <a:t>Key rotation, expiration, revocation</a:t>
            </a:r>
          </a:p>
        </p:txBody>
      </p:sp>
    </p:spTree>
    <p:extLst>
      <p:ext uri="{BB962C8B-B14F-4D97-AF65-F5344CB8AC3E}">
        <p14:creationId xmlns:p14="http://schemas.microsoft.com/office/powerpoint/2010/main" val="27437748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Shape 621"/>
          <p:cNvSpPr txBox="1">
            <a:spLocks noGrp="1"/>
          </p:cNvSpPr>
          <p:nvPr>
            <p:ph type="title"/>
          </p:nvPr>
        </p:nvSpPr>
        <p:spPr>
          <a:xfrm>
            <a:off x="457199" y="320038"/>
            <a:ext cx="8229600" cy="363600"/>
          </a:xfrm>
          <a:prstGeom prst="rect">
            <a:avLst/>
          </a:prstGeom>
        </p:spPr>
        <p:txBody>
          <a:bodyPr wrap="square" lIns="68575" tIns="68575" rIns="68575" bIns="68575" anchor="ctr" anchorCtr="0">
            <a:noAutofit/>
          </a:bodyPr>
          <a:lstStyle/>
          <a:p>
            <a:pPr lvl="0">
              <a:spcBef>
                <a:spcPts val="0"/>
              </a:spcBef>
              <a:buNone/>
            </a:pPr>
            <a:r>
              <a:rPr lang="en-US"/>
              <a:t>.NET Core Data Protection - Use cases</a:t>
            </a:r>
          </a:p>
        </p:txBody>
      </p:sp>
      <p:sp>
        <p:nvSpPr>
          <p:cNvPr id="622" name="Shape 622"/>
          <p:cNvSpPr txBox="1">
            <a:spLocks noGrp="1"/>
          </p:cNvSpPr>
          <p:nvPr>
            <p:ph type="body" idx="1"/>
          </p:nvPr>
        </p:nvSpPr>
        <p:spPr>
          <a:xfrm>
            <a:off x="457200" y="1108075"/>
            <a:ext cx="3489000" cy="3082800"/>
          </a:xfrm>
          <a:prstGeom prst="rect">
            <a:avLst/>
          </a:prstGeom>
        </p:spPr>
        <p:txBody>
          <a:bodyPr wrap="square" lIns="68575" tIns="68575" rIns="68575" bIns="68575" anchor="t" anchorCtr="0">
            <a:noAutofit/>
          </a:bodyPr>
          <a:lstStyle/>
          <a:p>
            <a:pPr marL="0" lvl="0" indent="0" rtl="0">
              <a:spcBef>
                <a:spcPts val="0"/>
              </a:spcBef>
              <a:buNone/>
            </a:pPr>
            <a:r>
              <a:rPr lang="en-US" sz="1600">
                <a:solidFill>
                  <a:srgbClr val="00FF00"/>
                </a:solidFill>
              </a:rPr>
              <a:t>Good applications</a:t>
            </a:r>
          </a:p>
          <a:p>
            <a:pPr marL="457200" lvl="0" indent="-330200" rtl="0">
              <a:spcBef>
                <a:spcPts val="0"/>
              </a:spcBef>
              <a:buSzPct val="100000"/>
            </a:pPr>
            <a:r>
              <a:rPr lang="en-US" sz="1600"/>
              <a:t>Transient: Access Tokens</a:t>
            </a:r>
          </a:p>
          <a:p>
            <a:pPr marL="0" lvl="0" indent="0" rtl="0">
              <a:spcBef>
                <a:spcPts val="0"/>
              </a:spcBef>
              <a:buNone/>
            </a:pPr>
            <a:r>
              <a:rPr lang="en-US" sz="1600">
                <a:solidFill>
                  <a:srgbClr val="FFFF00"/>
                </a:solidFill>
              </a:rPr>
              <a:t>Ok applications</a:t>
            </a:r>
          </a:p>
          <a:p>
            <a:pPr marL="457200" lvl="0" indent="-330200" rtl="0">
              <a:spcBef>
                <a:spcPts val="0"/>
              </a:spcBef>
              <a:buSzPct val="100000"/>
            </a:pPr>
            <a:r>
              <a:rPr lang="en-US" sz="1600"/>
              <a:t>Permanent: Database records</a:t>
            </a:r>
          </a:p>
          <a:p>
            <a:pPr marL="0" lvl="0" indent="0" rtl="0">
              <a:spcBef>
                <a:spcPts val="0"/>
              </a:spcBef>
              <a:buNone/>
            </a:pPr>
            <a:r>
              <a:rPr lang="en-US" sz="1600">
                <a:solidFill>
                  <a:srgbClr val="FF0000"/>
                </a:solidFill>
              </a:rPr>
              <a:t>Bad applications</a:t>
            </a:r>
          </a:p>
          <a:p>
            <a:pPr marL="457200" lvl="0" indent="-330200" rtl="0">
              <a:spcBef>
                <a:spcPts val="0"/>
              </a:spcBef>
              <a:buSzPct val="100000"/>
            </a:pPr>
            <a:r>
              <a:rPr lang="en-US" sz="1600"/>
              <a:t>Static: Configuration data</a:t>
            </a:r>
          </a:p>
        </p:txBody>
      </p:sp>
      <p:pic>
        <p:nvPicPr>
          <p:cNvPr id="623" name="Shape 623"/>
          <p:cNvPicPr preferRelativeResize="0"/>
          <p:nvPr/>
        </p:nvPicPr>
        <p:blipFill>
          <a:blip r:embed="rId3">
            <a:alphaModFix/>
          </a:blip>
          <a:stretch>
            <a:fillRect/>
          </a:stretch>
        </p:blipFill>
        <p:spPr>
          <a:xfrm>
            <a:off x="3983225" y="1145225"/>
            <a:ext cx="4937399" cy="2309900"/>
          </a:xfrm>
          <a:prstGeom prst="rect">
            <a:avLst/>
          </a:prstGeom>
          <a:noFill/>
          <a:ln>
            <a:noFill/>
          </a:ln>
        </p:spPr>
      </p:pic>
    </p:spTree>
    <p:extLst>
      <p:ext uri="{BB962C8B-B14F-4D97-AF65-F5344CB8AC3E}">
        <p14:creationId xmlns:p14="http://schemas.microsoft.com/office/powerpoint/2010/main" val="28821975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Shape 629"/>
          <p:cNvSpPr txBox="1">
            <a:spLocks noGrp="1"/>
          </p:cNvSpPr>
          <p:nvPr>
            <p:ph type="title"/>
          </p:nvPr>
        </p:nvSpPr>
        <p:spPr>
          <a:xfrm>
            <a:off x="457199" y="320038"/>
            <a:ext cx="8229600" cy="363600"/>
          </a:xfrm>
          <a:prstGeom prst="rect">
            <a:avLst/>
          </a:prstGeom>
        </p:spPr>
        <p:txBody>
          <a:bodyPr wrap="square" lIns="68575" tIns="68575" rIns="68575" bIns="68575" anchor="ctr" anchorCtr="0">
            <a:noAutofit/>
          </a:bodyPr>
          <a:lstStyle/>
          <a:p>
            <a:pPr lvl="0">
              <a:spcBef>
                <a:spcPts val="0"/>
              </a:spcBef>
              <a:buNone/>
            </a:pPr>
            <a:r>
              <a:rPr lang="en-US"/>
              <a:t>What is our goal</a:t>
            </a:r>
          </a:p>
        </p:txBody>
      </p:sp>
      <p:sp>
        <p:nvSpPr>
          <p:cNvPr id="630" name="Shape 630"/>
          <p:cNvSpPr txBox="1">
            <a:spLocks noGrp="1"/>
          </p:cNvSpPr>
          <p:nvPr>
            <p:ph type="body" idx="1"/>
          </p:nvPr>
        </p:nvSpPr>
        <p:spPr>
          <a:xfrm>
            <a:off x="457200" y="1108075"/>
            <a:ext cx="5268300" cy="3466800"/>
          </a:xfrm>
          <a:prstGeom prst="rect">
            <a:avLst/>
          </a:prstGeom>
        </p:spPr>
        <p:txBody>
          <a:bodyPr wrap="square" lIns="68575" tIns="68575" rIns="68575" bIns="68575" anchor="t" anchorCtr="0">
            <a:noAutofit/>
          </a:bodyPr>
          <a:lstStyle/>
          <a:p>
            <a:pPr marL="0" lvl="0" indent="0" rtl="0">
              <a:spcBef>
                <a:spcPts val="0"/>
              </a:spcBef>
              <a:buNone/>
            </a:pPr>
            <a:r>
              <a:rPr lang="en-US" sz="2200" b="1"/>
              <a:t>“Protect sensitive semi-static information in each environment”</a:t>
            </a:r>
          </a:p>
          <a:p>
            <a:pPr marL="0" lvl="0" indent="0" rtl="0">
              <a:spcBef>
                <a:spcPts val="0"/>
              </a:spcBef>
              <a:buNone/>
            </a:pPr>
            <a:r>
              <a:rPr lang="en-US" sz="2200"/>
              <a:t>Common scenarios:</a:t>
            </a:r>
          </a:p>
          <a:p>
            <a:pPr marL="457200" lvl="0" indent="-368300" rtl="0">
              <a:spcBef>
                <a:spcPts val="0"/>
              </a:spcBef>
              <a:buSzPct val="100000"/>
            </a:pPr>
            <a:r>
              <a:rPr lang="en-US" sz="2200"/>
              <a:t>Sections of web.config</a:t>
            </a:r>
          </a:p>
          <a:p>
            <a:pPr marL="457200" lvl="0" indent="-368300" rtl="0">
              <a:spcBef>
                <a:spcPts val="0"/>
              </a:spcBef>
              <a:buSzPct val="100000"/>
            </a:pPr>
            <a:r>
              <a:rPr lang="en-US" sz="2200"/>
              <a:t>Certificate passwords</a:t>
            </a:r>
          </a:p>
          <a:p>
            <a:pPr marL="0" lvl="0" indent="0" rtl="0">
              <a:spcBef>
                <a:spcPts val="0"/>
              </a:spcBef>
              <a:buNone/>
            </a:pPr>
            <a:r>
              <a:rPr lang="en-US" sz="2200"/>
              <a:t>Options:</a:t>
            </a:r>
          </a:p>
          <a:p>
            <a:pPr marL="457200" lvl="0" indent="-368300" rtl="0">
              <a:spcBef>
                <a:spcPts val="0"/>
              </a:spcBef>
              <a:buSzPct val="100000"/>
              <a:buAutoNum type="arabicPeriod"/>
            </a:pPr>
            <a:r>
              <a:rPr lang="en-US" sz="2200"/>
              <a:t>Environmental Variables</a:t>
            </a:r>
          </a:p>
          <a:p>
            <a:pPr marL="457200" lvl="0" indent="-368300" rtl="0">
              <a:spcBef>
                <a:spcPts val="0"/>
              </a:spcBef>
              <a:buSzPct val="100000"/>
              <a:buAutoNum type="arabicPeriod"/>
            </a:pPr>
            <a:r>
              <a:rPr lang="en-US" sz="2200"/>
              <a:t>User provided services</a:t>
            </a:r>
          </a:p>
          <a:p>
            <a:pPr marL="457200" lvl="0" indent="-368300">
              <a:spcBef>
                <a:spcPts val="0"/>
              </a:spcBef>
              <a:buSzPct val="100000"/>
              <a:buAutoNum type="arabicPeriod"/>
            </a:pPr>
            <a:r>
              <a:rPr lang="en-US" sz="2200"/>
              <a:t>Config Server</a:t>
            </a:r>
          </a:p>
        </p:txBody>
      </p:sp>
      <p:pic>
        <p:nvPicPr>
          <p:cNvPr id="631" name="Shape 631"/>
          <p:cNvPicPr preferRelativeResize="0"/>
          <p:nvPr/>
        </p:nvPicPr>
        <p:blipFill>
          <a:blip r:embed="rId3">
            <a:alphaModFix/>
          </a:blip>
          <a:stretch>
            <a:fillRect/>
          </a:stretch>
        </p:blipFill>
        <p:spPr>
          <a:xfrm>
            <a:off x="5792299" y="1108074"/>
            <a:ext cx="2894499" cy="1654675"/>
          </a:xfrm>
          <a:prstGeom prst="rect">
            <a:avLst/>
          </a:prstGeom>
          <a:noFill/>
          <a:ln>
            <a:noFill/>
          </a:ln>
        </p:spPr>
      </p:pic>
      <p:sp>
        <p:nvSpPr>
          <p:cNvPr id="632" name="Shape 632"/>
          <p:cNvSpPr txBox="1">
            <a:spLocks noGrp="1"/>
          </p:cNvSpPr>
          <p:nvPr>
            <p:ph type="body" idx="1"/>
          </p:nvPr>
        </p:nvSpPr>
        <p:spPr>
          <a:xfrm>
            <a:off x="5330925" y="3130250"/>
            <a:ext cx="3229500" cy="845100"/>
          </a:xfrm>
          <a:prstGeom prst="rect">
            <a:avLst/>
          </a:prstGeom>
        </p:spPr>
        <p:txBody>
          <a:bodyPr wrap="square" lIns="68575" tIns="68575" rIns="68575" bIns="68575" anchor="t" anchorCtr="0">
            <a:noAutofit/>
          </a:bodyPr>
          <a:lstStyle/>
          <a:p>
            <a:pPr lvl="0" algn="ctr" rtl="0">
              <a:spcBef>
                <a:spcPts val="0"/>
              </a:spcBef>
              <a:buNone/>
            </a:pPr>
            <a:r>
              <a:rPr lang="en-US"/>
              <a:t>“Step back”</a:t>
            </a:r>
          </a:p>
        </p:txBody>
      </p:sp>
    </p:spTree>
    <p:extLst>
      <p:ext uri="{BB962C8B-B14F-4D97-AF65-F5344CB8AC3E}">
        <p14:creationId xmlns:p14="http://schemas.microsoft.com/office/powerpoint/2010/main" val="5420043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Shape 638"/>
          <p:cNvSpPr txBox="1">
            <a:spLocks noGrp="1"/>
          </p:cNvSpPr>
          <p:nvPr>
            <p:ph type="title"/>
          </p:nvPr>
        </p:nvSpPr>
        <p:spPr>
          <a:xfrm>
            <a:off x="457199" y="320038"/>
            <a:ext cx="8229600" cy="363600"/>
          </a:xfrm>
          <a:prstGeom prst="rect">
            <a:avLst/>
          </a:prstGeom>
        </p:spPr>
        <p:txBody>
          <a:bodyPr wrap="square" lIns="68575" tIns="68575" rIns="68575" bIns="68575" anchor="ctr" anchorCtr="0">
            <a:noAutofit/>
          </a:bodyPr>
          <a:lstStyle/>
          <a:p>
            <a:pPr lvl="0">
              <a:spcBef>
                <a:spcPts val="0"/>
              </a:spcBef>
              <a:buNone/>
            </a:pPr>
            <a:r>
              <a:rPr lang="en-US"/>
              <a:t>Use Config Server with Encryption</a:t>
            </a:r>
          </a:p>
        </p:txBody>
      </p:sp>
      <p:sp>
        <p:nvSpPr>
          <p:cNvPr id="639" name="Shape 639"/>
          <p:cNvSpPr txBox="1">
            <a:spLocks noGrp="1"/>
          </p:cNvSpPr>
          <p:nvPr>
            <p:ph type="body" idx="1"/>
          </p:nvPr>
        </p:nvSpPr>
        <p:spPr>
          <a:xfrm>
            <a:off x="457200" y="1108074"/>
            <a:ext cx="8229600" cy="3082800"/>
          </a:xfrm>
          <a:prstGeom prst="rect">
            <a:avLst/>
          </a:prstGeom>
        </p:spPr>
        <p:txBody>
          <a:bodyPr wrap="square" lIns="68575" tIns="68575" rIns="68575" bIns="68575" anchor="t" anchorCtr="0">
            <a:noAutofit/>
          </a:bodyPr>
          <a:lstStyle/>
          <a:p>
            <a:pPr marL="457200" lvl="0" indent="-228600" rtl="0">
              <a:spcBef>
                <a:spcPts val="0"/>
              </a:spcBef>
            </a:pPr>
            <a:r>
              <a:rPr lang="en-US"/>
              <a:t>Config files visible to developers</a:t>
            </a:r>
          </a:p>
          <a:p>
            <a:pPr marL="457200" lvl="0" indent="-228600" rtl="0">
              <a:spcBef>
                <a:spcPts val="0"/>
              </a:spcBef>
            </a:pPr>
            <a:r>
              <a:rPr lang="en-US"/>
              <a:t>Sensitive values are encrypted on per field basis</a:t>
            </a:r>
          </a:p>
          <a:p>
            <a:pPr marL="457200" lvl="0" indent="-228600" rtl="0">
              <a:spcBef>
                <a:spcPts val="0"/>
              </a:spcBef>
            </a:pPr>
            <a:r>
              <a:rPr lang="en-US"/>
              <a:t>Sensitive information unlocked only at runtime</a:t>
            </a:r>
          </a:p>
          <a:p>
            <a:pPr marL="457200" lvl="0" indent="-228600" rtl="0">
              <a:spcBef>
                <a:spcPts val="0"/>
              </a:spcBef>
            </a:pPr>
            <a:r>
              <a:rPr lang="en-US"/>
              <a:t>Administrators can encrypt sensitive data via standard endpoint</a:t>
            </a:r>
          </a:p>
        </p:txBody>
      </p:sp>
    </p:spTree>
    <p:extLst>
      <p:ext uri="{BB962C8B-B14F-4D97-AF65-F5344CB8AC3E}">
        <p14:creationId xmlns:p14="http://schemas.microsoft.com/office/powerpoint/2010/main" val="28495604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Shape 645"/>
          <p:cNvSpPr txBox="1">
            <a:spLocks noGrp="1"/>
          </p:cNvSpPr>
          <p:nvPr>
            <p:ph type="title"/>
          </p:nvPr>
        </p:nvSpPr>
        <p:spPr>
          <a:xfrm>
            <a:off x="457199" y="320038"/>
            <a:ext cx="8229600" cy="363600"/>
          </a:xfrm>
          <a:prstGeom prst="rect">
            <a:avLst/>
          </a:prstGeom>
        </p:spPr>
        <p:txBody>
          <a:bodyPr wrap="square" lIns="68575" tIns="68575" rIns="68575" bIns="68575" anchor="ctr" anchorCtr="0">
            <a:noAutofit/>
          </a:bodyPr>
          <a:lstStyle/>
          <a:p>
            <a:pPr lvl="0">
              <a:spcBef>
                <a:spcPts val="0"/>
              </a:spcBef>
              <a:buNone/>
            </a:pPr>
            <a:r>
              <a:rPr lang="en-US"/>
              <a:t>How to do it</a:t>
            </a:r>
          </a:p>
        </p:txBody>
      </p:sp>
      <p:sp>
        <p:nvSpPr>
          <p:cNvPr id="646" name="Shape 646"/>
          <p:cNvSpPr txBox="1">
            <a:spLocks noGrp="1"/>
          </p:cNvSpPr>
          <p:nvPr>
            <p:ph type="body" idx="1"/>
          </p:nvPr>
        </p:nvSpPr>
        <p:spPr>
          <a:xfrm>
            <a:off x="457200" y="1108074"/>
            <a:ext cx="8229600" cy="3082800"/>
          </a:xfrm>
          <a:prstGeom prst="rect">
            <a:avLst/>
          </a:prstGeom>
        </p:spPr>
        <p:txBody>
          <a:bodyPr wrap="square" lIns="68575" tIns="68575" rIns="68575" bIns="68575" anchor="t" anchorCtr="0">
            <a:noAutofit/>
          </a:bodyPr>
          <a:lstStyle/>
          <a:p>
            <a:pPr marL="457200" lvl="0" indent="-355600" rtl="0">
              <a:spcBef>
                <a:spcPts val="0"/>
              </a:spcBef>
              <a:buSzPct val="100000"/>
              <a:buAutoNum type="arabicPeriod"/>
            </a:pPr>
            <a:r>
              <a:rPr lang="en-US" sz="2000"/>
              <a:t>Create config server with encryption key</a:t>
            </a:r>
          </a:p>
          <a:p>
            <a:pPr marL="457200" lvl="0" indent="0" rtl="0">
              <a:spcBef>
                <a:spcPts val="0"/>
              </a:spcBef>
              <a:buNone/>
            </a:pPr>
            <a:r>
              <a:rPr lang="en-US" sz="2000">
                <a:latin typeface="Courier New"/>
                <a:ea typeface="Courier New"/>
                <a:cs typeface="Courier New"/>
                <a:sym typeface="Courier New"/>
              </a:rPr>
              <a:t>"encrypt": { "key": "MyPassword" }</a:t>
            </a:r>
          </a:p>
          <a:p>
            <a:pPr marL="457200" lvl="0" indent="-355600" rtl="0">
              <a:spcBef>
                <a:spcPts val="0"/>
              </a:spcBef>
              <a:buSzPct val="100000"/>
              <a:buAutoNum type="arabicPeriod"/>
            </a:pPr>
            <a:r>
              <a:rPr lang="en-US" sz="2000"/>
              <a:t>Obtain OAuth token for cf via “cf oauth-token”. </a:t>
            </a:r>
            <a:r>
              <a:rPr lang="en-US" sz="2000" b="1"/>
              <a:t>This is not the same token as used to read the values - don’t trust official docs</a:t>
            </a:r>
          </a:p>
          <a:p>
            <a:pPr marL="457200" lvl="0" indent="-355600" rtl="0">
              <a:spcBef>
                <a:spcPts val="0"/>
              </a:spcBef>
              <a:buSzPct val="100000"/>
              <a:buAutoNum type="arabicPeriod"/>
            </a:pPr>
            <a:r>
              <a:rPr lang="en-US" sz="2000"/>
              <a:t>Call config server uri at </a:t>
            </a:r>
            <a:r>
              <a:rPr lang="en-US" sz="2000">
                <a:latin typeface="Courier New"/>
                <a:ea typeface="Courier New"/>
                <a:cs typeface="Courier New"/>
                <a:sym typeface="Courier New"/>
              </a:rPr>
              <a:t>/encrypt</a:t>
            </a:r>
            <a:r>
              <a:rPr lang="en-US" sz="2000"/>
              <a:t> endpoint via POST with bearer token. Payload is data to encrypt</a:t>
            </a:r>
          </a:p>
          <a:p>
            <a:pPr marL="457200" lvl="0" indent="-355600">
              <a:spcBef>
                <a:spcPts val="0"/>
              </a:spcBef>
              <a:buSzPct val="100000"/>
              <a:buAutoNum type="arabicPeriod"/>
            </a:pPr>
            <a:r>
              <a:rPr lang="en-US" sz="2000"/>
              <a:t>Use encrypted data as value in your config prefixed with </a:t>
            </a:r>
            <a:r>
              <a:rPr lang="en-US" sz="2000">
                <a:latin typeface="Courier New"/>
                <a:ea typeface="Courier New"/>
                <a:cs typeface="Courier New"/>
                <a:sym typeface="Courier New"/>
              </a:rPr>
              <a:t>{cipher}</a:t>
            </a:r>
          </a:p>
        </p:txBody>
      </p:sp>
    </p:spTree>
    <p:extLst>
      <p:ext uri="{BB962C8B-B14F-4D97-AF65-F5344CB8AC3E}">
        <p14:creationId xmlns:p14="http://schemas.microsoft.com/office/powerpoint/2010/main" val="3946256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p:nvPr/>
        </p:nvSpPr>
        <p:spPr>
          <a:xfrm>
            <a:off x="627320" y="861237"/>
            <a:ext cx="2775096" cy="3296091"/>
          </a:xfrm>
          <a:prstGeom prst="rect">
            <a:avLst/>
          </a:prstGeom>
          <a:noFill/>
          <a:ln>
            <a:noFill/>
          </a:ln>
        </p:spPr>
        <p:txBody>
          <a:bodyPr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3200" b="1" i="0" u="none" strike="noStrike" kern="0" cap="none" spc="0" normalizeH="0" baseline="0" noProof="0">
                <a:ln>
                  <a:noFill/>
                </a:ln>
                <a:solidFill>
                  <a:srgbClr val="FFFFFF"/>
                </a:solidFill>
                <a:effectLst/>
                <a:uLnTx/>
                <a:uFillTx/>
                <a:latin typeface="Proxima Nova"/>
                <a:ea typeface="Proxima Nova"/>
                <a:cs typeface="Proxima Nova"/>
                <a:sym typeface="Proxima Nova"/>
              </a:rPr>
              <a:t>There’s a </a:t>
            </a:r>
            <a:r>
              <a:rPr kumimoji="0" lang="en-US" sz="3200" b="1" i="0" u="none" strike="noStrike" kern="0" cap="none" spc="0" normalizeH="0" baseline="0" noProof="0">
                <a:ln>
                  <a:noFill/>
                </a:ln>
                <a:solidFill>
                  <a:srgbClr val="00AE9E"/>
                </a:solidFill>
                <a:effectLst/>
                <a:uLnTx/>
                <a:uFillTx/>
                <a:latin typeface="Proxima Nova"/>
                <a:ea typeface="Proxima Nova"/>
                <a:cs typeface="Proxima Nova"/>
                <a:sym typeface="Proxima Nova"/>
              </a:rPr>
              <a:t>maturity model </a:t>
            </a:r>
            <a:r>
              <a:rPr kumimoji="0" lang="en-US" sz="3200" b="1" i="0" u="none" strike="noStrike" kern="0" cap="none" spc="0" normalizeH="0" baseline="0" noProof="0">
                <a:ln>
                  <a:noFill/>
                </a:ln>
                <a:solidFill>
                  <a:srgbClr val="FFFFFF"/>
                </a:solidFill>
                <a:effectLst/>
                <a:uLnTx/>
                <a:uFillTx/>
                <a:latin typeface="Proxima Nova"/>
                <a:ea typeface="Proxima Nova"/>
                <a:cs typeface="Proxima Nova"/>
                <a:sym typeface="Proxima Nova"/>
              </a:rPr>
              <a:t>on your way to cloud native.</a:t>
            </a:r>
          </a:p>
        </p:txBody>
      </p:sp>
      <p:grpSp>
        <p:nvGrpSpPr>
          <p:cNvPr id="109" name="Shape 109"/>
          <p:cNvGrpSpPr/>
          <p:nvPr/>
        </p:nvGrpSpPr>
        <p:grpSpPr>
          <a:xfrm>
            <a:off x="3848980" y="3795823"/>
            <a:ext cx="4816548" cy="1095153"/>
            <a:chOff x="3848980" y="3795823"/>
            <a:chExt cx="4816548" cy="1095153"/>
          </a:xfrm>
        </p:grpSpPr>
        <p:sp>
          <p:nvSpPr>
            <p:cNvPr id="110" name="Shape 110"/>
            <p:cNvSpPr/>
            <p:nvPr/>
          </p:nvSpPr>
          <p:spPr>
            <a:xfrm>
              <a:off x="5667148" y="3875567"/>
              <a:ext cx="2998381" cy="935665"/>
            </a:xfrm>
            <a:prstGeom prst="rect">
              <a:avLst/>
            </a:prstGeom>
            <a:solidFill>
              <a:srgbClr val="23323D"/>
            </a:solidFill>
            <a:ln w="9525" cap="flat" cmpd="sng">
              <a:solidFill>
                <a:schemeClr val="lt1"/>
              </a:solidFill>
              <a:prstDash val="solid"/>
              <a:round/>
              <a:headEnd type="none" w="med" len="med"/>
              <a:tailEnd type="none" w="med" len="med"/>
            </a:ln>
          </p:spPr>
          <p:txBody>
            <a:bodyPr wrap="square" lIns="274300" tIns="45700" rIns="91425" bIns="45700" anchor="ctr" anchorCtr="0">
              <a:noAutofit/>
            </a:bodyPr>
            <a:lstStyle/>
            <a:p>
              <a:pPr marL="285750" marR="0" lvl="0" indent="-285750" algn="l" defTabSz="914400" rtl="0" eaLnBrk="1" fontAlgn="auto" latinLnBrk="0" hangingPunct="1">
                <a:lnSpc>
                  <a:spcPct val="100000"/>
                </a:lnSpc>
                <a:spcBef>
                  <a:spcPts val="0"/>
                </a:spcBef>
                <a:spcAft>
                  <a:spcPts val="0"/>
                </a:spcAft>
                <a:buClr>
                  <a:srgbClr val="FFFFFF"/>
                </a:buClr>
                <a:buSzPct val="100000"/>
                <a:buFont typeface="Arial"/>
                <a:buChar char="•"/>
                <a:tabLst/>
                <a:defRPr/>
              </a:pPr>
              <a:r>
                <a:rPr kumimoji="0" lang="en-US" sz="1200" b="0" i="0" u="none" strike="noStrike" kern="0" cap="none" spc="0" normalizeH="0" baseline="0" noProof="0">
                  <a:ln>
                    <a:noFill/>
                  </a:ln>
                  <a:solidFill>
                    <a:srgbClr val="FFFFFF"/>
                  </a:solidFill>
                  <a:effectLst/>
                  <a:uLnTx/>
                  <a:uFillTx/>
                  <a:latin typeface="Proxima Nova"/>
                  <a:ea typeface="Proxima Nova"/>
                  <a:cs typeface="Proxima Nova"/>
                  <a:sym typeface="Proxima Nova"/>
                </a:rPr>
                <a:t>No file system dependency</a:t>
              </a:r>
            </a:p>
            <a:p>
              <a:pPr marL="285750" marR="0" lvl="0" indent="-285750" algn="l" defTabSz="914400" rtl="0" eaLnBrk="1" fontAlgn="auto" latinLnBrk="0" hangingPunct="1">
                <a:lnSpc>
                  <a:spcPct val="100000"/>
                </a:lnSpc>
                <a:spcBef>
                  <a:spcPts val="0"/>
                </a:spcBef>
                <a:spcAft>
                  <a:spcPts val="0"/>
                </a:spcAft>
                <a:buClr>
                  <a:srgbClr val="FFFFFF"/>
                </a:buClr>
                <a:buSzPct val="100000"/>
                <a:buFont typeface="Arial"/>
                <a:buChar char="•"/>
                <a:tabLst/>
                <a:defRPr/>
              </a:pPr>
              <a:r>
                <a:rPr kumimoji="0" lang="en-US" sz="1200" b="0" i="0" u="none" strike="noStrike" kern="0" cap="none" spc="0" normalizeH="0" baseline="0" noProof="0">
                  <a:ln>
                    <a:noFill/>
                  </a:ln>
                  <a:solidFill>
                    <a:srgbClr val="FFFFFF"/>
                  </a:solidFill>
                  <a:effectLst/>
                  <a:uLnTx/>
                  <a:uFillTx/>
                  <a:latin typeface="Proxima Nova"/>
                  <a:ea typeface="Proxima Nova"/>
                  <a:cs typeface="Proxima Nova"/>
                  <a:sym typeface="Proxima Nova"/>
                </a:rPr>
                <a:t>Self contained application</a:t>
              </a:r>
            </a:p>
            <a:p>
              <a:pPr marL="285750" marR="0" lvl="0" indent="-285750" algn="l" defTabSz="914400" rtl="0" eaLnBrk="1" fontAlgn="auto" latinLnBrk="0" hangingPunct="1">
                <a:lnSpc>
                  <a:spcPct val="100000"/>
                </a:lnSpc>
                <a:spcBef>
                  <a:spcPts val="0"/>
                </a:spcBef>
                <a:spcAft>
                  <a:spcPts val="0"/>
                </a:spcAft>
                <a:buClr>
                  <a:srgbClr val="FFFFFF"/>
                </a:buClr>
                <a:buSzPct val="100000"/>
                <a:buFont typeface="Arial"/>
                <a:buChar char="•"/>
                <a:tabLst/>
                <a:defRPr/>
              </a:pPr>
              <a:r>
                <a:rPr kumimoji="0" lang="en-US" sz="1200" b="0" i="0" u="none" strike="noStrike" kern="0" cap="none" spc="0" normalizeH="0" baseline="0" noProof="0">
                  <a:ln>
                    <a:noFill/>
                  </a:ln>
                  <a:solidFill>
                    <a:srgbClr val="FFFFFF"/>
                  </a:solidFill>
                  <a:effectLst/>
                  <a:uLnTx/>
                  <a:uFillTx/>
                  <a:latin typeface="Proxima Nova"/>
                  <a:ea typeface="Proxima Nova"/>
                  <a:cs typeface="Proxima Nova"/>
                  <a:sym typeface="Proxima Nova"/>
                </a:rPr>
                <a:t>Platform managed ports/address</a:t>
              </a:r>
            </a:p>
            <a:p>
              <a:pPr marL="285750" marR="0" lvl="0" indent="-285750" algn="l" defTabSz="914400" rtl="0" eaLnBrk="1" fontAlgn="auto" latinLnBrk="0" hangingPunct="1">
                <a:lnSpc>
                  <a:spcPct val="100000"/>
                </a:lnSpc>
                <a:spcBef>
                  <a:spcPts val="0"/>
                </a:spcBef>
                <a:spcAft>
                  <a:spcPts val="0"/>
                </a:spcAft>
                <a:buClr>
                  <a:srgbClr val="FFFFFF"/>
                </a:buClr>
                <a:buSzPct val="100000"/>
                <a:buFont typeface="Arial"/>
                <a:buChar char="•"/>
                <a:tabLst/>
                <a:defRPr/>
              </a:pPr>
              <a:r>
                <a:rPr kumimoji="0" lang="en-US" sz="1200" b="0" i="0" u="none" strike="noStrike" kern="0" cap="none" spc="0" normalizeH="0" baseline="0" noProof="0">
                  <a:ln>
                    <a:noFill/>
                  </a:ln>
                  <a:solidFill>
                    <a:srgbClr val="FFFFFF"/>
                  </a:solidFill>
                  <a:effectLst/>
                  <a:uLnTx/>
                  <a:uFillTx/>
                  <a:latin typeface="Proxima Nova"/>
                  <a:ea typeface="Proxima Nova"/>
                  <a:cs typeface="Proxima Nova"/>
                  <a:sym typeface="Proxima Nova"/>
                </a:rPr>
                <a:t>Consume off-platform services</a:t>
              </a:r>
            </a:p>
          </p:txBody>
        </p:sp>
        <p:sp>
          <p:nvSpPr>
            <p:cNvPr id="111" name="Shape 111"/>
            <p:cNvSpPr/>
            <p:nvPr/>
          </p:nvSpPr>
          <p:spPr>
            <a:xfrm>
              <a:off x="3848980" y="3795823"/>
              <a:ext cx="2030817" cy="1095153"/>
            </a:xfrm>
            <a:prstGeom prst="roundRect">
              <a:avLst>
                <a:gd name="adj" fmla="val 16667"/>
              </a:avLst>
            </a:prstGeom>
            <a:solidFill>
              <a:srgbClr val="95EBF2"/>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ct val="25000"/>
                <a:buFont typeface="Proxima Nova"/>
                <a:buNone/>
                <a:tabLst/>
                <a:defRPr/>
              </a:pPr>
              <a:r>
                <a:rPr kumimoji="0" lang="en-US" sz="1800" b="0" i="0" u="none" strike="noStrike" kern="0" cap="none" spc="0" normalizeH="0" baseline="0" noProof="0">
                  <a:ln>
                    <a:noFill/>
                  </a:ln>
                  <a:solidFill>
                    <a:srgbClr val="000000"/>
                  </a:solidFill>
                  <a:effectLst/>
                  <a:uLnTx/>
                  <a:uFillTx/>
                  <a:latin typeface="Proxima Nova"/>
                  <a:ea typeface="Proxima Nova"/>
                  <a:cs typeface="Proxima Nova"/>
                  <a:sym typeface="Proxima Nova"/>
                </a:rPr>
                <a:t>Cloud Ready</a:t>
              </a:r>
            </a:p>
          </p:txBody>
        </p:sp>
      </p:grpSp>
      <p:grpSp>
        <p:nvGrpSpPr>
          <p:cNvPr id="112" name="Shape 112"/>
          <p:cNvGrpSpPr/>
          <p:nvPr/>
        </p:nvGrpSpPr>
        <p:grpSpPr>
          <a:xfrm>
            <a:off x="3848980" y="2620925"/>
            <a:ext cx="4816548" cy="1095153"/>
            <a:chOff x="3848980" y="2620925"/>
            <a:chExt cx="4816548" cy="1095153"/>
          </a:xfrm>
        </p:grpSpPr>
        <p:sp>
          <p:nvSpPr>
            <p:cNvPr id="113" name="Shape 113"/>
            <p:cNvSpPr/>
            <p:nvPr/>
          </p:nvSpPr>
          <p:spPr>
            <a:xfrm>
              <a:off x="5667148" y="2700667"/>
              <a:ext cx="2998381" cy="935665"/>
            </a:xfrm>
            <a:prstGeom prst="rect">
              <a:avLst/>
            </a:prstGeom>
            <a:solidFill>
              <a:srgbClr val="23323D"/>
            </a:solidFill>
            <a:ln w="9525" cap="flat" cmpd="sng">
              <a:solidFill>
                <a:schemeClr val="lt1"/>
              </a:solidFill>
              <a:prstDash val="solid"/>
              <a:round/>
              <a:headEnd type="none" w="med" len="med"/>
              <a:tailEnd type="none" w="med" len="med"/>
            </a:ln>
          </p:spPr>
          <p:txBody>
            <a:bodyPr wrap="square" lIns="274300" tIns="45700" rIns="91425" bIns="45700" anchor="ctr" anchorCtr="0">
              <a:noAutofit/>
            </a:bodyPr>
            <a:lstStyle/>
            <a:p>
              <a:pPr marL="285750" marR="0" lvl="0" indent="-285750" algn="l" defTabSz="914400" rtl="0" eaLnBrk="1" fontAlgn="auto" latinLnBrk="0" hangingPunct="1">
                <a:lnSpc>
                  <a:spcPct val="100000"/>
                </a:lnSpc>
                <a:spcBef>
                  <a:spcPts val="0"/>
                </a:spcBef>
                <a:spcAft>
                  <a:spcPts val="0"/>
                </a:spcAft>
                <a:buClr>
                  <a:srgbClr val="FFFFFF"/>
                </a:buClr>
                <a:buSzPct val="100000"/>
                <a:buFont typeface="Arial"/>
                <a:buChar char="•"/>
                <a:tabLst/>
                <a:defRPr/>
              </a:pPr>
              <a:r>
                <a:rPr kumimoji="0" lang="en-US" sz="1200" b="0" i="0" u="none" strike="noStrike" kern="0" cap="none" spc="0" normalizeH="0" baseline="0" noProof="0">
                  <a:ln>
                    <a:noFill/>
                  </a:ln>
                  <a:solidFill>
                    <a:srgbClr val="FFFFFF"/>
                  </a:solidFill>
                  <a:effectLst/>
                  <a:uLnTx/>
                  <a:uFillTx/>
                  <a:latin typeface="Proxima Nova"/>
                  <a:ea typeface="Proxima Nova"/>
                  <a:cs typeface="Proxima Nova"/>
                  <a:sym typeface="Proxima Nova"/>
                </a:rPr>
                <a:t>Twelve factor app</a:t>
              </a:r>
            </a:p>
            <a:p>
              <a:pPr marL="285750" marR="0" lvl="0" indent="-285750" algn="l" defTabSz="914400" rtl="0" eaLnBrk="1" fontAlgn="auto" latinLnBrk="0" hangingPunct="1">
                <a:lnSpc>
                  <a:spcPct val="100000"/>
                </a:lnSpc>
                <a:spcBef>
                  <a:spcPts val="0"/>
                </a:spcBef>
                <a:spcAft>
                  <a:spcPts val="0"/>
                </a:spcAft>
                <a:buClr>
                  <a:srgbClr val="FFFFFF"/>
                </a:buClr>
                <a:buSzPct val="100000"/>
                <a:buFont typeface="Arial"/>
                <a:buChar char="•"/>
                <a:tabLst/>
                <a:defRPr/>
              </a:pPr>
              <a:r>
                <a:rPr kumimoji="0" lang="en-US" sz="1200" b="0" i="0" u="none" strike="noStrike" kern="0" cap="none" spc="0" normalizeH="0" baseline="0" noProof="0">
                  <a:ln>
                    <a:noFill/>
                  </a:ln>
                  <a:solidFill>
                    <a:srgbClr val="FFFFFF"/>
                  </a:solidFill>
                  <a:effectLst/>
                  <a:uLnTx/>
                  <a:uFillTx/>
                  <a:latin typeface="Proxima Nova"/>
                  <a:ea typeface="Proxima Nova"/>
                  <a:cs typeface="Proxima Nova"/>
                  <a:sym typeface="Proxima Nova"/>
                </a:rPr>
                <a:t>Horizontal scalable</a:t>
              </a:r>
            </a:p>
            <a:p>
              <a:pPr marL="285750" marR="0" lvl="0" indent="-285750" algn="l" defTabSz="914400" rtl="0" eaLnBrk="1" fontAlgn="auto" latinLnBrk="0" hangingPunct="1">
                <a:lnSpc>
                  <a:spcPct val="100000"/>
                </a:lnSpc>
                <a:spcBef>
                  <a:spcPts val="0"/>
                </a:spcBef>
                <a:spcAft>
                  <a:spcPts val="0"/>
                </a:spcAft>
                <a:buClr>
                  <a:srgbClr val="FFFFFF"/>
                </a:buClr>
                <a:buSzPct val="100000"/>
                <a:buFont typeface="Arial"/>
                <a:buChar char="•"/>
                <a:tabLst/>
                <a:defRPr/>
              </a:pPr>
              <a:r>
                <a:rPr kumimoji="0" lang="en-US" sz="1200" b="0" i="0" u="none" strike="noStrike" kern="0" cap="none" spc="0" normalizeH="0" baseline="0" noProof="0">
                  <a:ln>
                    <a:noFill/>
                  </a:ln>
                  <a:solidFill>
                    <a:srgbClr val="FFFFFF"/>
                  </a:solidFill>
                  <a:effectLst/>
                  <a:uLnTx/>
                  <a:uFillTx/>
                  <a:latin typeface="Proxima Nova"/>
                  <a:ea typeface="Proxima Nova"/>
                  <a:cs typeface="Proxima Nova"/>
                  <a:sym typeface="Proxima Nova"/>
                </a:rPr>
                <a:t>Leverage platform for HA</a:t>
              </a:r>
            </a:p>
          </p:txBody>
        </p:sp>
        <p:sp>
          <p:nvSpPr>
            <p:cNvPr id="114" name="Shape 114"/>
            <p:cNvSpPr/>
            <p:nvPr/>
          </p:nvSpPr>
          <p:spPr>
            <a:xfrm>
              <a:off x="3848980" y="2620925"/>
              <a:ext cx="2030817" cy="1095153"/>
            </a:xfrm>
            <a:prstGeom prst="roundRect">
              <a:avLst>
                <a:gd name="adj" fmla="val 16667"/>
              </a:avLst>
            </a:prstGeom>
            <a:solidFill>
              <a:schemeClr val="accent4"/>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ct val="25000"/>
                <a:buFont typeface="Proxima Nova"/>
                <a:buNone/>
                <a:tabLst/>
                <a:defRPr/>
              </a:pPr>
              <a:r>
                <a:rPr kumimoji="0" lang="en-US" sz="1800" b="0" i="0" u="none" strike="noStrike" kern="0" cap="none" spc="0" normalizeH="0" baseline="0" noProof="0">
                  <a:ln>
                    <a:noFill/>
                  </a:ln>
                  <a:solidFill>
                    <a:srgbClr val="000000"/>
                  </a:solidFill>
                  <a:effectLst/>
                  <a:uLnTx/>
                  <a:uFillTx/>
                  <a:latin typeface="Proxima Nova"/>
                  <a:ea typeface="Proxima Nova"/>
                  <a:cs typeface="Proxima Nova"/>
                  <a:sym typeface="Proxima Nova"/>
                </a:rPr>
                <a:t>Cloud Friendly</a:t>
              </a:r>
            </a:p>
          </p:txBody>
        </p:sp>
      </p:grpSp>
      <p:grpSp>
        <p:nvGrpSpPr>
          <p:cNvPr id="115" name="Shape 115"/>
          <p:cNvGrpSpPr/>
          <p:nvPr/>
        </p:nvGrpSpPr>
        <p:grpSpPr>
          <a:xfrm>
            <a:off x="3848980" y="1446025"/>
            <a:ext cx="4816548" cy="1095153"/>
            <a:chOff x="3848980" y="1446025"/>
            <a:chExt cx="4816548" cy="1095153"/>
          </a:xfrm>
        </p:grpSpPr>
        <p:sp>
          <p:nvSpPr>
            <p:cNvPr id="116" name="Shape 116"/>
            <p:cNvSpPr/>
            <p:nvPr/>
          </p:nvSpPr>
          <p:spPr>
            <a:xfrm>
              <a:off x="5667148" y="1525770"/>
              <a:ext cx="2998381" cy="935665"/>
            </a:xfrm>
            <a:prstGeom prst="rect">
              <a:avLst/>
            </a:prstGeom>
            <a:solidFill>
              <a:srgbClr val="23323D"/>
            </a:solidFill>
            <a:ln w="9525" cap="flat" cmpd="sng">
              <a:solidFill>
                <a:schemeClr val="lt1"/>
              </a:solidFill>
              <a:prstDash val="solid"/>
              <a:round/>
              <a:headEnd type="none" w="med" len="med"/>
              <a:tailEnd type="none" w="med" len="med"/>
            </a:ln>
          </p:spPr>
          <p:txBody>
            <a:bodyPr wrap="square" lIns="274300" tIns="45700" rIns="91425" bIns="45700" anchor="ctr" anchorCtr="0">
              <a:noAutofit/>
            </a:bodyPr>
            <a:lstStyle/>
            <a:p>
              <a:pPr marL="285750" marR="0" lvl="0" indent="-285750" algn="l" defTabSz="914400" rtl="0" eaLnBrk="1" fontAlgn="auto" latinLnBrk="0" hangingPunct="1">
                <a:lnSpc>
                  <a:spcPct val="100000"/>
                </a:lnSpc>
                <a:spcBef>
                  <a:spcPts val="0"/>
                </a:spcBef>
                <a:spcAft>
                  <a:spcPts val="0"/>
                </a:spcAft>
                <a:buClr>
                  <a:srgbClr val="FFFFFF"/>
                </a:buClr>
                <a:buSzPct val="100000"/>
                <a:buFont typeface="Arial"/>
                <a:buChar char="•"/>
                <a:tabLst/>
                <a:defRPr/>
              </a:pPr>
              <a:r>
                <a:rPr kumimoji="0" lang="en-US" sz="1200" b="0" i="0" u="none" strike="noStrike" kern="0" cap="none" spc="0" normalizeH="0" baseline="0" noProof="0">
                  <a:ln>
                    <a:noFill/>
                  </a:ln>
                  <a:solidFill>
                    <a:srgbClr val="FFFFFF"/>
                  </a:solidFill>
                  <a:effectLst/>
                  <a:uLnTx/>
                  <a:uFillTx/>
                  <a:latin typeface="Proxima Nova"/>
                  <a:ea typeface="Proxima Nova"/>
                  <a:cs typeface="Proxima Nova"/>
                  <a:sym typeface="Proxima Nova"/>
                </a:rPr>
                <a:t>Designed for failure</a:t>
              </a:r>
            </a:p>
            <a:p>
              <a:pPr marL="285750" marR="0" lvl="0" indent="-285750" algn="l" defTabSz="914400" rtl="0" eaLnBrk="1" fontAlgn="auto" latinLnBrk="0" hangingPunct="1">
                <a:lnSpc>
                  <a:spcPct val="100000"/>
                </a:lnSpc>
                <a:spcBef>
                  <a:spcPts val="0"/>
                </a:spcBef>
                <a:spcAft>
                  <a:spcPts val="0"/>
                </a:spcAft>
                <a:buClr>
                  <a:srgbClr val="FFFFFF"/>
                </a:buClr>
                <a:buSzPct val="100000"/>
                <a:buFont typeface="Arial"/>
                <a:buChar char="•"/>
                <a:tabLst/>
                <a:defRPr/>
              </a:pPr>
              <a:r>
                <a:rPr kumimoji="0" lang="en-US" sz="1200" b="0" i="0" u="none" strike="noStrike" kern="0" cap="none" spc="0" normalizeH="0" baseline="0" noProof="0">
                  <a:ln>
                    <a:noFill/>
                  </a:ln>
                  <a:solidFill>
                    <a:srgbClr val="FFFFFF"/>
                  </a:solidFill>
                  <a:effectLst/>
                  <a:uLnTx/>
                  <a:uFillTx/>
                  <a:latin typeface="Proxima Nova"/>
                  <a:ea typeface="Proxima Nova"/>
                  <a:cs typeface="Proxima Nova"/>
                  <a:sym typeface="Proxima Nova"/>
                </a:rPr>
                <a:t>Apps unaffected by dependencies</a:t>
              </a:r>
            </a:p>
            <a:p>
              <a:pPr marL="285750" marR="0" lvl="0" indent="-285750" algn="l" defTabSz="914400" rtl="0" eaLnBrk="1" fontAlgn="auto" latinLnBrk="0" hangingPunct="1">
                <a:lnSpc>
                  <a:spcPct val="100000"/>
                </a:lnSpc>
                <a:spcBef>
                  <a:spcPts val="0"/>
                </a:spcBef>
                <a:spcAft>
                  <a:spcPts val="0"/>
                </a:spcAft>
                <a:buClr>
                  <a:srgbClr val="FFFFFF"/>
                </a:buClr>
                <a:buSzPct val="100000"/>
                <a:buFont typeface="Arial"/>
                <a:buChar char="•"/>
                <a:tabLst/>
                <a:defRPr/>
              </a:pPr>
              <a:r>
                <a:rPr kumimoji="0" lang="en-US" sz="1200" b="0" i="0" u="none" strike="noStrike" kern="0" cap="none" spc="0" normalizeH="0" baseline="0" noProof="0">
                  <a:ln>
                    <a:noFill/>
                  </a:ln>
                  <a:solidFill>
                    <a:srgbClr val="FFFFFF"/>
                  </a:solidFill>
                  <a:effectLst/>
                  <a:uLnTx/>
                  <a:uFillTx/>
                  <a:latin typeface="Proxima Nova"/>
                  <a:ea typeface="Proxima Nova"/>
                  <a:cs typeface="Proxima Nova"/>
                  <a:sym typeface="Proxima Nova"/>
                </a:rPr>
                <a:t>Proactive failure testing</a:t>
              </a:r>
            </a:p>
            <a:p>
              <a:pPr marL="285750" marR="0" lvl="0" indent="-285750" algn="l" defTabSz="914400" rtl="0" eaLnBrk="1" fontAlgn="auto" latinLnBrk="0" hangingPunct="1">
                <a:lnSpc>
                  <a:spcPct val="100000"/>
                </a:lnSpc>
                <a:spcBef>
                  <a:spcPts val="0"/>
                </a:spcBef>
                <a:spcAft>
                  <a:spcPts val="0"/>
                </a:spcAft>
                <a:buClr>
                  <a:srgbClr val="FFFFFF"/>
                </a:buClr>
                <a:buSzPct val="100000"/>
                <a:buFont typeface="Arial"/>
                <a:buChar char="•"/>
                <a:tabLst/>
                <a:defRPr/>
              </a:pPr>
              <a:r>
                <a:rPr kumimoji="0" lang="en-US" sz="1200" b="0" i="0" u="none" strike="noStrike" kern="0" cap="none" spc="0" normalizeH="0" baseline="0" noProof="0">
                  <a:ln>
                    <a:noFill/>
                  </a:ln>
                  <a:solidFill>
                    <a:srgbClr val="FFFFFF"/>
                  </a:solidFill>
                  <a:effectLst/>
                  <a:uLnTx/>
                  <a:uFillTx/>
                  <a:latin typeface="Proxima Nova"/>
                  <a:ea typeface="Proxima Nova"/>
                  <a:cs typeface="Proxima Nova"/>
                  <a:sym typeface="Proxima Nova"/>
                </a:rPr>
                <a:t>Metrics and monitoring baked in</a:t>
              </a:r>
            </a:p>
            <a:p>
              <a:pPr marL="285750" marR="0" lvl="0" indent="-285750" algn="l" defTabSz="914400" rtl="0" eaLnBrk="1" fontAlgn="auto" latinLnBrk="0" hangingPunct="1">
                <a:lnSpc>
                  <a:spcPct val="100000"/>
                </a:lnSpc>
                <a:spcBef>
                  <a:spcPts val="0"/>
                </a:spcBef>
                <a:spcAft>
                  <a:spcPts val="0"/>
                </a:spcAft>
                <a:buClr>
                  <a:srgbClr val="FFFFFF"/>
                </a:buClr>
                <a:buSzPct val="100000"/>
                <a:buFont typeface="Arial"/>
                <a:buChar char="•"/>
                <a:tabLst/>
                <a:defRPr/>
              </a:pPr>
              <a:r>
                <a:rPr kumimoji="0" lang="en-US" sz="1200" b="0" i="0" u="none" strike="noStrike" kern="0" cap="none" spc="0" normalizeH="0" baseline="0" noProof="0">
                  <a:ln>
                    <a:noFill/>
                  </a:ln>
                  <a:solidFill>
                    <a:srgbClr val="FFFFFF"/>
                  </a:solidFill>
                  <a:effectLst/>
                  <a:uLnTx/>
                  <a:uFillTx/>
                  <a:latin typeface="Proxima Nova"/>
                  <a:ea typeface="Proxima Nova"/>
                  <a:cs typeface="Proxima Nova"/>
                  <a:sym typeface="Proxima Nova"/>
                </a:rPr>
                <a:t>Cloud agnostic runtime</a:t>
              </a:r>
            </a:p>
          </p:txBody>
        </p:sp>
        <p:sp>
          <p:nvSpPr>
            <p:cNvPr id="117" name="Shape 117"/>
            <p:cNvSpPr/>
            <p:nvPr/>
          </p:nvSpPr>
          <p:spPr>
            <a:xfrm>
              <a:off x="3848980" y="1446025"/>
              <a:ext cx="2030817" cy="1095153"/>
            </a:xfrm>
            <a:prstGeom prst="roundRect">
              <a:avLst>
                <a:gd name="adj" fmla="val 16667"/>
              </a:avLst>
            </a:prstGeom>
            <a:solidFill>
              <a:schemeClr val="accent2"/>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ct val="25000"/>
                <a:buFont typeface="Proxima Nova"/>
                <a:buNone/>
                <a:tabLst/>
                <a:defRPr/>
              </a:pPr>
              <a:r>
                <a:rPr kumimoji="0" lang="en-US" sz="1800" b="0" i="0" u="none" strike="noStrike" kern="0" cap="none" spc="0" normalizeH="0" baseline="0" noProof="0">
                  <a:ln>
                    <a:noFill/>
                  </a:ln>
                  <a:solidFill>
                    <a:srgbClr val="000000"/>
                  </a:solidFill>
                  <a:effectLst/>
                  <a:uLnTx/>
                  <a:uFillTx/>
                  <a:latin typeface="Proxima Nova"/>
                  <a:ea typeface="Proxima Nova"/>
                  <a:cs typeface="Proxima Nova"/>
                  <a:sym typeface="Proxima Nova"/>
                </a:rPr>
                <a:t>Cloud Resilient</a:t>
              </a:r>
            </a:p>
          </p:txBody>
        </p:sp>
      </p:grpSp>
      <p:grpSp>
        <p:nvGrpSpPr>
          <p:cNvPr id="118" name="Shape 118"/>
          <p:cNvGrpSpPr/>
          <p:nvPr/>
        </p:nvGrpSpPr>
        <p:grpSpPr>
          <a:xfrm>
            <a:off x="3848980" y="271129"/>
            <a:ext cx="4816548" cy="1095153"/>
            <a:chOff x="3848980" y="271129"/>
            <a:chExt cx="4816548" cy="1095153"/>
          </a:xfrm>
        </p:grpSpPr>
        <p:sp>
          <p:nvSpPr>
            <p:cNvPr id="119" name="Shape 119"/>
            <p:cNvSpPr/>
            <p:nvPr/>
          </p:nvSpPr>
          <p:spPr>
            <a:xfrm>
              <a:off x="5667148" y="350871"/>
              <a:ext cx="2998381" cy="935665"/>
            </a:xfrm>
            <a:prstGeom prst="rect">
              <a:avLst/>
            </a:prstGeom>
            <a:solidFill>
              <a:srgbClr val="23323D"/>
            </a:solidFill>
            <a:ln w="9525" cap="flat" cmpd="sng">
              <a:solidFill>
                <a:schemeClr val="lt1"/>
              </a:solidFill>
              <a:prstDash val="solid"/>
              <a:round/>
              <a:headEnd type="none" w="med" len="med"/>
              <a:tailEnd type="none" w="med" len="med"/>
            </a:ln>
          </p:spPr>
          <p:txBody>
            <a:bodyPr wrap="square" lIns="274300" tIns="45700" rIns="91425" bIns="45700" anchor="ctr" anchorCtr="0">
              <a:noAutofit/>
            </a:bodyPr>
            <a:lstStyle/>
            <a:p>
              <a:pPr marL="285750" marR="0" lvl="0" indent="-285750" algn="l" defTabSz="914400" rtl="0" eaLnBrk="1" fontAlgn="auto" latinLnBrk="0" hangingPunct="1">
                <a:lnSpc>
                  <a:spcPct val="100000"/>
                </a:lnSpc>
                <a:spcBef>
                  <a:spcPts val="0"/>
                </a:spcBef>
                <a:spcAft>
                  <a:spcPts val="0"/>
                </a:spcAft>
                <a:buClr>
                  <a:srgbClr val="FFFFFF"/>
                </a:buClr>
                <a:buSzPct val="100000"/>
                <a:buFont typeface="Arial"/>
                <a:buChar char="•"/>
                <a:tabLst/>
                <a:defRPr/>
              </a:pPr>
              <a:r>
                <a:rPr kumimoji="0" lang="en-US" sz="1200" b="0" i="0" u="none" strike="noStrike" kern="0" cap="none" spc="0" normalizeH="0" baseline="0" noProof="0">
                  <a:ln>
                    <a:noFill/>
                  </a:ln>
                  <a:solidFill>
                    <a:srgbClr val="FFFFFF"/>
                  </a:solidFill>
                  <a:effectLst/>
                  <a:uLnTx/>
                  <a:uFillTx/>
                  <a:latin typeface="Proxima Nova"/>
                  <a:ea typeface="Proxima Nova"/>
                  <a:cs typeface="Proxima Nova"/>
                  <a:sym typeface="Proxima Nova"/>
                </a:rPr>
                <a:t>Microservice architecture</a:t>
              </a:r>
            </a:p>
            <a:p>
              <a:pPr marL="285750" marR="0" lvl="0" indent="-285750" algn="l" defTabSz="914400" rtl="0" eaLnBrk="1" fontAlgn="auto" latinLnBrk="0" hangingPunct="1">
                <a:lnSpc>
                  <a:spcPct val="100000"/>
                </a:lnSpc>
                <a:spcBef>
                  <a:spcPts val="0"/>
                </a:spcBef>
                <a:spcAft>
                  <a:spcPts val="0"/>
                </a:spcAft>
                <a:buClr>
                  <a:srgbClr val="FFFFFF"/>
                </a:buClr>
                <a:buSzPct val="100000"/>
                <a:buFont typeface="Arial"/>
                <a:buChar char="•"/>
                <a:tabLst/>
                <a:defRPr/>
              </a:pPr>
              <a:r>
                <a:rPr kumimoji="0" lang="en-US" sz="1200" b="0" i="0" u="none" strike="noStrike" kern="0" cap="none" spc="0" normalizeH="0" baseline="0" noProof="0">
                  <a:ln>
                    <a:noFill/>
                  </a:ln>
                  <a:solidFill>
                    <a:srgbClr val="FFFFFF"/>
                  </a:solidFill>
                  <a:effectLst/>
                  <a:uLnTx/>
                  <a:uFillTx/>
                  <a:latin typeface="Proxima Nova"/>
                  <a:ea typeface="Proxima Nova"/>
                  <a:cs typeface="Proxima Nova"/>
                  <a:sym typeface="Proxima Nova"/>
                </a:rPr>
                <a:t>API-first design</a:t>
              </a:r>
            </a:p>
          </p:txBody>
        </p:sp>
        <p:sp>
          <p:nvSpPr>
            <p:cNvPr id="120" name="Shape 120"/>
            <p:cNvSpPr/>
            <p:nvPr/>
          </p:nvSpPr>
          <p:spPr>
            <a:xfrm>
              <a:off x="3848980" y="271129"/>
              <a:ext cx="2030817" cy="1095153"/>
            </a:xfrm>
            <a:prstGeom prst="roundRect">
              <a:avLst>
                <a:gd name="adj" fmla="val 16667"/>
              </a:avLst>
            </a:prstGeom>
            <a:solidFill>
              <a:schemeClr val="accent1"/>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ct val="25000"/>
                <a:buFont typeface="Proxima Nova"/>
                <a:buNone/>
                <a:tabLst/>
                <a:defRPr/>
              </a:pPr>
              <a:r>
                <a:rPr kumimoji="0" lang="en-US" sz="1800" b="0" i="0" u="none" strike="noStrike" kern="0" cap="none" spc="0" normalizeH="0" baseline="0" noProof="0">
                  <a:ln>
                    <a:noFill/>
                  </a:ln>
                  <a:solidFill>
                    <a:srgbClr val="000000"/>
                  </a:solidFill>
                  <a:effectLst/>
                  <a:uLnTx/>
                  <a:uFillTx/>
                  <a:latin typeface="Proxima Nova"/>
                  <a:ea typeface="Proxima Nova"/>
                  <a:cs typeface="Proxima Nova"/>
                  <a:sym typeface="Proxima Nova"/>
                </a:rPr>
                <a:t>Cloud Native</a:t>
              </a:r>
            </a:p>
          </p:txBody>
        </p:sp>
      </p:grpSp>
    </p:spTree>
    <p:extLst>
      <p:ext uri="{BB962C8B-B14F-4D97-AF65-F5344CB8AC3E}">
        <p14:creationId xmlns:p14="http://schemas.microsoft.com/office/powerpoint/2010/main" val="96827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p:nvPr/>
        </p:nvSpPr>
        <p:spPr>
          <a:xfrm>
            <a:off x="776175" y="499729"/>
            <a:ext cx="7598735" cy="659217"/>
          </a:xfrm>
          <a:prstGeom prst="rect">
            <a:avLst/>
          </a:prstGeom>
          <a:no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AE9E"/>
              </a:buClr>
              <a:buSzPct val="25000"/>
              <a:buFont typeface="Proxima Nova"/>
              <a:buNone/>
              <a:tabLst/>
              <a:defRPr/>
            </a:pPr>
            <a:r>
              <a:rPr kumimoji="0" lang="en-US" sz="2400" b="1" i="0" u="none" strike="noStrike" kern="0" cap="none" spc="0" normalizeH="0" baseline="0" noProof="0">
                <a:ln>
                  <a:noFill/>
                </a:ln>
                <a:solidFill>
                  <a:srgbClr val="00AE9E"/>
                </a:solidFill>
                <a:effectLst/>
                <a:uLnTx/>
                <a:uFillTx/>
                <a:latin typeface="Proxima Nova"/>
                <a:ea typeface="Proxima Nova"/>
                <a:cs typeface="Proxima Nova"/>
                <a:sym typeface="Proxima Nova"/>
              </a:rPr>
              <a:t>So, what actually makes up a cloud-native platform?</a:t>
            </a:r>
          </a:p>
        </p:txBody>
      </p:sp>
      <p:pic>
        <p:nvPicPr>
          <p:cNvPr id="127" name="Shape 127"/>
          <p:cNvPicPr preferRelativeResize="0"/>
          <p:nvPr/>
        </p:nvPicPr>
        <p:blipFill rotWithShape="1">
          <a:blip r:embed="rId3">
            <a:alphaModFix/>
          </a:blip>
          <a:srcRect/>
          <a:stretch/>
        </p:blipFill>
        <p:spPr>
          <a:xfrm>
            <a:off x="139968" y="1437289"/>
            <a:ext cx="8871147" cy="3034504"/>
          </a:xfrm>
          <a:prstGeom prst="rect">
            <a:avLst/>
          </a:prstGeom>
          <a:noFill/>
          <a:ln>
            <a:noFill/>
          </a:ln>
        </p:spPr>
      </p:pic>
    </p:spTree>
    <p:extLst>
      <p:ext uri="{BB962C8B-B14F-4D97-AF65-F5344CB8AC3E}">
        <p14:creationId xmlns:p14="http://schemas.microsoft.com/office/powerpoint/2010/main" val="2440633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Shape 127"/>
          <p:cNvPicPr preferRelativeResize="0"/>
          <p:nvPr/>
        </p:nvPicPr>
        <p:blipFill rotWithShape="1">
          <a:blip r:embed="rId3">
            <a:alphaModFix/>
          </a:blip>
          <a:srcRect/>
          <a:stretch/>
        </p:blipFill>
        <p:spPr>
          <a:xfrm>
            <a:off x="-1" y="-6462"/>
            <a:ext cx="9167236" cy="5156574"/>
          </a:xfrm>
          <a:prstGeom prst="rect">
            <a:avLst/>
          </a:prstGeom>
          <a:noFill/>
          <a:ln>
            <a:noFill/>
          </a:ln>
        </p:spPr>
      </p:pic>
      <p:sp>
        <p:nvSpPr>
          <p:cNvPr id="128" name="Shape 128"/>
          <p:cNvSpPr txBox="1"/>
          <p:nvPr/>
        </p:nvSpPr>
        <p:spPr>
          <a:xfrm>
            <a:off x="446035" y="1487154"/>
            <a:ext cx="4210458" cy="1975188"/>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4000" b="1" dirty="0">
                <a:solidFill>
                  <a:schemeClr val="lt1"/>
                </a:solidFill>
                <a:latin typeface="Roboto"/>
                <a:ea typeface="Roboto"/>
                <a:cs typeface="Roboto"/>
                <a:sym typeface="Roboto"/>
              </a:rPr>
              <a:t>.NET and Pivotal Cloud Foundry</a:t>
            </a:r>
          </a:p>
          <a:p>
            <a:pPr marL="0" marR="0" lvl="0" indent="0" algn="l" rtl="0">
              <a:lnSpc>
                <a:spcPct val="100000"/>
              </a:lnSpc>
              <a:spcBef>
                <a:spcPts val="0"/>
              </a:spcBef>
              <a:spcAft>
                <a:spcPts val="0"/>
              </a:spcAft>
              <a:buClr>
                <a:schemeClr val="lt1"/>
              </a:buClr>
              <a:buFont typeface="Roboto"/>
              <a:buNone/>
            </a:pPr>
            <a:endParaRPr sz="4000" b="1" dirty="0">
              <a:solidFill>
                <a:schemeClr val="lt1"/>
              </a:solidFill>
              <a:latin typeface="Roboto"/>
              <a:ea typeface="Roboto"/>
              <a:cs typeface="Roboto"/>
              <a:sym typeface="Roboto"/>
            </a:endParaRPr>
          </a:p>
        </p:txBody>
      </p:sp>
      <p:pic>
        <p:nvPicPr>
          <p:cNvPr id="129" name="Shape 129"/>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171913832"/>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23EE7A-FC72-49E7-9306-533C069DA9AD}"/>
              </a:ext>
            </a:extLst>
          </p:cNvPr>
          <p:cNvSpPr txBox="1"/>
          <p:nvPr/>
        </p:nvSpPr>
        <p:spPr>
          <a:xfrm>
            <a:off x="1008345" y="1127342"/>
            <a:ext cx="3713967" cy="523220"/>
          </a:xfrm>
          <a:prstGeom prst="rect">
            <a:avLst/>
          </a:prstGeom>
          <a:noFill/>
        </p:spPr>
        <p:txBody>
          <a:bodyPr wrap="square" rtlCol="0">
            <a:spAutoFit/>
          </a:bodyPr>
          <a:lstStyle/>
          <a:p>
            <a:r>
              <a:rPr lang="en-US" sz="2800" dirty="0">
                <a:solidFill>
                  <a:schemeClr val="bg1"/>
                </a:solidFill>
              </a:rPr>
              <a:t>Here’s my code…</a:t>
            </a:r>
          </a:p>
        </p:txBody>
      </p:sp>
      <p:sp>
        <p:nvSpPr>
          <p:cNvPr id="5" name="TextBox 4">
            <a:extLst>
              <a:ext uri="{FF2B5EF4-FFF2-40B4-BE49-F238E27FC236}">
                <a16:creationId xmlns:a16="http://schemas.microsoft.com/office/drawing/2014/main" id="{6B3D068D-67D0-4FC8-AE60-1A0E5A34A94F}"/>
              </a:ext>
            </a:extLst>
          </p:cNvPr>
          <p:cNvSpPr txBox="1"/>
          <p:nvPr/>
        </p:nvSpPr>
        <p:spPr>
          <a:xfrm>
            <a:off x="2865328" y="2263035"/>
            <a:ext cx="3713967" cy="523220"/>
          </a:xfrm>
          <a:prstGeom prst="rect">
            <a:avLst/>
          </a:prstGeom>
          <a:noFill/>
        </p:spPr>
        <p:txBody>
          <a:bodyPr wrap="square" rtlCol="0">
            <a:spAutoFit/>
          </a:bodyPr>
          <a:lstStyle/>
          <a:p>
            <a:r>
              <a:rPr lang="en-US" sz="2800" dirty="0">
                <a:solidFill>
                  <a:schemeClr val="bg1"/>
                </a:solidFill>
              </a:rPr>
              <a:t>Run it in the cloud…</a:t>
            </a:r>
          </a:p>
        </p:txBody>
      </p:sp>
      <p:sp>
        <p:nvSpPr>
          <p:cNvPr id="6" name="TextBox 5">
            <a:extLst>
              <a:ext uri="{FF2B5EF4-FFF2-40B4-BE49-F238E27FC236}">
                <a16:creationId xmlns:a16="http://schemas.microsoft.com/office/drawing/2014/main" id="{81875C06-100E-4E3E-BB85-7A57422B3F4E}"/>
              </a:ext>
            </a:extLst>
          </p:cNvPr>
          <p:cNvSpPr txBox="1"/>
          <p:nvPr/>
        </p:nvSpPr>
        <p:spPr>
          <a:xfrm>
            <a:off x="5253624" y="3317309"/>
            <a:ext cx="3713967" cy="523220"/>
          </a:xfrm>
          <a:prstGeom prst="rect">
            <a:avLst/>
          </a:prstGeom>
          <a:noFill/>
        </p:spPr>
        <p:txBody>
          <a:bodyPr wrap="square" rtlCol="0">
            <a:spAutoFit/>
          </a:bodyPr>
          <a:lstStyle/>
          <a:p>
            <a:r>
              <a:rPr lang="en-US" sz="2800" dirty="0">
                <a:solidFill>
                  <a:schemeClr val="bg1"/>
                </a:solidFill>
              </a:rPr>
              <a:t>I don’t care how.</a:t>
            </a:r>
          </a:p>
        </p:txBody>
      </p:sp>
    </p:spTree>
    <p:extLst>
      <p:ext uri="{BB962C8B-B14F-4D97-AF65-F5344CB8AC3E}">
        <p14:creationId xmlns:p14="http://schemas.microsoft.com/office/powerpoint/2010/main" val="3694636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3" name="Title 2">
            <a:extLst>
              <a:ext uri="{FF2B5EF4-FFF2-40B4-BE49-F238E27FC236}">
                <a16:creationId xmlns:a16="http://schemas.microsoft.com/office/drawing/2014/main" id="{1CE89CBB-903B-40F8-B446-94FCB5738AD4}"/>
              </a:ext>
            </a:extLst>
          </p:cNvPr>
          <p:cNvSpPr>
            <a:spLocks noGrp="1"/>
          </p:cNvSpPr>
          <p:nvPr>
            <p:ph type="title"/>
          </p:nvPr>
        </p:nvSpPr>
        <p:spPr>
          <a:xfrm>
            <a:off x="447297" y="526717"/>
            <a:ext cx="8229600" cy="363558"/>
          </a:xfrm>
        </p:spPr>
        <p:txBody>
          <a:bodyPr/>
          <a:lstStyle/>
          <a:p>
            <a:r>
              <a:rPr lang="en-US" dirty="0"/>
              <a:t>Deploying .NET applications? It doesn’t have to be terrible.</a:t>
            </a:r>
            <a:br>
              <a:rPr lang="en-US" dirty="0"/>
            </a:br>
            <a:endParaRPr lang="en-US" dirty="0"/>
          </a:p>
        </p:txBody>
      </p:sp>
      <p:sp>
        <p:nvSpPr>
          <p:cNvPr id="295" name="Shape 295"/>
          <p:cNvSpPr txBox="1">
            <a:spLocks noGrp="1"/>
          </p:cNvSpPr>
          <p:nvPr>
            <p:ph type="sldNum" idx="4294967295"/>
          </p:nvPr>
        </p:nvSpPr>
        <p:spPr>
          <a:xfrm>
            <a:off x="0" y="4860925"/>
            <a:ext cx="374650" cy="274638"/>
          </a:xfrm>
          <a:prstGeom prst="rect">
            <a:avLst/>
          </a:prstGeom>
        </p:spPr>
        <p:txBody>
          <a:bodyPr/>
          <a:lstStyle/>
          <a:p>
            <a:pPr lvl="0"/>
            <a:fld id="{00000000-1234-1234-1234-123412341234}" type="slidenum">
              <a:rPr lang="en-US" noProof="0" smtClean="0">
                <a:sym typeface="Arial"/>
              </a:rPr>
              <a:pPr lvl="0"/>
              <a:t>16</a:t>
            </a:fld>
            <a:endParaRPr lang="en-US" noProof="0">
              <a:sym typeface="Arial"/>
            </a:endParaRPr>
          </a:p>
        </p:txBody>
      </p:sp>
      <p:graphicFrame>
        <p:nvGraphicFramePr>
          <p:cNvPr id="297" name="Shape 297"/>
          <p:cNvGraphicFramePr/>
          <p:nvPr>
            <p:extLst>
              <p:ext uri="{D42A27DB-BD31-4B8C-83A1-F6EECF244321}">
                <p14:modId xmlns:p14="http://schemas.microsoft.com/office/powerpoint/2010/main" val="3593866586"/>
              </p:ext>
            </p:extLst>
          </p:nvPr>
        </p:nvGraphicFramePr>
        <p:xfrm>
          <a:off x="1117147" y="1105021"/>
          <a:ext cx="6889900" cy="3200420"/>
        </p:xfrm>
        <a:graphic>
          <a:graphicData uri="http://schemas.openxmlformats.org/drawingml/2006/table">
            <a:tbl>
              <a:tblPr firstRow="1" bandRow="1">
                <a:noFill/>
              </a:tblPr>
              <a:tblGrid>
                <a:gridCol w="3444950">
                  <a:extLst>
                    <a:ext uri="{9D8B030D-6E8A-4147-A177-3AD203B41FA5}">
                      <a16:colId xmlns:a16="http://schemas.microsoft.com/office/drawing/2014/main" val="20000"/>
                    </a:ext>
                  </a:extLst>
                </a:gridCol>
                <a:gridCol w="3444950">
                  <a:extLst>
                    <a:ext uri="{9D8B030D-6E8A-4147-A177-3AD203B41FA5}">
                      <a16:colId xmlns:a16="http://schemas.microsoft.com/office/drawing/2014/main" val="20001"/>
                    </a:ext>
                  </a:extLst>
                </a:gridCol>
              </a:tblGrid>
              <a:tr h="370850">
                <a:tc>
                  <a:txBody>
                    <a:bodyPr/>
                    <a:lstStyle/>
                    <a:p>
                      <a:pPr marL="0" marR="0" lvl="0" indent="0" algn="ctr" rtl="0">
                        <a:lnSpc>
                          <a:spcPct val="100000"/>
                        </a:lnSpc>
                        <a:spcBef>
                          <a:spcPts val="0"/>
                        </a:spcBef>
                        <a:spcAft>
                          <a:spcPts val="0"/>
                        </a:spcAft>
                        <a:buClr>
                          <a:srgbClr val="000000"/>
                        </a:buClr>
                        <a:buSzPct val="25000"/>
                        <a:buFont typeface="Arial"/>
                        <a:buNone/>
                      </a:pPr>
                      <a:r>
                        <a:rPr lang="en-US" sz="1800" u="none" strike="noStrike" cap="none" dirty="0">
                          <a:solidFill>
                            <a:schemeClr val="bg1"/>
                          </a:solidFill>
                        </a:rPr>
                        <a:t>Traditional .NET deployment on VMs</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US" sz="1800" u="none" strike="noStrike" cap="none">
                          <a:solidFill>
                            <a:schemeClr val="bg1"/>
                          </a:solidFill>
                        </a:rPr>
                        <a:t>Pivotal Cloud Foundry</a:t>
                      </a: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chemeClr val="lt1"/>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chemeClr val="lt1"/>
                        </a:buClr>
                        <a:buSzPct val="25000"/>
                        <a:buFont typeface="Proxima Nova"/>
                        <a:buNone/>
                      </a:pPr>
                      <a:r>
                        <a:rPr lang="en-US" sz="1800" b="0" i="0" u="none" strike="noStrike" cap="none" dirty="0">
                          <a:solidFill>
                            <a:schemeClr val="bg1"/>
                          </a:solidFill>
                          <a:latin typeface="Proxima Nova"/>
                          <a:ea typeface="Proxima Nova"/>
                          <a:cs typeface="Proxima Nova"/>
                          <a:sym typeface="Proxima Nova"/>
                        </a:rPr>
                        <a:t>Provision a VM</a:t>
                      </a:r>
                    </a:p>
                    <a:p>
                      <a:pPr marL="0" marR="0" lvl="0" indent="0" algn="l" rtl="0">
                        <a:lnSpc>
                          <a:spcPct val="100000"/>
                        </a:lnSpc>
                        <a:spcBef>
                          <a:spcPts val="0"/>
                        </a:spcBef>
                        <a:spcAft>
                          <a:spcPts val="0"/>
                        </a:spcAft>
                        <a:buClr>
                          <a:schemeClr val="lt1"/>
                        </a:buClr>
                        <a:buSzPct val="25000"/>
                        <a:buFont typeface="Proxima Nova"/>
                        <a:buNone/>
                      </a:pPr>
                      <a:r>
                        <a:rPr lang="en-US" sz="1800" b="0" i="0" u="none" strike="noStrike" cap="none" dirty="0">
                          <a:solidFill>
                            <a:schemeClr val="bg1"/>
                          </a:solidFill>
                          <a:latin typeface="Proxima Nova"/>
                          <a:ea typeface="Proxima Nova"/>
                          <a:cs typeface="Proxima Nova"/>
                          <a:sym typeface="Proxima Nova"/>
                        </a:rPr>
                        <a:t>Configure IP, DNS</a:t>
                      </a:r>
                    </a:p>
                    <a:p>
                      <a:pPr marL="0" marR="0" lvl="0" indent="0" algn="l" rtl="0">
                        <a:lnSpc>
                          <a:spcPct val="100000"/>
                        </a:lnSpc>
                        <a:spcBef>
                          <a:spcPts val="0"/>
                        </a:spcBef>
                        <a:spcAft>
                          <a:spcPts val="0"/>
                        </a:spcAft>
                        <a:buClr>
                          <a:schemeClr val="lt1"/>
                        </a:buClr>
                        <a:buSzPct val="25000"/>
                        <a:buFont typeface="Proxima Nova"/>
                        <a:buNone/>
                      </a:pPr>
                      <a:r>
                        <a:rPr lang="en-US" sz="1800" b="0" i="0" u="none" strike="noStrike" cap="none" dirty="0">
                          <a:solidFill>
                            <a:schemeClr val="bg1"/>
                          </a:solidFill>
                          <a:latin typeface="Proxima Nova"/>
                          <a:ea typeface="Proxima Nova"/>
                          <a:cs typeface="Proxima Nova"/>
                          <a:sym typeface="Proxima Nova"/>
                        </a:rPr>
                        <a:t>Configure firewall </a:t>
                      </a:r>
                    </a:p>
                    <a:p>
                      <a:pPr marL="0" marR="0" lvl="0" indent="0" algn="l" rtl="0">
                        <a:lnSpc>
                          <a:spcPct val="100000"/>
                        </a:lnSpc>
                        <a:spcBef>
                          <a:spcPts val="0"/>
                        </a:spcBef>
                        <a:spcAft>
                          <a:spcPts val="0"/>
                        </a:spcAft>
                        <a:buClr>
                          <a:schemeClr val="lt1"/>
                        </a:buClr>
                        <a:buSzPct val="25000"/>
                        <a:buFont typeface="Proxima Nova"/>
                        <a:buNone/>
                      </a:pPr>
                      <a:r>
                        <a:rPr lang="en-US" sz="1800" b="0" i="0" u="none" strike="noStrike" cap="none" dirty="0">
                          <a:solidFill>
                            <a:schemeClr val="bg1"/>
                          </a:solidFill>
                          <a:latin typeface="Proxima Nova"/>
                          <a:ea typeface="Proxima Nova"/>
                          <a:cs typeface="Proxima Nova"/>
                          <a:sym typeface="Proxima Nova"/>
                        </a:rPr>
                        <a:t>Windows updates, reboot…</a:t>
                      </a:r>
                    </a:p>
                    <a:p>
                      <a:pPr marL="0" marR="0" lvl="0" indent="0" algn="l" rtl="0">
                        <a:lnSpc>
                          <a:spcPct val="100000"/>
                        </a:lnSpc>
                        <a:spcBef>
                          <a:spcPts val="0"/>
                        </a:spcBef>
                        <a:spcAft>
                          <a:spcPts val="0"/>
                        </a:spcAft>
                        <a:buClr>
                          <a:schemeClr val="lt1"/>
                        </a:buClr>
                        <a:buSzPct val="25000"/>
                        <a:buFont typeface="Proxima Nova"/>
                        <a:buNone/>
                      </a:pPr>
                      <a:r>
                        <a:rPr lang="en-US" sz="1800" b="0" i="0" u="none" strike="noStrike" cap="none" dirty="0">
                          <a:solidFill>
                            <a:schemeClr val="bg1"/>
                          </a:solidFill>
                          <a:latin typeface="Proxima Nova"/>
                          <a:ea typeface="Proxima Nova"/>
                          <a:cs typeface="Proxima Nova"/>
                          <a:sym typeface="Proxima Nova"/>
                        </a:rPr>
                        <a:t>Install IIS</a:t>
                      </a:r>
                    </a:p>
                    <a:p>
                      <a:pPr marL="0" marR="0" lvl="0" indent="0" algn="l" rtl="0">
                        <a:lnSpc>
                          <a:spcPct val="100000"/>
                        </a:lnSpc>
                        <a:spcBef>
                          <a:spcPts val="0"/>
                        </a:spcBef>
                        <a:spcAft>
                          <a:spcPts val="0"/>
                        </a:spcAft>
                        <a:buClr>
                          <a:schemeClr val="lt1"/>
                        </a:buClr>
                        <a:buSzPct val="25000"/>
                        <a:buFont typeface="Proxima Nova"/>
                        <a:buNone/>
                      </a:pPr>
                      <a:r>
                        <a:rPr lang="en-US" sz="1800" b="0" i="0" u="none" strike="noStrike" cap="none" dirty="0">
                          <a:solidFill>
                            <a:schemeClr val="bg1"/>
                          </a:solidFill>
                          <a:latin typeface="Proxima Nova"/>
                          <a:ea typeface="Proxima Nova"/>
                          <a:cs typeface="Proxima Nova"/>
                          <a:sym typeface="Proxima Nova"/>
                        </a:rPr>
                        <a:t>Deploy application</a:t>
                      </a:r>
                    </a:p>
                    <a:p>
                      <a:pPr marL="0" marR="0" lvl="0" indent="0" algn="l" rtl="0">
                        <a:lnSpc>
                          <a:spcPct val="100000"/>
                        </a:lnSpc>
                        <a:spcBef>
                          <a:spcPts val="0"/>
                        </a:spcBef>
                        <a:spcAft>
                          <a:spcPts val="0"/>
                        </a:spcAft>
                        <a:buClr>
                          <a:schemeClr val="lt1"/>
                        </a:buClr>
                        <a:buSzPct val="25000"/>
                        <a:buFont typeface="Proxima Nova"/>
                        <a:buNone/>
                      </a:pPr>
                      <a:r>
                        <a:rPr lang="en-US" sz="1800" b="0" i="0" u="none" strike="noStrike" cap="none" dirty="0">
                          <a:solidFill>
                            <a:schemeClr val="bg1"/>
                          </a:solidFill>
                          <a:latin typeface="Proxima Nova"/>
                          <a:ea typeface="Proxima Nova"/>
                          <a:cs typeface="Proxima Nova"/>
                          <a:sym typeface="Proxima Nova"/>
                        </a:rPr>
                        <a:t>Configure app pool</a:t>
                      </a:r>
                    </a:p>
                    <a:p>
                      <a:pPr marL="0" marR="0" lvl="0" indent="0" algn="l" rtl="0">
                        <a:lnSpc>
                          <a:spcPct val="100000"/>
                        </a:lnSpc>
                        <a:spcBef>
                          <a:spcPts val="0"/>
                        </a:spcBef>
                        <a:spcAft>
                          <a:spcPts val="0"/>
                        </a:spcAft>
                        <a:buClr>
                          <a:schemeClr val="lt1"/>
                        </a:buClr>
                        <a:buSzPct val="25000"/>
                        <a:buFont typeface="Proxima Nova"/>
                        <a:buNone/>
                      </a:pPr>
                      <a:r>
                        <a:rPr lang="en-US" sz="1800" b="0" i="0" u="none" strike="noStrike" cap="none" dirty="0">
                          <a:solidFill>
                            <a:schemeClr val="bg1"/>
                          </a:solidFill>
                          <a:latin typeface="Proxima Nova"/>
                          <a:ea typeface="Proxima Nova"/>
                          <a:cs typeface="Proxima Nova"/>
                          <a:sym typeface="Proxima Nova"/>
                        </a:rPr>
                        <a:t>Configure SSL</a:t>
                      </a:r>
                    </a:p>
                    <a:p>
                      <a:pPr marL="0" marR="0" lvl="0" indent="0" algn="l" rtl="0">
                        <a:lnSpc>
                          <a:spcPct val="100000"/>
                        </a:lnSpc>
                        <a:spcBef>
                          <a:spcPts val="0"/>
                        </a:spcBef>
                        <a:spcAft>
                          <a:spcPts val="0"/>
                        </a:spcAft>
                        <a:buClr>
                          <a:schemeClr val="lt1"/>
                        </a:buClr>
                        <a:buSzPct val="25000"/>
                        <a:buFont typeface="Proxima Nova"/>
                        <a:buNone/>
                      </a:pPr>
                      <a:r>
                        <a:rPr lang="en-US" sz="1800" b="0" i="0" u="none" strike="noStrike" cap="none" dirty="0">
                          <a:solidFill>
                            <a:schemeClr val="bg1"/>
                          </a:solidFill>
                          <a:latin typeface="Proxima Nova"/>
                          <a:ea typeface="Proxima Nova"/>
                          <a:cs typeface="Proxima Nova"/>
                          <a:sym typeface="Proxima Nova"/>
                        </a:rPr>
                        <a:t>Configure load balancer</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23323D"/>
                    </a:solidFill>
                  </a:tcPr>
                </a:tc>
                <a:tc>
                  <a:txBody>
                    <a:bodyPr/>
                    <a:lstStyle/>
                    <a:p>
                      <a:pPr marL="0" marR="0" lvl="0" indent="0" algn="l" rtl="0">
                        <a:lnSpc>
                          <a:spcPct val="100000"/>
                        </a:lnSpc>
                        <a:spcBef>
                          <a:spcPts val="0"/>
                        </a:spcBef>
                        <a:spcAft>
                          <a:spcPts val="0"/>
                        </a:spcAft>
                        <a:buClr>
                          <a:schemeClr val="lt1"/>
                        </a:buClr>
                        <a:buSzPct val="25000"/>
                        <a:buFont typeface="Arial"/>
                        <a:buNone/>
                      </a:pPr>
                      <a:r>
                        <a:rPr lang="en-US" sz="1800" u="none" strike="noStrike" cap="none" dirty="0">
                          <a:solidFill>
                            <a:schemeClr val="bg1"/>
                          </a:solidFill>
                        </a:rPr>
                        <a:t>~$ </a:t>
                      </a:r>
                      <a:r>
                        <a:rPr lang="en-US" sz="1800" u="none" strike="noStrike" cap="none" dirty="0" err="1">
                          <a:solidFill>
                            <a:schemeClr val="bg1"/>
                          </a:solidFill>
                        </a:rPr>
                        <a:t>cf</a:t>
                      </a:r>
                      <a:r>
                        <a:rPr lang="en-US" sz="1800" u="none" strike="noStrike" cap="none" dirty="0">
                          <a:solidFill>
                            <a:schemeClr val="bg1"/>
                          </a:solidFill>
                        </a:rPr>
                        <a:t> push</a:t>
                      </a:r>
                    </a:p>
                  </a:txBody>
                  <a:tcPr marL="91450" marR="91450" marT="45725" marB="45725" anchor="ctr">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23323D"/>
                    </a:solidFill>
                  </a:tcPr>
                </a:tc>
                <a:extLst>
                  <a:ext uri="{0D108BD9-81ED-4DB2-BD59-A6C34878D82A}">
                    <a16:rowId xmlns:a16="http://schemas.microsoft.com/office/drawing/2014/main" val="10001"/>
                  </a:ext>
                </a:extLst>
              </a:tr>
            </a:tbl>
          </a:graphicData>
        </a:graphic>
      </p:graphicFrame>
      <p:sp>
        <p:nvSpPr>
          <p:cNvPr id="298" name="Shape 298"/>
          <p:cNvSpPr/>
          <p:nvPr/>
        </p:nvSpPr>
        <p:spPr>
          <a:xfrm>
            <a:off x="1149041" y="1798649"/>
            <a:ext cx="3366592" cy="2668772"/>
          </a:xfrm>
          <a:prstGeom prst="rect">
            <a:avLst/>
          </a:prstGeom>
          <a:solidFill>
            <a:srgbClr val="22313C"/>
          </a:solid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1"/>
              </a:solidFill>
              <a:effectLst/>
              <a:uLnTx/>
              <a:uFillTx/>
              <a:latin typeface="Arial"/>
              <a:ea typeface="Arial"/>
              <a:cs typeface="Arial"/>
              <a:sym typeface="Arial"/>
            </a:endParaRPr>
          </a:p>
        </p:txBody>
      </p:sp>
      <p:sp>
        <p:nvSpPr>
          <p:cNvPr id="299" name="Shape 299"/>
          <p:cNvSpPr/>
          <p:nvPr/>
        </p:nvSpPr>
        <p:spPr>
          <a:xfrm>
            <a:off x="4578044" y="1798649"/>
            <a:ext cx="3429003" cy="2668772"/>
          </a:xfrm>
          <a:prstGeom prst="rect">
            <a:avLst/>
          </a:prstGeom>
          <a:solidFill>
            <a:srgbClr val="22313C"/>
          </a:solid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3429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29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
                                          </p:stCondLst>
                                        </p:cTn>
                                        <p:tgtEl>
                                          <p:spTgt spid="2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1" name="Shape 191"/>
          <p:cNvPicPr preferRelativeResize="0"/>
          <p:nvPr/>
        </p:nvPicPr>
        <p:blipFill rotWithShape="1">
          <a:blip r:embed="rId3">
            <a:alphaModFix/>
          </a:blip>
          <a:srcRect b="-4014"/>
          <a:stretch/>
        </p:blipFill>
        <p:spPr>
          <a:xfrm>
            <a:off x="1693926" y="4372842"/>
            <a:ext cx="1122900" cy="584400"/>
          </a:xfrm>
          <a:prstGeom prst="rect">
            <a:avLst/>
          </a:prstGeom>
          <a:noFill/>
          <a:ln>
            <a:noFill/>
          </a:ln>
        </p:spPr>
      </p:pic>
      <p:pic>
        <p:nvPicPr>
          <p:cNvPr id="192" name="Shape 192"/>
          <p:cNvPicPr preferRelativeResize="0"/>
          <p:nvPr/>
        </p:nvPicPr>
        <p:blipFill rotWithShape="1">
          <a:blip r:embed="rId3">
            <a:alphaModFix/>
          </a:blip>
          <a:srcRect b="-4014"/>
          <a:stretch/>
        </p:blipFill>
        <p:spPr>
          <a:xfrm>
            <a:off x="2840613" y="4368921"/>
            <a:ext cx="1122900" cy="584400"/>
          </a:xfrm>
          <a:prstGeom prst="rect">
            <a:avLst/>
          </a:prstGeom>
          <a:noFill/>
          <a:ln>
            <a:noFill/>
          </a:ln>
        </p:spPr>
      </p:pic>
      <p:pic>
        <p:nvPicPr>
          <p:cNvPr id="193" name="Shape 193"/>
          <p:cNvPicPr preferRelativeResize="0"/>
          <p:nvPr/>
        </p:nvPicPr>
        <p:blipFill rotWithShape="1">
          <a:blip r:embed="rId3">
            <a:alphaModFix/>
          </a:blip>
          <a:srcRect b="-4014"/>
          <a:stretch/>
        </p:blipFill>
        <p:spPr>
          <a:xfrm>
            <a:off x="3987298" y="4368921"/>
            <a:ext cx="1122900" cy="584400"/>
          </a:xfrm>
          <a:prstGeom prst="rect">
            <a:avLst/>
          </a:prstGeom>
          <a:noFill/>
          <a:ln>
            <a:noFill/>
          </a:ln>
        </p:spPr>
      </p:pic>
      <p:pic>
        <p:nvPicPr>
          <p:cNvPr id="194" name="Shape 194"/>
          <p:cNvPicPr preferRelativeResize="0"/>
          <p:nvPr/>
        </p:nvPicPr>
        <p:blipFill rotWithShape="1">
          <a:blip r:embed="rId4">
            <a:alphaModFix/>
          </a:blip>
          <a:srcRect/>
          <a:stretch/>
        </p:blipFill>
        <p:spPr>
          <a:xfrm>
            <a:off x="1902059" y="4562453"/>
            <a:ext cx="719999" cy="181800"/>
          </a:xfrm>
          <a:prstGeom prst="rect">
            <a:avLst/>
          </a:prstGeom>
          <a:noFill/>
          <a:ln>
            <a:noFill/>
          </a:ln>
        </p:spPr>
      </p:pic>
      <p:pic>
        <p:nvPicPr>
          <p:cNvPr id="195" name="Shape 195"/>
          <p:cNvPicPr preferRelativeResize="0"/>
          <p:nvPr/>
        </p:nvPicPr>
        <p:blipFill rotWithShape="1">
          <a:blip r:embed="rId5">
            <a:alphaModFix/>
          </a:blip>
          <a:srcRect/>
          <a:stretch/>
        </p:blipFill>
        <p:spPr>
          <a:xfrm>
            <a:off x="4183221" y="4517932"/>
            <a:ext cx="602700" cy="243600"/>
          </a:xfrm>
          <a:prstGeom prst="rect">
            <a:avLst/>
          </a:prstGeom>
          <a:noFill/>
          <a:ln>
            <a:noFill/>
          </a:ln>
        </p:spPr>
      </p:pic>
      <p:pic>
        <p:nvPicPr>
          <p:cNvPr id="196" name="Shape 196"/>
          <p:cNvPicPr preferRelativeResize="0"/>
          <p:nvPr/>
        </p:nvPicPr>
        <p:blipFill rotWithShape="1">
          <a:blip r:embed="rId6">
            <a:alphaModFix/>
          </a:blip>
          <a:srcRect l="4287"/>
          <a:stretch/>
        </p:blipFill>
        <p:spPr>
          <a:xfrm>
            <a:off x="3032658" y="4527228"/>
            <a:ext cx="662099" cy="219300"/>
          </a:xfrm>
          <a:prstGeom prst="rect">
            <a:avLst/>
          </a:prstGeom>
          <a:noFill/>
          <a:ln>
            <a:noFill/>
          </a:ln>
        </p:spPr>
      </p:pic>
      <p:grpSp>
        <p:nvGrpSpPr>
          <p:cNvPr id="197" name="Shape 197"/>
          <p:cNvGrpSpPr/>
          <p:nvPr/>
        </p:nvGrpSpPr>
        <p:grpSpPr>
          <a:xfrm>
            <a:off x="256733" y="1064375"/>
            <a:ext cx="1744199" cy="751347"/>
            <a:chOff x="956728" y="1548091"/>
            <a:chExt cx="1744199" cy="751347"/>
          </a:xfrm>
        </p:grpSpPr>
        <p:sp>
          <p:nvSpPr>
            <p:cNvPr id="198" name="Shape 198"/>
            <p:cNvSpPr/>
            <p:nvPr/>
          </p:nvSpPr>
          <p:spPr>
            <a:xfrm>
              <a:off x="956728" y="1548091"/>
              <a:ext cx="1744199" cy="725945"/>
            </a:xfrm>
            <a:prstGeom prst="rect">
              <a:avLst/>
            </a:prstGeom>
            <a:solidFill>
              <a:schemeClr val="lt1"/>
            </a:solidFill>
            <a:ln w="9525" cap="flat" cmpd="sng">
              <a:solidFill>
                <a:schemeClr val="dk1"/>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grpSp>
          <p:nvGrpSpPr>
            <p:cNvPr id="199" name="Shape 199"/>
            <p:cNvGrpSpPr/>
            <p:nvPr/>
          </p:nvGrpSpPr>
          <p:grpSpPr>
            <a:xfrm>
              <a:off x="1028447" y="1625388"/>
              <a:ext cx="1613098" cy="336106"/>
              <a:chOff x="5481921" y="2721113"/>
              <a:chExt cx="1613098" cy="272100"/>
            </a:xfrm>
          </p:grpSpPr>
          <p:sp>
            <p:nvSpPr>
              <p:cNvPr id="200" name="Shape 200"/>
              <p:cNvSpPr/>
              <p:nvPr/>
            </p:nvSpPr>
            <p:spPr>
              <a:xfrm>
                <a:off x="5481921" y="2721113"/>
                <a:ext cx="1613098" cy="272100"/>
              </a:xfrm>
              <a:prstGeom prst="roundRect">
                <a:avLst>
                  <a:gd name="adj" fmla="val 17740"/>
                </a:avLst>
              </a:prstGeom>
              <a:solidFill>
                <a:srgbClr val="33928A"/>
              </a:solidFill>
              <a:ln>
                <a:noFill/>
              </a:ln>
            </p:spPr>
            <p:txBody>
              <a:bodyPr wrap="square" lIns="91425" tIns="0" rIns="91425" bIns="0" anchor="ctr" anchorCtr="0">
                <a:noAutofit/>
              </a:bodyPr>
              <a:lstStyle/>
              <a:p>
                <a:pPr marL="0" marR="0" lvl="0" indent="0" algn="l" defTabSz="914400" rtl="0" eaLnBrk="1" fontAlgn="auto" latinLnBrk="0" hangingPunct="1">
                  <a:lnSpc>
                    <a:spcPct val="100000"/>
                  </a:lnSpc>
                  <a:spcBef>
                    <a:spcPts val="0"/>
                  </a:spcBef>
                  <a:spcAft>
                    <a:spcPts val="0"/>
                  </a:spcAft>
                  <a:buClr>
                    <a:srgbClr val="F2F2F2"/>
                  </a:buClr>
                  <a:buSzPct val="25000"/>
                  <a:buFont typeface="Calibri"/>
                  <a:buNone/>
                  <a:tabLst/>
                  <a:defRPr/>
                </a:pPr>
                <a:r>
                  <a:rPr kumimoji="0" lang="en-US" sz="1200" b="0" i="0" u="none" strike="noStrike" kern="0" cap="none" spc="0" normalizeH="0" baseline="0" noProof="0">
                    <a:ln>
                      <a:noFill/>
                    </a:ln>
                    <a:solidFill>
                      <a:srgbClr val="F2F2F2"/>
                    </a:solidFill>
                    <a:effectLst/>
                    <a:uLnTx/>
                    <a:uFillTx/>
                    <a:latin typeface="Proxima Nova"/>
                    <a:ea typeface="Proxima Nova"/>
                    <a:cs typeface="Proxima Nova"/>
                    <a:sym typeface="Proxima Nova"/>
                  </a:rPr>
                  <a:t> App Manager UI</a:t>
                </a:r>
              </a:p>
            </p:txBody>
          </p:sp>
          <p:sp>
            <p:nvSpPr>
              <p:cNvPr id="201" name="Shape 201"/>
              <p:cNvSpPr/>
              <p:nvPr/>
            </p:nvSpPr>
            <p:spPr>
              <a:xfrm rot="-2700000">
                <a:off x="6784487" y="2807016"/>
                <a:ext cx="269831" cy="98429"/>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wrap="square" lIns="91425" tIns="45700" rIns="91425" bIns="45700" anchor="ctr" anchorCtr="0">
                <a:noAutofit/>
              </a:bodyPr>
              <a:lstStyle/>
              <a:p>
                <a:pPr marL="0" marR="0" lvl="0" indent="0" algn="ctr" defTabSz="914400" rtl="0" eaLnBrk="1" fontAlgn="auto" latinLnBrk="0" hangingPunct="1">
                  <a:lnSpc>
                    <a:spcPct val="80000"/>
                  </a:lnSpc>
                  <a:spcBef>
                    <a:spcPts val="0"/>
                  </a:spcBef>
                  <a:spcAft>
                    <a:spcPts val="0"/>
                  </a:spcAft>
                  <a:buClr>
                    <a:srgbClr val="000000"/>
                  </a:buClr>
                  <a:buSzTx/>
                  <a:buFont typeface="Arial"/>
                  <a:buNone/>
                  <a:tabLst/>
                  <a:defRPr/>
                </a:pPr>
                <a:endParaRPr kumimoji="0" sz="3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grpSp>
        <p:sp>
          <p:nvSpPr>
            <p:cNvPr id="202" name="Shape 202"/>
            <p:cNvSpPr txBox="1"/>
            <p:nvPr/>
          </p:nvSpPr>
          <p:spPr>
            <a:xfrm>
              <a:off x="1052204" y="1957405"/>
              <a:ext cx="1587600" cy="342032"/>
            </a:xfrm>
            <a:prstGeom prst="rect">
              <a:avLst/>
            </a:prstGeom>
            <a:no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ct val="25000"/>
                <a:buFont typeface="Arial"/>
                <a:buNone/>
                <a:tabLst/>
                <a:defRPr/>
              </a:pPr>
              <a:r>
                <a:rPr kumimoji="0" lang="en-US" sz="1200" b="0" i="0" u="none" strike="noStrike" kern="0" cap="none" spc="0" normalizeH="0" baseline="0" noProof="0">
                  <a:ln>
                    <a:noFill/>
                  </a:ln>
                  <a:solidFill>
                    <a:srgbClr val="000000"/>
                  </a:solidFill>
                  <a:effectLst/>
                  <a:uLnTx/>
                  <a:uFillTx/>
                  <a:latin typeface="Proxima Nova"/>
                  <a:ea typeface="Proxima Nova"/>
                  <a:cs typeface="Proxima Nova"/>
                  <a:sym typeface="Proxima Nova"/>
                </a:rPr>
                <a:t>Application Manager</a:t>
              </a:r>
            </a:p>
          </p:txBody>
        </p:sp>
      </p:grpSp>
      <p:pic>
        <p:nvPicPr>
          <p:cNvPr id="203" name="Shape 203"/>
          <p:cNvPicPr preferRelativeResize="0"/>
          <p:nvPr/>
        </p:nvPicPr>
        <p:blipFill rotWithShape="1">
          <a:blip r:embed="rId3">
            <a:alphaModFix/>
          </a:blip>
          <a:srcRect b="-4014"/>
          <a:stretch/>
        </p:blipFill>
        <p:spPr>
          <a:xfrm>
            <a:off x="5137605" y="4339903"/>
            <a:ext cx="1122900" cy="584400"/>
          </a:xfrm>
          <a:prstGeom prst="rect">
            <a:avLst/>
          </a:prstGeom>
          <a:noFill/>
          <a:ln>
            <a:noFill/>
          </a:ln>
        </p:spPr>
      </p:pic>
      <p:pic>
        <p:nvPicPr>
          <p:cNvPr id="204" name="Shape 204"/>
          <p:cNvPicPr preferRelativeResize="0"/>
          <p:nvPr/>
        </p:nvPicPr>
        <p:blipFill rotWithShape="1">
          <a:blip r:embed="rId3">
            <a:alphaModFix/>
          </a:blip>
          <a:srcRect b="-4014"/>
          <a:stretch/>
        </p:blipFill>
        <p:spPr>
          <a:xfrm>
            <a:off x="6276387" y="4316067"/>
            <a:ext cx="1122900" cy="584400"/>
          </a:xfrm>
          <a:prstGeom prst="rect">
            <a:avLst/>
          </a:prstGeom>
          <a:noFill/>
          <a:ln>
            <a:noFill/>
          </a:ln>
        </p:spPr>
      </p:pic>
      <p:pic>
        <p:nvPicPr>
          <p:cNvPr id="205" name="Shape 205" descr="gcp-logo.png"/>
          <p:cNvPicPr preferRelativeResize="0"/>
          <p:nvPr/>
        </p:nvPicPr>
        <p:blipFill rotWithShape="1">
          <a:blip r:embed="rId7">
            <a:alphaModFix/>
          </a:blip>
          <a:srcRect/>
          <a:stretch/>
        </p:blipFill>
        <p:spPr>
          <a:xfrm>
            <a:off x="6444932" y="4385482"/>
            <a:ext cx="758262" cy="363968"/>
          </a:xfrm>
          <a:prstGeom prst="rect">
            <a:avLst/>
          </a:prstGeom>
          <a:noFill/>
          <a:ln>
            <a:noFill/>
          </a:ln>
        </p:spPr>
      </p:pic>
      <p:grpSp>
        <p:nvGrpSpPr>
          <p:cNvPr id="206" name="Shape 206"/>
          <p:cNvGrpSpPr/>
          <p:nvPr/>
        </p:nvGrpSpPr>
        <p:grpSpPr>
          <a:xfrm>
            <a:off x="6933303" y="359510"/>
            <a:ext cx="1863639" cy="3659495"/>
            <a:chOff x="6463723" y="251830"/>
            <a:chExt cx="1863639" cy="3659495"/>
          </a:xfrm>
        </p:grpSpPr>
        <p:sp>
          <p:nvSpPr>
            <p:cNvPr id="207" name="Shape 207"/>
            <p:cNvSpPr/>
            <p:nvPr/>
          </p:nvSpPr>
          <p:spPr>
            <a:xfrm>
              <a:off x="6463723" y="251830"/>
              <a:ext cx="1863639" cy="3659495"/>
            </a:xfrm>
            <a:prstGeom prst="rect">
              <a:avLst/>
            </a:prstGeom>
            <a:solidFill>
              <a:srgbClr val="45A3E3"/>
            </a:solid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2F2F2"/>
                </a:solidFill>
                <a:effectLst/>
                <a:uLnTx/>
                <a:uFillTx/>
                <a:latin typeface="Proxima Nova"/>
                <a:ea typeface="Proxima Nova"/>
                <a:cs typeface="Proxima Nova"/>
                <a:sym typeface="Proxima Nova"/>
              </a:endParaRPr>
            </a:p>
          </p:txBody>
        </p:sp>
        <p:grpSp>
          <p:nvGrpSpPr>
            <p:cNvPr id="208" name="Shape 208"/>
            <p:cNvGrpSpPr/>
            <p:nvPr/>
          </p:nvGrpSpPr>
          <p:grpSpPr>
            <a:xfrm>
              <a:off x="6510872" y="1647504"/>
              <a:ext cx="1744199" cy="903432"/>
              <a:chOff x="6358466" y="2184400"/>
              <a:chExt cx="1744199" cy="903432"/>
            </a:xfrm>
          </p:grpSpPr>
          <p:sp>
            <p:nvSpPr>
              <p:cNvPr id="209" name="Shape 209"/>
              <p:cNvSpPr/>
              <p:nvPr/>
            </p:nvSpPr>
            <p:spPr>
              <a:xfrm>
                <a:off x="6358466" y="2184400"/>
                <a:ext cx="1744199" cy="897599"/>
              </a:xfrm>
              <a:prstGeom prst="rect">
                <a:avLst/>
              </a:prstGeom>
              <a:solidFill>
                <a:schemeClr val="lt1"/>
              </a:solidFill>
              <a:ln w="9525" cap="flat" cmpd="sng">
                <a:solidFill>
                  <a:schemeClr val="dk1"/>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210" name="Shape 210"/>
              <p:cNvSpPr txBox="1"/>
              <p:nvPr/>
            </p:nvSpPr>
            <p:spPr>
              <a:xfrm>
                <a:off x="6889300" y="2810933"/>
                <a:ext cx="697800" cy="276899"/>
              </a:xfrm>
              <a:prstGeom prst="rect">
                <a:avLst/>
              </a:prstGeom>
              <a:no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ct val="25000"/>
                  <a:buFont typeface="Arial"/>
                  <a:buNone/>
                  <a:tabLst/>
                  <a:defRPr/>
                </a:pPr>
                <a:r>
                  <a:rPr kumimoji="0" lang="en-US" sz="1200" b="0" i="0" u="none" strike="noStrike" kern="0" cap="none" spc="0" normalizeH="0" baseline="0" noProof="0">
                    <a:ln>
                      <a:noFill/>
                    </a:ln>
                    <a:solidFill>
                      <a:srgbClr val="000000"/>
                    </a:solidFill>
                    <a:effectLst/>
                    <a:uLnTx/>
                    <a:uFillTx/>
                    <a:latin typeface="Proxima Nova"/>
                    <a:ea typeface="Proxima Nova"/>
                    <a:cs typeface="Proxima Nova"/>
                    <a:sym typeface="Proxima Nova"/>
                  </a:rPr>
                  <a:t>Service</a:t>
                </a:r>
              </a:p>
            </p:txBody>
          </p:sp>
          <p:grpSp>
            <p:nvGrpSpPr>
              <p:cNvPr id="211" name="Shape 211"/>
              <p:cNvGrpSpPr/>
              <p:nvPr/>
            </p:nvGrpSpPr>
            <p:grpSpPr>
              <a:xfrm>
                <a:off x="6430190" y="2221581"/>
                <a:ext cx="1613098" cy="568429"/>
                <a:chOff x="5490387" y="1527312"/>
                <a:chExt cx="1613098" cy="568429"/>
              </a:xfrm>
            </p:grpSpPr>
            <p:sp>
              <p:nvSpPr>
                <p:cNvPr id="212" name="Shape 212"/>
                <p:cNvSpPr/>
                <p:nvPr/>
              </p:nvSpPr>
              <p:spPr>
                <a:xfrm>
                  <a:off x="5490387" y="1527312"/>
                  <a:ext cx="1613098" cy="272100"/>
                </a:xfrm>
                <a:prstGeom prst="roundRect">
                  <a:avLst>
                    <a:gd name="adj" fmla="val 17740"/>
                  </a:avLst>
                </a:prstGeom>
                <a:solidFill>
                  <a:srgbClr val="33928A"/>
                </a:solidFill>
                <a:ln>
                  <a:noFill/>
                </a:ln>
              </p:spPr>
              <p:txBody>
                <a:bodyPr wrap="square" lIns="91425" tIns="0" rIns="91425" bIns="0" anchor="ctr" anchorCtr="0">
                  <a:noAutofit/>
                </a:bodyPr>
                <a:lstStyle/>
                <a:p>
                  <a:pPr marL="0" marR="0" lvl="0" indent="0" algn="l" defTabSz="914400" rtl="0" eaLnBrk="1" fontAlgn="auto" latinLnBrk="0" hangingPunct="1">
                    <a:lnSpc>
                      <a:spcPct val="100000"/>
                    </a:lnSpc>
                    <a:spcBef>
                      <a:spcPts val="0"/>
                    </a:spcBef>
                    <a:spcAft>
                      <a:spcPts val="0"/>
                    </a:spcAft>
                    <a:buClr>
                      <a:srgbClr val="F2F2F2"/>
                    </a:buClr>
                    <a:buSzPct val="25000"/>
                    <a:buFont typeface="Calibri"/>
                    <a:buNone/>
                    <a:tabLst/>
                    <a:defRPr/>
                  </a:pPr>
                  <a:r>
                    <a:rPr kumimoji="0" lang="en-US" sz="1200" b="0" i="0" u="none" strike="noStrike" kern="0" cap="none" spc="0" normalizeH="0" baseline="0" noProof="0">
                      <a:ln>
                        <a:noFill/>
                      </a:ln>
                      <a:solidFill>
                        <a:srgbClr val="F2F2F2"/>
                      </a:solidFill>
                      <a:effectLst/>
                      <a:uLnTx/>
                      <a:uFillTx/>
                      <a:latin typeface="Proxima Nova"/>
                      <a:ea typeface="Proxima Nova"/>
                      <a:cs typeface="Proxima Nova"/>
                      <a:sym typeface="Proxima Nova"/>
                    </a:rPr>
                    <a:t>Service Broker</a:t>
                  </a:r>
                </a:p>
              </p:txBody>
            </p:sp>
            <p:sp>
              <p:nvSpPr>
                <p:cNvPr id="213" name="Shape 213"/>
                <p:cNvSpPr/>
                <p:nvPr/>
              </p:nvSpPr>
              <p:spPr>
                <a:xfrm>
                  <a:off x="5490387" y="1823641"/>
                  <a:ext cx="1613098" cy="272100"/>
                </a:xfrm>
                <a:prstGeom prst="roundRect">
                  <a:avLst>
                    <a:gd name="adj" fmla="val 17740"/>
                  </a:avLst>
                </a:prstGeom>
                <a:solidFill>
                  <a:srgbClr val="33928A"/>
                </a:solidFill>
                <a:ln>
                  <a:noFill/>
                </a:ln>
              </p:spPr>
              <p:txBody>
                <a:bodyPr wrap="square" lIns="91425" tIns="0" rIns="91425" bIns="0" anchor="ctr" anchorCtr="0">
                  <a:noAutofit/>
                </a:bodyPr>
                <a:lstStyle/>
                <a:p>
                  <a:pPr marL="0" marR="0" lvl="0" indent="0" algn="l" defTabSz="914400" rtl="0" eaLnBrk="1" fontAlgn="auto" latinLnBrk="0" hangingPunct="1">
                    <a:lnSpc>
                      <a:spcPct val="100000"/>
                    </a:lnSpc>
                    <a:spcBef>
                      <a:spcPts val="0"/>
                    </a:spcBef>
                    <a:spcAft>
                      <a:spcPts val="0"/>
                    </a:spcAft>
                    <a:buClr>
                      <a:srgbClr val="F2F2F2"/>
                    </a:buClr>
                    <a:buSzPct val="25000"/>
                    <a:buFont typeface="Calibri"/>
                    <a:buNone/>
                    <a:tabLst/>
                    <a:defRPr/>
                  </a:pPr>
                  <a:r>
                    <a:rPr kumimoji="0" lang="en-US" sz="1200" b="0" i="0" u="none" strike="noStrike" kern="0" cap="none" spc="0" normalizeH="0" baseline="0" noProof="0">
                      <a:ln>
                        <a:noFill/>
                      </a:ln>
                      <a:solidFill>
                        <a:srgbClr val="F2F2F2"/>
                      </a:solidFill>
                      <a:effectLst/>
                      <a:uLnTx/>
                      <a:uFillTx/>
                      <a:latin typeface="Proxima Nova"/>
                      <a:ea typeface="Proxima Nova"/>
                      <a:cs typeface="Proxima Nova"/>
                      <a:sym typeface="Proxima Nova"/>
                    </a:rPr>
                    <a:t>Service Nodes</a:t>
                  </a:r>
                </a:p>
              </p:txBody>
            </p:sp>
            <p:sp>
              <p:nvSpPr>
                <p:cNvPr id="214" name="Shape 214"/>
                <p:cNvSpPr/>
                <p:nvPr/>
              </p:nvSpPr>
              <p:spPr>
                <a:xfrm>
                  <a:off x="6846607" y="1563850"/>
                  <a:ext cx="194098" cy="194098"/>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wrap="square" lIns="91425" tIns="45700" rIns="91425" bIns="45700" anchor="ctr" anchorCtr="0">
                  <a:noAutofit/>
                </a:bodyPr>
                <a:lstStyle/>
                <a:p>
                  <a:pPr marL="0" marR="0" lvl="0" indent="0" algn="ctr" defTabSz="914400" rtl="0" eaLnBrk="1" fontAlgn="auto" latinLnBrk="0" hangingPunct="1">
                    <a:lnSpc>
                      <a:spcPct val="80000"/>
                    </a:lnSpc>
                    <a:spcBef>
                      <a:spcPts val="0"/>
                    </a:spcBef>
                    <a:spcAft>
                      <a:spcPts val="0"/>
                    </a:spcAft>
                    <a:buClr>
                      <a:srgbClr val="000000"/>
                    </a:buClr>
                    <a:buSzTx/>
                    <a:buFont typeface="Arial"/>
                    <a:buNone/>
                    <a:tabLst/>
                    <a:defRPr/>
                  </a:pPr>
                  <a:endParaRPr kumimoji="0" sz="3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grpSp>
          <p:sp>
            <p:nvSpPr>
              <p:cNvPr id="215" name="Shape 215"/>
              <p:cNvSpPr/>
              <p:nvPr/>
            </p:nvSpPr>
            <p:spPr>
              <a:xfrm>
                <a:off x="7807128" y="2565175"/>
                <a:ext cx="159900" cy="152700"/>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wrap="square" lIns="91425" tIns="45700" rIns="91425" bIns="45700" anchor="ctr" anchorCtr="0">
                <a:noAutofit/>
              </a:bodyPr>
              <a:lstStyle/>
              <a:p>
                <a:pPr marL="0" marR="0" lvl="0" indent="0" algn="ctr" defTabSz="914400" rtl="0" eaLnBrk="1" fontAlgn="auto" latinLnBrk="0" hangingPunct="1">
                  <a:lnSpc>
                    <a:spcPct val="80000"/>
                  </a:lnSpc>
                  <a:spcBef>
                    <a:spcPts val="0"/>
                  </a:spcBef>
                  <a:spcAft>
                    <a:spcPts val="0"/>
                  </a:spcAft>
                  <a:buClr>
                    <a:srgbClr val="000000"/>
                  </a:buClr>
                  <a:buSzTx/>
                  <a:buFont typeface="Arial"/>
                  <a:buNone/>
                  <a:tabLst/>
                  <a:defRPr/>
                </a:pPr>
                <a:endParaRPr kumimoji="0" sz="45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grpSp>
        <p:grpSp>
          <p:nvGrpSpPr>
            <p:cNvPr id="216" name="Shape 216"/>
            <p:cNvGrpSpPr/>
            <p:nvPr/>
          </p:nvGrpSpPr>
          <p:grpSpPr>
            <a:xfrm>
              <a:off x="6510873" y="589639"/>
              <a:ext cx="1744199" cy="903428"/>
              <a:chOff x="6358467" y="1176869"/>
              <a:chExt cx="1744199" cy="903428"/>
            </a:xfrm>
          </p:grpSpPr>
          <p:sp>
            <p:nvSpPr>
              <p:cNvPr id="217" name="Shape 217"/>
              <p:cNvSpPr/>
              <p:nvPr/>
            </p:nvSpPr>
            <p:spPr>
              <a:xfrm>
                <a:off x="6358467" y="1176869"/>
                <a:ext cx="1744199" cy="897599"/>
              </a:xfrm>
              <a:prstGeom prst="rect">
                <a:avLst/>
              </a:prstGeom>
              <a:solidFill>
                <a:schemeClr val="lt1"/>
              </a:solidFill>
              <a:ln w="9525" cap="flat" cmpd="sng">
                <a:solidFill>
                  <a:schemeClr val="dk1"/>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grpSp>
            <p:nvGrpSpPr>
              <p:cNvPr id="218" name="Shape 218"/>
              <p:cNvGrpSpPr/>
              <p:nvPr/>
            </p:nvGrpSpPr>
            <p:grpSpPr>
              <a:xfrm>
                <a:off x="6430190" y="1230979"/>
                <a:ext cx="1613098" cy="568429"/>
                <a:chOff x="5490387" y="1527312"/>
                <a:chExt cx="1613098" cy="568429"/>
              </a:xfrm>
            </p:grpSpPr>
            <p:sp>
              <p:nvSpPr>
                <p:cNvPr id="219" name="Shape 219"/>
                <p:cNvSpPr/>
                <p:nvPr/>
              </p:nvSpPr>
              <p:spPr>
                <a:xfrm>
                  <a:off x="5490387" y="1527312"/>
                  <a:ext cx="1613098" cy="272100"/>
                </a:xfrm>
                <a:prstGeom prst="roundRect">
                  <a:avLst>
                    <a:gd name="adj" fmla="val 17740"/>
                  </a:avLst>
                </a:prstGeom>
                <a:solidFill>
                  <a:srgbClr val="33928A"/>
                </a:solidFill>
                <a:ln>
                  <a:noFill/>
                </a:ln>
              </p:spPr>
              <p:txBody>
                <a:bodyPr wrap="square" lIns="91425" tIns="0" rIns="91425" bIns="0" anchor="ctr" anchorCtr="0">
                  <a:noAutofit/>
                </a:bodyPr>
                <a:lstStyle/>
                <a:p>
                  <a:pPr marL="0" marR="0" lvl="0" indent="0" algn="l" defTabSz="914400" rtl="0" eaLnBrk="1" fontAlgn="auto" latinLnBrk="0" hangingPunct="1">
                    <a:lnSpc>
                      <a:spcPct val="100000"/>
                    </a:lnSpc>
                    <a:spcBef>
                      <a:spcPts val="0"/>
                    </a:spcBef>
                    <a:spcAft>
                      <a:spcPts val="0"/>
                    </a:spcAft>
                    <a:buClr>
                      <a:srgbClr val="F2F2F2"/>
                    </a:buClr>
                    <a:buSzPct val="25000"/>
                    <a:buFont typeface="Calibri"/>
                    <a:buNone/>
                    <a:tabLst/>
                    <a:defRPr/>
                  </a:pPr>
                  <a:r>
                    <a:rPr kumimoji="0" lang="en-US" sz="1200" b="0" i="0" u="none" strike="noStrike" kern="0" cap="none" spc="0" normalizeH="0" baseline="0" noProof="0">
                      <a:ln>
                        <a:noFill/>
                      </a:ln>
                      <a:solidFill>
                        <a:srgbClr val="F2F2F2"/>
                      </a:solidFill>
                      <a:effectLst/>
                      <a:uLnTx/>
                      <a:uFillTx/>
                      <a:latin typeface="Proxima Nova"/>
                      <a:ea typeface="Proxima Nova"/>
                      <a:cs typeface="Proxima Nova"/>
                      <a:sym typeface="Proxima Nova"/>
                    </a:rPr>
                    <a:t>Service Broker</a:t>
                  </a:r>
                </a:p>
              </p:txBody>
            </p:sp>
            <p:sp>
              <p:nvSpPr>
                <p:cNvPr id="220" name="Shape 220"/>
                <p:cNvSpPr/>
                <p:nvPr/>
              </p:nvSpPr>
              <p:spPr>
                <a:xfrm>
                  <a:off x="5490387" y="1823641"/>
                  <a:ext cx="1613098" cy="272100"/>
                </a:xfrm>
                <a:prstGeom prst="roundRect">
                  <a:avLst>
                    <a:gd name="adj" fmla="val 17740"/>
                  </a:avLst>
                </a:prstGeom>
                <a:solidFill>
                  <a:srgbClr val="33928A"/>
                </a:solidFill>
                <a:ln>
                  <a:noFill/>
                </a:ln>
              </p:spPr>
              <p:txBody>
                <a:bodyPr wrap="square" lIns="91425" tIns="0" rIns="91425" bIns="0" anchor="ctr" anchorCtr="0">
                  <a:noAutofit/>
                </a:bodyPr>
                <a:lstStyle/>
                <a:p>
                  <a:pPr marL="0" marR="0" lvl="0" indent="0" algn="l" defTabSz="914400" rtl="0" eaLnBrk="1" fontAlgn="auto" latinLnBrk="0" hangingPunct="1">
                    <a:lnSpc>
                      <a:spcPct val="100000"/>
                    </a:lnSpc>
                    <a:spcBef>
                      <a:spcPts val="0"/>
                    </a:spcBef>
                    <a:spcAft>
                      <a:spcPts val="0"/>
                    </a:spcAft>
                    <a:buClr>
                      <a:srgbClr val="F2F2F2"/>
                    </a:buClr>
                    <a:buSzPct val="25000"/>
                    <a:buFont typeface="Calibri"/>
                    <a:buNone/>
                    <a:tabLst/>
                    <a:defRPr/>
                  </a:pPr>
                  <a:r>
                    <a:rPr kumimoji="0" lang="en-US" sz="1200" b="0" i="0" u="none" strike="noStrike" kern="0" cap="none" spc="0" normalizeH="0" baseline="0" noProof="0">
                      <a:ln>
                        <a:noFill/>
                      </a:ln>
                      <a:solidFill>
                        <a:srgbClr val="F2F2F2"/>
                      </a:solidFill>
                      <a:effectLst/>
                      <a:uLnTx/>
                      <a:uFillTx/>
                      <a:latin typeface="Proxima Nova"/>
                      <a:ea typeface="Proxima Nova"/>
                      <a:cs typeface="Proxima Nova"/>
                      <a:sym typeface="Proxima Nova"/>
                    </a:rPr>
                    <a:t>Service Nodes</a:t>
                  </a:r>
                </a:p>
              </p:txBody>
            </p:sp>
            <p:sp>
              <p:nvSpPr>
                <p:cNvPr id="221" name="Shape 221"/>
                <p:cNvSpPr/>
                <p:nvPr/>
              </p:nvSpPr>
              <p:spPr>
                <a:xfrm>
                  <a:off x="6846607" y="1563850"/>
                  <a:ext cx="194098" cy="194098"/>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wrap="square" lIns="91425" tIns="45700" rIns="91425" bIns="45700" anchor="ctr" anchorCtr="0">
                  <a:noAutofit/>
                </a:bodyPr>
                <a:lstStyle/>
                <a:p>
                  <a:pPr marL="0" marR="0" lvl="0" indent="0" algn="ctr" defTabSz="914400" rtl="0" eaLnBrk="1" fontAlgn="auto" latinLnBrk="0" hangingPunct="1">
                    <a:lnSpc>
                      <a:spcPct val="80000"/>
                    </a:lnSpc>
                    <a:spcBef>
                      <a:spcPts val="0"/>
                    </a:spcBef>
                    <a:spcAft>
                      <a:spcPts val="0"/>
                    </a:spcAft>
                    <a:buClr>
                      <a:srgbClr val="000000"/>
                    </a:buClr>
                    <a:buSzTx/>
                    <a:buFont typeface="Arial"/>
                    <a:buNone/>
                    <a:tabLst/>
                    <a:defRPr/>
                  </a:pPr>
                  <a:endParaRPr kumimoji="0" sz="3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grpSp>
          <p:sp>
            <p:nvSpPr>
              <p:cNvPr id="222" name="Shape 222"/>
              <p:cNvSpPr txBox="1"/>
              <p:nvPr/>
            </p:nvSpPr>
            <p:spPr>
              <a:xfrm>
                <a:off x="6880835" y="1803399"/>
                <a:ext cx="697800" cy="276899"/>
              </a:xfrm>
              <a:prstGeom prst="rect">
                <a:avLst/>
              </a:prstGeom>
              <a:no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ct val="25000"/>
                  <a:buFont typeface="Arial"/>
                  <a:buNone/>
                  <a:tabLst/>
                  <a:defRPr/>
                </a:pPr>
                <a:r>
                  <a:rPr kumimoji="0" lang="en-US" sz="1200" b="0" i="0" u="none" strike="noStrike" kern="0" cap="none" spc="0" normalizeH="0" baseline="0" noProof="0">
                    <a:ln>
                      <a:noFill/>
                    </a:ln>
                    <a:solidFill>
                      <a:srgbClr val="000000"/>
                    </a:solidFill>
                    <a:effectLst/>
                    <a:uLnTx/>
                    <a:uFillTx/>
                    <a:latin typeface="Proxima Nova"/>
                    <a:ea typeface="Proxima Nova"/>
                    <a:cs typeface="Proxima Nova"/>
                    <a:sym typeface="Proxima Nova"/>
                  </a:rPr>
                  <a:t>Service</a:t>
                </a:r>
              </a:p>
            </p:txBody>
          </p:sp>
          <p:sp>
            <p:nvSpPr>
              <p:cNvPr id="223" name="Shape 223"/>
              <p:cNvSpPr/>
              <p:nvPr/>
            </p:nvSpPr>
            <p:spPr>
              <a:xfrm>
                <a:off x="7807128" y="1574578"/>
                <a:ext cx="159900" cy="15269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wrap="square" lIns="91425" tIns="45700" rIns="91425" bIns="45700" anchor="ctr" anchorCtr="0">
                <a:noAutofit/>
              </a:bodyPr>
              <a:lstStyle/>
              <a:p>
                <a:pPr marL="0" marR="0" lvl="0" indent="0" algn="ctr" defTabSz="914400" rtl="0" eaLnBrk="1" fontAlgn="auto" latinLnBrk="0" hangingPunct="1">
                  <a:lnSpc>
                    <a:spcPct val="80000"/>
                  </a:lnSpc>
                  <a:spcBef>
                    <a:spcPts val="0"/>
                  </a:spcBef>
                  <a:spcAft>
                    <a:spcPts val="0"/>
                  </a:spcAft>
                  <a:buClr>
                    <a:srgbClr val="000000"/>
                  </a:buClr>
                  <a:buSzTx/>
                  <a:buFont typeface="Arial"/>
                  <a:buNone/>
                  <a:tabLst/>
                  <a:defRPr/>
                </a:pPr>
                <a:endParaRPr kumimoji="0" sz="45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grpSp>
        <p:sp>
          <p:nvSpPr>
            <p:cNvPr id="224" name="Shape 224"/>
            <p:cNvSpPr/>
            <p:nvPr/>
          </p:nvSpPr>
          <p:spPr>
            <a:xfrm>
              <a:off x="6638892" y="268206"/>
              <a:ext cx="1500506" cy="292817"/>
            </a:xfrm>
            <a:prstGeom prst="rect">
              <a:avLst/>
            </a:prstGeom>
            <a:no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1600" b="1" i="0" u="none" strike="noStrike" kern="0" cap="none" spc="0" normalizeH="0" baseline="0" noProof="0">
                  <a:ln>
                    <a:noFill/>
                  </a:ln>
                  <a:solidFill>
                    <a:srgbClr val="FFFFFF"/>
                  </a:solidFill>
                  <a:effectLst/>
                  <a:uLnTx/>
                  <a:uFillTx/>
                  <a:latin typeface="Proxima Nova"/>
                  <a:ea typeface="Proxima Nova"/>
                  <a:cs typeface="Proxima Nova"/>
                  <a:sym typeface="Proxima Nova"/>
                </a:rPr>
                <a:t>Services</a:t>
              </a:r>
            </a:p>
          </p:txBody>
        </p:sp>
        <p:grpSp>
          <p:nvGrpSpPr>
            <p:cNvPr id="225" name="Shape 225"/>
            <p:cNvGrpSpPr/>
            <p:nvPr/>
          </p:nvGrpSpPr>
          <p:grpSpPr>
            <a:xfrm>
              <a:off x="6520018" y="2738423"/>
              <a:ext cx="1744199" cy="903428"/>
              <a:chOff x="6358467" y="1176869"/>
              <a:chExt cx="1744199" cy="903428"/>
            </a:xfrm>
          </p:grpSpPr>
          <p:sp>
            <p:nvSpPr>
              <p:cNvPr id="226" name="Shape 226"/>
              <p:cNvSpPr/>
              <p:nvPr/>
            </p:nvSpPr>
            <p:spPr>
              <a:xfrm>
                <a:off x="6358467" y="1176869"/>
                <a:ext cx="1744199" cy="897599"/>
              </a:xfrm>
              <a:prstGeom prst="rect">
                <a:avLst/>
              </a:prstGeom>
              <a:solidFill>
                <a:schemeClr val="lt1"/>
              </a:solidFill>
              <a:ln w="9525" cap="flat" cmpd="sng">
                <a:solidFill>
                  <a:schemeClr val="dk1"/>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grpSp>
            <p:nvGrpSpPr>
              <p:cNvPr id="227" name="Shape 227"/>
              <p:cNvGrpSpPr/>
              <p:nvPr/>
            </p:nvGrpSpPr>
            <p:grpSpPr>
              <a:xfrm>
                <a:off x="6430190" y="1230979"/>
                <a:ext cx="1613098" cy="568429"/>
                <a:chOff x="5490387" y="1527312"/>
                <a:chExt cx="1613098" cy="568429"/>
              </a:xfrm>
            </p:grpSpPr>
            <p:sp>
              <p:nvSpPr>
                <p:cNvPr id="228" name="Shape 228"/>
                <p:cNvSpPr/>
                <p:nvPr/>
              </p:nvSpPr>
              <p:spPr>
                <a:xfrm>
                  <a:off x="5490387" y="1527312"/>
                  <a:ext cx="1613098" cy="272100"/>
                </a:xfrm>
                <a:prstGeom prst="roundRect">
                  <a:avLst>
                    <a:gd name="adj" fmla="val 17740"/>
                  </a:avLst>
                </a:prstGeom>
                <a:solidFill>
                  <a:srgbClr val="33928A"/>
                </a:solidFill>
                <a:ln>
                  <a:noFill/>
                </a:ln>
              </p:spPr>
              <p:txBody>
                <a:bodyPr wrap="square" lIns="91425" tIns="0" rIns="91425" bIns="0" anchor="ctr" anchorCtr="0">
                  <a:noAutofit/>
                </a:bodyPr>
                <a:lstStyle/>
                <a:p>
                  <a:pPr marL="0" marR="0" lvl="0" indent="0" algn="l" defTabSz="914400" rtl="0" eaLnBrk="1" fontAlgn="auto" latinLnBrk="0" hangingPunct="1">
                    <a:lnSpc>
                      <a:spcPct val="100000"/>
                    </a:lnSpc>
                    <a:spcBef>
                      <a:spcPts val="0"/>
                    </a:spcBef>
                    <a:spcAft>
                      <a:spcPts val="0"/>
                    </a:spcAft>
                    <a:buClr>
                      <a:srgbClr val="F2F2F2"/>
                    </a:buClr>
                    <a:buSzPct val="25000"/>
                    <a:buFont typeface="Calibri"/>
                    <a:buNone/>
                    <a:tabLst/>
                    <a:defRPr/>
                  </a:pPr>
                  <a:r>
                    <a:rPr kumimoji="0" lang="en-US" sz="1200" b="0" i="0" u="none" strike="noStrike" kern="0" cap="none" spc="0" normalizeH="0" baseline="0" noProof="0">
                      <a:ln>
                        <a:noFill/>
                      </a:ln>
                      <a:solidFill>
                        <a:srgbClr val="F2F2F2"/>
                      </a:solidFill>
                      <a:effectLst/>
                      <a:uLnTx/>
                      <a:uFillTx/>
                      <a:latin typeface="Proxima Nova"/>
                      <a:ea typeface="Proxima Nova"/>
                      <a:cs typeface="Proxima Nova"/>
                      <a:sym typeface="Proxima Nova"/>
                    </a:rPr>
                    <a:t>Service Broker</a:t>
                  </a:r>
                </a:p>
              </p:txBody>
            </p:sp>
            <p:sp>
              <p:nvSpPr>
                <p:cNvPr id="229" name="Shape 229"/>
                <p:cNvSpPr/>
                <p:nvPr/>
              </p:nvSpPr>
              <p:spPr>
                <a:xfrm>
                  <a:off x="5490387" y="1823641"/>
                  <a:ext cx="1613098" cy="272100"/>
                </a:xfrm>
                <a:prstGeom prst="roundRect">
                  <a:avLst>
                    <a:gd name="adj" fmla="val 17740"/>
                  </a:avLst>
                </a:prstGeom>
                <a:solidFill>
                  <a:srgbClr val="33928A"/>
                </a:solidFill>
                <a:ln>
                  <a:noFill/>
                </a:ln>
              </p:spPr>
              <p:txBody>
                <a:bodyPr wrap="square" lIns="91425" tIns="0" rIns="91425" bIns="0" anchor="ctr" anchorCtr="0">
                  <a:noAutofit/>
                </a:bodyPr>
                <a:lstStyle/>
                <a:p>
                  <a:pPr marL="0" marR="0" lvl="0" indent="0" algn="l" defTabSz="914400" rtl="0" eaLnBrk="1" fontAlgn="auto" latinLnBrk="0" hangingPunct="1">
                    <a:lnSpc>
                      <a:spcPct val="100000"/>
                    </a:lnSpc>
                    <a:spcBef>
                      <a:spcPts val="0"/>
                    </a:spcBef>
                    <a:spcAft>
                      <a:spcPts val="0"/>
                    </a:spcAft>
                    <a:buClr>
                      <a:srgbClr val="F2F2F2"/>
                    </a:buClr>
                    <a:buSzPct val="25000"/>
                    <a:buFont typeface="Calibri"/>
                    <a:buNone/>
                    <a:tabLst/>
                    <a:defRPr/>
                  </a:pPr>
                  <a:r>
                    <a:rPr kumimoji="0" lang="en-US" sz="1200" b="0" i="0" u="none" strike="noStrike" kern="0" cap="none" spc="0" normalizeH="0" baseline="0" noProof="0">
                      <a:ln>
                        <a:noFill/>
                      </a:ln>
                      <a:solidFill>
                        <a:srgbClr val="F2F2F2"/>
                      </a:solidFill>
                      <a:effectLst/>
                      <a:uLnTx/>
                      <a:uFillTx/>
                      <a:latin typeface="Proxima Nova"/>
                      <a:ea typeface="Proxima Nova"/>
                      <a:cs typeface="Proxima Nova"/>
                      <a:sym typeface="Proxima Nova"/>
                    </a:rPr>
                    <a:t>Service Nodes</a:t>
                  </a:r>
                </a:p>
              </p:txBody>
            </p:sp>
            <p:sp>
              <p:nvSpPr>
                <p:cNvPr id="230" name="Shape 230"/>
                <p:cNvSpPr/>
                <p:nvPr/>
              </p:nvSpPr>
              <p:spPr>
                <a:xfrm>
                  <a:off x="6846607" y="1563850"/>
                  <a:ext cx="194098" cy="194098"/>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wrap="square" lIns="91425" tIns="45700" rIns="91425" bIns="45700" anchor="ctr" anchorCtr="0">
                  <a:noAutofit/>
                </a:bodyPr>
                <a:lstStyle/>
                <a:p>
                  <a:pPr marL="0" marR="0" lvl="0" indent="0" algn="ctr" defTabSz="914400" rtl="0" eaLnBrk="1" fontAlgn="auto" latinLnBrk="0" hangingPunct="1">
                    <a:lnSpc>
                      <a:spcPct val="80000"/>
                    </a:lnSpc>
                    <a:spcBef>
                      <a:spcPts val="0"/>
                    </a:spcBef>
                    <a:spcAft>
                      <a:spcPts val="0"/>
                    </a:spcAft>
                    <a:buClr>
                      <a:srgbClr val="000000"/>
                    </a:buClr>
                    <a:buSzTx/>
                    <a:buFont typeface="Arial"/>
                    <a:buNone/>
                    <a:tabLst/>
                    <a:defRPr/>
                  </a:pPr>
                  <a:endParaRPr kumimoji="0" sz="3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grpSp>
          <p:sp>
            <p:nvSpPr>
              <p:cNvPr id="231" name="Shape 231"/>
              <p:cNvSpPr txBox="1"/>
              <p:nvPr/>
            </p:nvSpPr>
            <p:spPr>
              <a:xfrm>
                <a:off x="6880835" y="1803399"/>
                <a:ext cx="697800" cy="276899"/>
              </a:xfrm>
              <a:prstGeom prst="rect">
                <a:avLst/>
              </a:prstGeom>
              <a:no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ct val="25000"/>
                  <a:buFont typeface="Arial"/>
                  <a:buNone/>
                  <a:tabLst/>
                  <a:defRPr/>
                </a:pPr>
                <a:r>
                  <a:rPr kumimoji="0" lang="en-US" sz="1200" b="0" i="0" u="none" strike="noStrike" kern="0" cap="none" spc="0" normalizeH="0" baseline="0" noProof="0">
                    <a:ln>
                      <a:noFill/>
                    </a:ln>
                    <a:solidFill>
                      <a:srgbClr val="000000"/>
                    </a:solidFill>
                    <a:effectLst/>
                    <a:uLnTx/>
                    <a:uFillTx/>
                    <a:latin typeface="Proxima Nova"/>
                    <a:ea typeface="Proxima Nova"/>
                    <a:cs typeface="Proxima Nova"/>
                    <a:sym typeface="Proxima Nova"/>
                  </a:rPr>
                  <a:t>Service</a:t>
                </a:r>
              </a:p>
            </p:txBody>
          </p:sp>
          <p:sp>
            <p:nvSpPr>
              <p:cNvPr id="232" name="Shape 232"/>
              <p:cNvSpPr/>
              <p:nvPr/>
            </p:nvSpPr>
            <p:spPr>
              <a:xfrm>
                <a:off x="7807128" y="1574578"/>
                <a:ext cx="159900" cy="15269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wrap="square" lIns="91425" tIns="45700" rIns="91425" bIns="45700" anchor="ctr" anchorCtr="0">
                <a:noAutofit/>
              </a:bodyPr>
              <a:lstStyle/>
              <a:p>
                <a:pPr marL="0" marR="0" lvl="0" indent="0" algn="ctr" defTabSz="914400" rtl="0" eaLnBrk="1" fontAlgn="auto" latinLnBrk="0" hangingPunct="1">
                  <a:lnSpc>
                    <a:spcPct val="80000"/>
                  </a:lnSpc>
                  <a:spcBef>
                    <a:spcPts val="0"/>
                  </a:spcBef>
                  <a:spcAft>
                    <a:spcPts val="0"/>
                  </a:spcAft>
                  <a:buClr>
                    <a:srgbClr val="000000"/>
                  </a:buClr>
                  <a:buSzTx/>
                  <a:buFont typeface="Arial"/>
                  <a:buNone/>
                  <a:tabLst/>
                  <a:defRPr/>
                </a:pPr>
                <a:endParaRPr kumimoji="0" sz="45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grpSp>
      </p:grpSp>
      <p:grpSp>
        <p:nvGrpSpPr>
          <p:cNvPr id="233" name="Shape 233"/>
          <p:cNvGrpSpPr/>
          <p:nvPr/>
        </p:nvGrpSpPr>
        <p:grpSpPr>
          <a:xfrm>
            <a:off x="269949" y="2314723"/>
            <a:ext cx="1744199" cy="751347"/>
            <a:chOff x="958491" y="2537482"/>
            <a:chExt cx="1744199" cy="751347"/>
          </a:xfrm>
        </p:grpSpPr>
        <p:sp>
          <p:nvSpPr>
            <p:cNvPr id="234" name="Shape 234"/>
            <p:cNvSpPr/>
            <p:nvPr/>
          </p:nvSpPr>
          <p:spPr>
            <a:xfrm>
              <a:off x="958491" y="2537482"/>
              <a:ext cx="1744199" cy="725945"/>
            </a:xfrm>
            <a:prstGeom prst="rect">
              <a:avLst/>
            </a:prstGeom>
            <a:solidFill>
              <a:schemeClr val="lt1"/>
            </a:solidFill>
            <a:ln w="9525" cap="flat" cmpd="sng">
              <a:solidFill>
                <a:schemeClr val="dk1"/>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grpSp>
          <p:nvGrpSpPr>
            <p:cNvPr id="235" name="Shape 235"/>
            <p:cNvGrpSpPr/>
            <p:nvPr/>
          </p:nvGrpSpPr>
          <p:grpSpPr>
            <a:xfrm>
              <a:off x="1030210" y="2614779"/>
              <a:ext cx="1613098" cy="336106"/>
              <a:chOff x="5481921" y="2721113"/>
              <a:chExt cx="1613098" cy="272100"/>
            </a:xfrm>
          </p:grpSpPr>
          <p:sp>
            <p:nvSpPr>
              <p:cNvPr id="236" name="Shape 236"/>
              <p:cNvSpPr/>
              <p:nvPr/>
            </p:nvSpPr>
            <p:spPr>
              <a:xfrm>
                <a:off x="5481921" y="2721113"/>
                <a:ext cx="1613098" cy="272100"/>
              </a:xfrm>
              <a:prstGeom prst="roundRect">
                <a:avLst>
                  <a:gd name="adj" fmla="val 17740"/>
                </a:avLst>
              </a:prstGeom>
              <a:solidFill>
                <a:srgbClr val="33928A"/>
              </a:solidFill>
              <a:ln>
                <a:noFill/>
              </a:ln>
            </p:spPr>
            <p:txBody>
              <a:bodyPr wrap="square" lIns="91425" tIns="0" rIns="91425" bIns="0" anchor="ctr" anchorCtr="0">
                <a:noAutofit/>
              </a:bodyPr>
              <a:lstStyle/>
              <a:p>
                <a:pPr marL="0" marR="0" lvl="0" indent="0" algn="l" defTabSz="914400" rtl="0" eaLnBrk="1" fontAlgn="auto" latinLnBrk="0" hangingPunct="1">
                  <a:lnSpc>
                    <a:spcPct val="100000"/>
                  </a:lnSpc>
                  <a:spcBef>
                    <a:spcPts val="0"/>
                  </a:spcBef>
                  <a:spcAft>
                    <a:spcPts val="0"/>
                  </a:spcAft>
                  <a:buClr>
                    <a:srgbClr val="F2F2F2"/>
                  </a:buClr>
                  <a:buSzPct val="25000"/>
                  <a:buFont typeface="Calibri"/>
                  <a:buNone/>
                  <a:tabLst/>
                  <a:defRPr/>
                </a:pPr>
                <a:r>
                  <a:rPr kumimoji="0" lang="en-US" sz="1200" b="0" i="0" u="none" strike="noStrike" kern="0" cap="none" spc="0" normalizeH="0" baseline="0" noProof="0">
                    <a:ln>
                      <a:noFill/>
                    </a:ln>
                    <a:solidFill>
                      <a:srgbClr val="F2F2F2"/>
                    </a:solidFill>
                    <a:effectLst/>
                    <a:uLnTx/>
                    <a:uFillTx/>
                    <a:latin typeface="Proxima Nova"/>
                    <a:ea typeface="Proxima Nova"/>
                    <a:cs typeface="Proxima Nova"/>
                    <a:sym typeface="Proxima Nova"/>
                  </a:rPr>
                  <a:t> CLI – Cmd Line</a:t>
                </a:r>
              </a:p>
            </p:txBody>
          </p:sp>
          <p:sp>
            <p:nvSpPr>
              <p:cNvPr id="237" name="Shape 237"/>
              <p:cNvSpPr/>
              <p:nvPr/>
            </p:nvSpPr>
            <p:spPr>
              <a:xfrm rot="-2700000">
                <a:off x="6784487" y="2807016"/>
                <a:ext cx="269831" cy="98429"/>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wrap="square" lIns="91425" tIns="45700" rIns="91425" bIns="45700" anchor="ctr" anchorCtr="0">
                <a:noAutofit/>
              </a:bodyPr>
              <a:lstStyle/>
              <a:p>
                <a:pPr marL="0" marR="0" lvl="0" indent="0" algn="ctr" defTabSz="914400" rtl="0" eaLnBrk="1" fontAlgn="auto" latinLnBrk="0" hangingPunct="1">
                  <a:lnSpc>
                    <a:spcPct val="80000"/>
                  </a:lnSpc>
                  <a:spcBef>
                    <a:spcPts val="0"/>
                  </a:spcBef>
                  <a:spcAft>
                    <a:spcPts val="0"/>
                  </a:spcAft>
                  <a:buClr>
                    <a:srgbClr val="000000"/>
                  </a:buClr>
                  <a:buSzTx/>
                  <a:buFont typeface="Arial"/>
                  <a:buNone/>
                  <a:tabLst/>
                  <a:defRPr/>
                </a:pPr>
                <a:endParaRPr kumimoji="0" sz="3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grpSp>
        <p:sp>
          <p:nvSpPr>
            <p:cNvPr id="238" name="Shape 238"/>
            <p:cNvSpPr txBox="1"/>
            <p:nvPr/>
          </p:nvSpPr>
          <p:spPr>
            <a:xfrm>
              <a:off x="1053966" y="2946796"/>
              <a:ext cx="1587600" cy="342032"/>
            </a:xfrm>
            <a:prstGeom prst="rect">
              <a:avLst/>
            </a:prstGeom>
            <a:no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ct val="25000"/>
                <a:buFont typeface="Arial"/>
                <a:buNone/>
                <a:tabLst/>
                <a:defRPr/>
              </a:pPr>
              <a:r>
                <a:rPr kumimoji="0" lang="en-US" sz="1200" b="0" i="0" u="none" strike="noStrike" kern="0" cap="none" spc="0" normalizeH="0" baseline="0" noProof="0">
                  <a:ln>
                    <a:noFill/>
                  </a:ln>
                  <a:solidFill>
                    <a:srgbClr val="000000"/>
                  </a:solidFill>
                  <a:effectLst/>
                  <a:uLnTx/>
                  <a:uFillTx/>
                  <a:latin typeface="Proxima Nova"/>
                  <a:ea typeface="Proxima Nova"/>
                  <a:cs typeface="Proxima Nova"/>
                  <a:sym typeface="Proxima Nova"/>
                </a:rPr>
                <a:t>Terminal Window</a:t>
              </a:r>
            </a:p>
          </p:txBody>
        </p:sp>
      </p:grpSp>
      <p:grpSp>
        <p:nvGrpSpPr>
          <p:cNvPr id="239" name="Shape 239"/>
          <p:cNvGrpSpPr/>
          <p:nvPr/>
        </p:nvGrpSpPr>
        <p:grpSpPr>
          <a:xfrm>
            <a:off x="2741931" y="240662"/>
            <a:ext cx="3812751" cy="3897192"/>
            <a:chOff x="4135562" y="1687107"/>
            <a:chExt cx="3812751" cy="3897192"/>
          </a:xfrm>
        </p:grpSpPr>
        <p:sp>
          <p:nvSpPr>
            <p:cNvPr id="240" name="Shape 240"/>
            <p:cNvSpPr/>
            <p:nvPr/>
          </p:nvSpPr>
          <p:spPr>
            <a:xfrm>
              <a:off x="4135562" y="1687107"/>
              <a:ext cx="3812751" cy="3897192"/>
            </a:xfrm>
            <a:prstGeom prst="rect">
              <a:avLst/>
            </a:prstGeom>
            <a:solidFill>
              <a:srgbClr val="595959"/>
            </a:solid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292C2F"/>
                </a:solidFill>
                <a:effectLst/>
                <a:uLnTx/>
                <a:uFillTx/>
                <a:latin typeface="Proxima Nova"/>
                <a:ea typeface="Proxima Nova"/>
                <a:cs typeface="Proxima Nova"/>
                <a:sym typeface="Proxima Nova"/>
              </a:endParaRPr>
            </a:p>
          </p:txBody>
        </p:sp>
        <p:sp>
          <p:nvSpPr>
            <p:cNvPr id="241" name="Shape 241"/>
            <p:cNvSpPr txBox="1"/>
            <p:nvPr/>
          </p:nvSpPr>
          <p:spPr>
            <a:xfrm>
              <a:off x="4153148" y="1723541"/>
              <a:ext cx="3661919" cy="276899"/>
            </a:xfrm>
            <a:prstGeom prst="rect">
              <a:avLst/>
            </a:prstGeom>
            <a:no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ct val="25000"/>
                <a:buFont typeface="Arial"/>
                <a:buNone/>
                <a:tabLst/>
                <a:defRPr/>
              </a:pPr>
              <a:r>
                <a:rPr kumimoji="0" lang="en-US" sz="1800" b="0" i="0" u="none" strike="noStrike" kern="0" cap="none" spc="0" normalizeH="0" baseline="0" noProof="0">
                  <a:ln>
                    <a:noFill/>
                  </a:ln>
                  <a:solidFill>
                    <a:srgbClr val="FFFFFF"/>
                  </a:solidFill>
                  <a:effectLst/>
                  <a:uLnTx/>
                  <a:uFillTx/>
                  <a:latin typeface="Proxima Nova"/>
                  <a:ea typeface="Proxima Nova"/>
                  <a:cs typeface="Proxima Nova"/>
                  <a:sym typeface="Proxima Nova"/>
                </a:rPr>
                <a:t>Platform Runtime - Cloud Foundry</a:t>
              </a:r>
            </a:p>
          </p:txBody>
        </p:sp>
        <p:grpSp>
          <p:nvGrpSpPr>
            <p:cNvPr id="242" name="Shape 242"/>
            <p:cNvGrpSpPr/>
            <p:nvPr/>
          </p:nvGrpSpPr>
          <p:grpSpPr>
            <a:xfrm>
              <a:off x="4446033" y="2114737"/>
              <a:ext cx="3278555" cy="3344132"/>
              <a:chOff x="2960133" y="320932"/>
              <a:chExt cx="3278555" cy="3344131"/>
            </a:xfrm>
          </p:grpSpPr>
          <p:sp>
            <p:nvSpPr>
              <p:cNvPr id="243" name="Shape 243"/>
              <p:cNvSpPr/>
              <p:nvPr/>
            </p:nvSpPr>
            <p:spPr>
              <a:xfrm>
                <a:off x="4626789" y="3392364"/>
                <a:ext cx="1611899" cy="272699"/>
              </a:xfrm>
              <a:prstGeom prst="roundRect">
                <a:avLst>
                  <a:gd name="adj" fmla="val 9038"/>
                </a:avLst>
              </a:prstGeom>
              <a:solidFill>
                <a:srgbClr val="33928A"/>
              </a:solidFill>
              <a:ln>
                <a:noFill/>
              </a:ln>
            </p:spPr>
            <p:txBody>
              <a:bodyPr wrap="square" lIns="91425" tIns="0" rIns="91425" bIns="0" anchor="ctr" anchorCtr="0">
                <a:noAutofit/>
              </a:bodyPr>
              <a:lstStyle/>
              <a:p>
                <a:pPr marL="0" marR="0" lvl="0" indent="0" algn="l" defTabSz="914400" rtl="0" eaLnBrk="1" fontAlgn="auto" latinLnBrk="0" hangingPunct="1">
                  <a:lnSpc>
                    <a:spcPct val="100000"/>
                  </a:lnSpc>
                  <a:spcBef>
                    <a:spcPts val="0"/>
                  </a:spcBef>
                  <a:spcAft>
                    <a:spcPts val="0"/>
                  </a:spcAft>
                  <a:buClr>
                    <a:srgbClr val="F2F2F2"/>
                  </a:buClr>
                  <a:buSzPct val="25000"/>
                  <a:buFont typeface="Calibri"/>
                  <a:buNone/>
                  <a:tabLst/>
                  <a:defRPr/>
                </a:pPr>
                <a:r>
                  <a:rPr kumimoji="0" lang="en-US" sz="1200" b="0" i="0" u="none" strike="noStrike" kern="0" cap="none" spc="0" normalizeH="0" baseline="0" noProof="0">
                    <a:ln>
                      <a:noFill/>
                    </a:ln>
                    <a:solidFill>
                      <a:srgbClr val="F2F2F2"/>
                    </a:solidFill>
                    <a:effectLst/>
                    <a:uLnTx/>
                    <a:uFillTx/>
                    <a:latin typeface="Proxima Nova"/>
                    <a:ea typeface="Proxima Nova"/>
                    <a:cs typeface="Proxima Nova"/>
                    <a:sym typeface="Proxima Nova"/>
                  </a:rPr>
                  <a:t>App Log Aggregator</a:t>
                </a:r>
              </a:p>
            </p:txBody>
          </p:sp>
          <p:sp>
            <p:nvSpPr>
              <p:cNvPr id="244" name="Shape 244"/>
              <p:cNvSpPr/>
              <p:nvPr/>
            </p:nvSpPr>
            <p:spPr>
              <a:xfrm>
                <a:off x="4609855" y="1235332"/>
                <a:ext cx="1611899" cy="272699"/>
              </a:xfrm>
              <a:prstGeom prst="roundRect">
                <a:avLst>
                  <a:gd name="adj" fmla="val 9038"/>
                </a:avLst>
              </a:prstGeom>
              <a:solidFill>
                <a:srgbClr val="33928A"/>
              </a:solidFill>
              <a:ln>
                <a:noFill/>
              </a:ln>
            </p:spPr>
            <p:txBody>
              <a:bodyPr wrap="square" lIns="91425" tIns="0" rIns="91425" bIns="0" anchor="ctr" anchorCtr="0">
                <a:noAutofit/>
              </a:bodyPr>
              <a:lstStyle/>
              <a:p>
                <a:pPr marL="0" marR="0" lvl="0" indent="0" algn="l" defTabSz="914400" rtl="0" eaLnBrk="1" fontAlgn="auto" latinLnBrk="0" hangingPunct="1">
                  <a:lnSpc>
                    <a:spcPct val="100000"/>
                  </a:lnSpc>
                  <a:spcBef>
                    <a:spcPts val="0"/>
                  </a:spcBef>
                  <a:spcAft>
                    <a:spcPts val="0"/>
                  </a:spcAft>
                  <a:buClr>
                    <a:srgbClr val="F2F2F2"/>
                  </a:buClr>
                  <a:buSzPct val="25000"/>
                  <a:buFont typeface="Calibri"/>
                  <a:buNone/>
                  <a:tabLst/>
                  <a:defRPr/>
                </a:pPr>
                <a:r>
                  <a:rPr kumimoji="0" lang="en-US" sz="1200" b="0" i="0" u="none" strike="noStrike" kern="0" cap="none" spc="0" normalizeH="0" baseline="0" noProof="0">
                    <a:ln>
                      <a:noFill/>
                    </a:ln>
                    <a:solidFill>
                      <a:srgbClr val="F2F2F2"/>
                    </a:solidFill>
                    <a:effectLst/>
                    <a:uLnTx/>
                    <a:uFillTx/>
                    <a:latin typeface="Proxima Nova"/>
                    <a:ea typeface="Proxima Nova"/>
                    <a:cs typeface="Proxima Nova"/>
                    <a:sym typeface="Proxima Nova"/>
                  </a:rPr>
                  <a:t>Login Server</a:t>
                </a:r>
              </a:p>
            </p:txBody>
          </p:sp>
          <p:sp>
            <p:nvSpPr>
              <p:cNvPr id="245" name="Shape 245"/>
              <p:cNvSpPr/>
              <p:nvPr/>
            </p:nvSpPr>
            <p:spPr>
              <a:xfrm>
                <a:off x="2967322" y="625731"/>
                <a:ext cx="3263097" cy="272100"/>
              </a:xfrm>
              <a:prstGeom prst="roundRect">
                <a:avLst>
                  <a:gd name="adj" fmla="val 17740"/>
                </a:avLst>
              </a:prstGeom>
              <a:solidFill>
                <a:srgbClr val="33928A"/>
              </a:solidFill>
              <a:ln>
                <a:noFill/>
              </a:ln>
            </p:spPr>
            <p:txBody>
              <a:bodyPr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F2F2F2"/>
                  </a:buClr>
                  <a:buSzPct val="25000"/>
                  <a:buFont typeface="Calibri"/>
                  <a:buNone/>
                  <a:tabLst/>
                  <a:defRPr/>
                </a:pPr>
                <a:r>
                  <a:rPr kumimoji="0" lang="en-US" sz="1200" b="0" i="0" u="none" strike="noStrike" kern="0" cap="none" spc="0" normalizeH="0" baseline="0" noProof="0">
                    <a:ln>
                      <a:noFill/>
                    </a:ln>
                    <a:solidFill>
                      <a:srgbClr val="F2F2F2"/>
                    </a:solidFill>
                    <a:effectLst/>
                    <a:uLnTx/>
                    <a:uFillTx/>
                    <a:latin typeface="Proxima Nova"/>
                    <a:ea typeface="Proxima Nova"/>
                    <a:cs typeface="Proxima Nova"/>
                    <a:sym typeface="Proxima Nova"/>
                  </a:rPr>
                  <a:t>Dynamic Router</a:t>
                </a:r>
              </a:p>
            </p:txBody>
          </p:sp>
          <p:sp>
            <p:nvSpPr>
              <p:cNvPr id="246" name="Shape 246"/>
              <p:cNvSpPr/>
              <p:nvPr/>
            </p:nvSpPr>
            <p:spPr>
              <a:xfrm>
                <a:off x="5923646" y="663347"/>
                <a:ext cx="196498" cy="196498"/>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wrap="square" lIns="91425" tIns="45700" rIns="91425" bIns="45700" anchor="ctr" anchorCtr="0">
                <a:noAutofit/>
              </a:bodyPr>
              <a:lstStyle/>
              <a:p>
                <a:pPr marL="0" marR="0" lvl="0" indent="0" algn="ctr" defTabSz="914400" rtl="0" eaLnBrk="1" fontAlgn="auto" latinLnBrk="0" hangingPunct="1">
                  <a:lnSpc>
                    <a:spcPct val="80000"/>
                  </a:lnSpc>
                  <a:spcBef>
                    <a:spcPts val="0"/>
                  </a:spcBef>
                  <a:spcAft>
                    <a:spcPts val="0"/>
                  </a:spcAft>
                  <a:buClr>
                    <a:srgbClr val="000000"/>
                  </a:buClr>
                  <a:buSzTx/>
                  <a:buFont typeface="Arial"/>
                  <a:buNone/>
                  <a:tabLst/>
                  <a:defRPr/>
                </a:pPr>
                <a:endParaRPr kumimoji="0" sz="3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247" name="Shape 247"/>
              <p:cNvSpPr/>
              <p:nvPr/>
            </p:nvSpPr>
            <p:spPr>
              <a:xfrm>
                <a:off x="2967322" y="930532"/>
                <a:ext cx="1613098" cy="272100"/>
              </a:xfrm>
              <a:prstGeom prst="roundRect">
                <a:avLst>
                  <a:gd name="adj" fmla="val 17740"/>
                </a:avLst>
              </a:prstGeom>
              <a:solidFill>
                <a:srgbClr val="33928A"/>
              </a:solidFill>
              <a:ln>
                <a:noFill/>
              </a:ln>
            </p:spPr>
            <p:txBody>
              <a:bodyPr wrap="square" lIns="91425" tIns="0" rIns="91425" bIns="0" anchor="ctr" anchorCtr="0">
                <a:noAutofit/>
              </a:bodyPr>
              <a:lstStyle/>
              <a:p>
                <a:pPr marL="0" marR="0" lvl="0" indent="0" algn="l" defTabSz="914400" rtl="0" eaLnBrk="1" fontAlgn="auto" latinLnBrk="0" hangingPunct="1">
                  <a:lnSpc>
                    <a:spcPct val="100000"/>
                  </a:lnSpc>
                  <a:spcBef>
                    <a:spcPts val="0"/>
                  </a:spcBef>
                  <a:spcAft>
                    <a:spcPts val="0"/>
                  </a:spcAft>
                  <a:buClr>
                    <a:srgbClr val="F2F2F2"/>
                  </a:buClr>
                  <a:buSzPct val="25000"/>
                  <a:buFont typeface="Calibri"/>
                  <a:buNone/>
                  <a:tabLst/>
                  <a:defRPr/>
                </a:pPr>
                <a:r>
                  <a:rPr kumimoji="0" lang="en-US" sz="1200" b="0" i="0" u="none" strike="noStrike" kern="0" cap="none" spc="0" normalizeH="0" baseline="0" noProof="0">
                    <a:ln>
                      <a:noFill/>
                    </a:ln>
                    <a:solidFill>
                      <a:srgbClr val="F2F2F2"/>
                    </a:solidFill>
                    <a:effectLst/>
                    <a:uLnTx/>
                    <a:uFillTx/>
                    <a:latin typeface="Proxima Nova"/>
                    <a:ea typeface="Proxima Nova"/>
                    <a:cs typeface="Proxima Nova"/>
                    <a:sym typeface="Proxima Nova"/>
                  </a:rPr>
                  <a:t>Cloud Controller</a:t>
                </a:r>
              </a:p>
            </p:txBody>
          </p:sp>
          <p:sp>
            <p:nvSpPr>
              <p:cNvPr id="248" name="Shape 248"/>
              <p:cNvSpPr/>
              <p:nvPr/>
            </p:nvSpPr>
            <p:spPr>
              <a:xfrm>
                <a:off x="2967322" y="1235332"/>
                <a:ext cx="1611899" cy="272699"/>
              </a:xfrm>
              <a:prstGeom prst="roundRect">
                <a:avLst>
                  <a:gd name="adj" fmla="val 9038"/>
                </a:avLst>
              </a:prstGeom>
              <a:solidFill>
                <a:srgbClr val="33928A"/>
              </a:solidFill>
              <a:ln>
                <a:noFill/>
              </a:ln>
            </p:spPr>
            <p:txBody>
              <a:bodyPr wrap="square" lIns="91425" tIns="0" rIns="91425" bIns="0" anchor="ctr" anchorCtr="0">
                <a:noAutofit/>
              </a:bodyPr>
              <a:lstStyle/>
              <a:p>
                <a:pPr marL="0" marR="0" lvl="0" indent="0" algn="l" defTabSz="914400" rtl="0" eaLnBrk="1" fontAlgn="auto" latinLnBrk="0" hangingPunct="1">
                  <a:lnSpc>
                    <a:spcPct val="100000"/>
                  </a:lnSpc>
                  <a:spcBef>
                    <a:spcPts val="0"/>
                  </a:spcBef>
                  <a:spcAft>
                    <a:spcPts val="0"/>
                  </a:spcAft>
                  <a:buClr>
                    <a:srgbClr val="F2F2F2"/>
                  </a:buClr>
                  <a:buSzPct val="25000"/>
                  <a:buFont typeface="Calibri"/>
                  <a:buNone/>
                  <a:tabLst/>
                  <a:defRPr/>
                </a:pPr>
                <a:r>
                  <a:rPr kumimoji="0" lang="en-US" sz="1200" b="0" i="0" u="none" strike="noStrike" kern="0" cap="none" spc="0" normalizeH="0" baseline="0" noProof="0">
                    <a:ln>
                      <a:noFill/>
                    </a:ln>
                    <a:solidFill>
                      <a:srgbClr val="F2F2F2"/>
                    </a:solidFill>
                    <a:effectLst/>
                    <a:uLnTx/>
                    <a:uFillTx/>
                    <a:latin typeface="Proxima Nova"/>
                    <a:ea typeface="Proxima Nova"/>
                    <a:cs typeface="Proxima Nova"/>
                    <a:sym typeface="Proxima Nova"/>
                  </a:rPr>
                  <a:t>UAA</a:t>
                </a:r>
              </a:p>
            </p:txBody>
          </p:sp>
          <p:sp>
            <p:nvSpPr>
              <p:cNvPr id="249" name="Shape 249"/>
              <p:cNvSpPr/>
              <p:nvPr/>
            </p:nvSpPr>
            <p:spPr>
              <a:xfrm>
                <a:off x="2971800" y="1538473"/>
                <a:ext cx="3264000" cy="1508700"/>
              </a:xfrm>
              <a:prstGeom prst="roundRect">
                <a:avLst>
                  <a:gd name="adj" fmla="val 2039"/>
                </a:avLst>
              </a:prstGeom>
              <a:solidFill>
                <a:srgbClr val="00685D"/>
              </a:solidFill>
              <a:ln>
                <a:noFill/>
              </a:ln>
            </p:spPr>
            <p:txBody>
              <a:bodyPr wrap="square" lIns="91425" tIns="0" rIns="91425" bIns="0" anchor="t" anchorCtr="0">
                <a:noAutofit/>
              </a:bodyPr>
              <a:lstStyle/>
              <a:p>
                <a:pPr marL="0" marR="0" lvl="0" indent="0" algn="l" defTabSz="914400" rtl="0" eaLnBrk="1" fontAlgn="auto" latinLnBrk="0" hangingPunct="1">
                  <a:lnSpc>
                    <a:spcPct val="100000"/>
                  </a:lnSpc>
                  <a:spcBef>
                    <a:spcPts val="0"/>
                  </a:spcBef>
                  <a:spcAft>
                    <a:spcPts val="0"/>
                  </a:spcAft>
                  <a:buClr>
                    <a:srgbClr val="F2F2F2"/>
                  </a:buClr>
                  <a:buSzPct val="25000"/>
                  <a:buFont typeface="Calibri"/>
                  <a:buNone/>
                  <a:tabLst/>
                  <a:defRPr/>
                </a:pPr>
                <a:r>
                  <a:rPr kumimoji="0" lang="en-US" sz="1200" b="0" i="0" u="none" strike="noStrike" kern="0" cap="none" spc="0" normalizeH="0" baseline="0" noProof="0">
                    <a:ln>
                      <a:noFill/>
                    </a:ln>
                    <a:solidFill>
                      <a:srgbClr val="F2F2F2"/>
                    </a:solidFill>
                    <a:effectLst/>
                    <a:uLnTx/>
                    <a:uFillTx/>
                    <a:latin typeface="Proxima Nova"/>
                    <a:ea typeface="Proxima Nova"/>
                    <a:cs typeface="Proxima Nova"/>
                    <a:sym typeface="Proxima Nova"/>
                  </a:rPr>
                  <a:t>Diego</a:t>
                </a:r>
              </a:p>
            </p:txBody>
          </p:sp>
          <p:sp>
            <p:nvSpPr>
              <p:cNvPr id="250" name="Shape 250"/>
              <p:cNvSpPr/>
              <p:nvPr/>
            </p:nvSpPr>
            <p:spPr>
              <a:xfrm>
                <a:off x="2969422" y="3084492"/>
                <a:ext cx="3263097" cy="272100"/>
              </a:xfrm>
              <a:prstGeom prst="roundRect">
                <a:avLst>
                  <a:gd name="adj" fmla="val 17740"/>
                </a:avLst>
              </a:prstGeom>
              <a:solidFill>
                <a:srgbClr val="33928A"/>
              </a:solidFill>
              <a:ln>
                <a:noFill/>
              </a:ln>
            </p:spPr>
            <p:txBody>
              <a:bodyPr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F2F2F2"/>
                  </a:buClr>
                  <a:buSzPct val="25000"/>
                  <a:buFont typeface="Calibri"/>
                  <a:buNone/>
                  <a:tabLst/>
                  <a:defRPr/>
                </a:pPr>
                <a:r>
                  <a:rPr kumimoji="0" lang="en-US" sz="1200" b="0" i="0" u="none" strike="noStrike" kern="0" cap="none" spc="0" normalizeH="0" baseline="0" noProof="0">
                    <a:ln>
                      <a:noFill/>
                    </a:ln>
                    <a:solidFill>
                      <a:srgbClr val="F2F2F2"/>
                    </a:solidFill>
                    <a:effectLst/>
                    <a:uLnTx/>
                    <a:uFillTx/>
                    <a:latin typeface="Proxima Nova"/>
                    <a:ea typeface="Proxima Nova"/>
                    <a:cs typeface="Proxima Nova"/>
                    <a:sym typeface="Proxima Nova"/>
                  </a:rPr>
                  <a:t>Messaging (NATS)</a:t>
                </a:r>
              </a:p>
            </p:txBody>
          </p:sp>
          <p:sp>
            <p:nvSpPr>
              <p:cNvPr id="251" name="Shape 251"/>
              <p:cNvSpPr/>
              <p:nvPr/>
            </p:nvSpPr>
            <p:spPr>
              <a:xfrm>
                <a:off x="4328410" y="944873"/>
                <a:ext cx="169800" cy="226499"/>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wrap="square" lIns="91425" tIns="45700" rIns="91425" bIns="45700" anchor="ctr" anchorCtr="0">
                <a:noAutofit/>
              </a:bodyPr>
              <a:lstStyle/>
              <a:p>
                <a:pPr marL="0" marR="0" lvl="0" indent="0" algn="ctr" defTabSz="914400" rtl="0" eaLnBrk="1" fontAlgn="auto" latinLnBrk="0" hangingPunct="1">
                  <a:lnSpc>
                    <a:spcPct val="80000"/>
                  </a:lnSpc>
                  <a:spcBef>
                    <a:spcPts val="0"/>
                  </a:spcBef>
                  <a:spcAft>
                    <a:spcPts val="0"/>
                  </a:spcAft>
                  <a:buClr>
                    <a:srgbClr val="000000"/>
                  </a:buClr>
                  <a:buSzTx/>
                  <a:buFont typeface="Arial"/>
                  <a:buNone/>
                  <a:tabLst/>
                  <a:defRPr/>
                </a:pPr>
                <a:endParaRPr kumimoji="0" sz="3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252" name="Shape 252"/>
              <p:cNvSpPr/>
              <p:nvPr/>
            </p:nvSpPr>
            <p:spPr>
              <a:xfrm>
                <a:off x="5937503" y="975550"/>
                <a:ext cx="207298" cy="182699"/>
              </a:xfrm>
              <a:prstGeom prst="heart">
                <a:avLst/>
              </a:prstGeom>
              <a:solidFill>
                <a:schemeClr val="lt1"/>
              </a:solidFill>
              <a:ln>
                <a:noFill/>
              </a:ln>
            </p:spPr>
            <p:txBody>
              <a:bodyPr wrap="square" lIns="91425" tIns="45700" rIns="91425" bIns="45700" anchor="ctr" anchorCtr="0">
                <a:noAutofit/>
              </a:bodyPr>
              <a:lstStyle/>
              <a:p>
                <a:pPr marL="0" marR="0" lvl="0" indent="0" algn="ctr" defTabSz="914400" rtl="0" eaLnBrk="1" fontAlgn="auto" latinLnBrk="0" hangingPunct="1">
                  <a:lnSpc>
                    <a:spcPct val="80000"/>
                  </a:lnSpc>
                  <a:spcBef>
                    <a:spcPts val="0"/>
                  </a:spcBef>
                  <a:spcAft>
                    <a:spcPts val="0"/>
                  </a:spcAft>
                  <a:buClr>
                    <a:srgbClr val="000000"/>
                  </a:buClr>
                  <a:buSzTx/>
                  <a:buFont typeface="Arial"/>
                  <a:buNone/>
                  <a:tabLst/>
                  <a:defRPr/>
                </a:pPr>
                <a:endParaRPr kumimoji="0" sz="3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253" name="Shape 253"/>
              <p:cNvSpPr/>
              <p:nvPr/>
            </p:nvSpPr>
            <p:spPr>
              <a:xfrm>
                <a:off x="4267535" y="1296865"/>
                <a:ext cx="272999" cy="138300"/>
              </a:xfrm>
              <a:custGeom>
                <a:avLst/>
                <a:gdLst/>
                <a:ahLst/>
                <a:cxnLst/>
                <a:rect l="0" t="0" r="0" b="0"/>
                <a:pathLst>
                  <a:path w="120000" h="120000" extrusionOk="0">
                    <a:moveTo>
                      <a:pt x="102275" y="40290"/>
                    </a:moveTo>
                    <a:cubicBezTo>
                      <a:pt x="96763" y="40290"/>
                      <a:pt x="92294" y="49114"/>
                      <a:pt x="92294" y="60000"/>
                    </a:cubicBezTo>
                    <a:cubicBezTo>
                      <a:pt x="92294" y="70885"/>
                      <a:pt x="96763" y="79709"/>
                      <a:pt x="102275" y="79709"/>
                    </a:cubicBezTo>
                    <a:cubicBezTo>
                      <a:pt x="107787" y="79709"/>
                      <a:pt x="112256" y="70885"/>
                      <a:pt x="112256" y="60000"/>
                    </a:cubicBezTo>
                    <a:cubicBezTo>
                      <a:pt x="112256" y="49114"/>
                      <a:pt x="107787" y="40290"/>
                      <a:pt x="102275" y="40290"/>
                    </a:cubicBezTo>
                    <a:close/>
                    <a:moveTo>
                      <a:pt x="89615" y="0"/>
                    </a:moveTo>
                    <a:cubicBezTo>
                      <a:pt x="106396" y="0"/>
                      <a:pt x="120000" y="26862"/>
                      <a:pt x="120000" y="60000"/>
                    </a:cubicBezTo>
                    <a:cubicBezTo>
                      <a:pt x="120000" y="93137"/>
                      <a:pt x="106396" y="120000"/>
                      <a:pt x="89615" y="120000"/>
                    </a:cubicBezTo>
                    <a:cubicBezTo>
                      <a:pt x="76702" y="120000"/>
                      <a:pt x="65671" y="104092"/>
                      <a:pt x="61344" y="81604"/>
                    </a:cubicBezTo>
                    <a:lnTo>
                      <a:pt x="10941" y="81604"/>
                    </a:lnTo>
                    <a:lnTo>
                      <a:pt x="10940" y="81605"/>
                    </a:lnTo>
                    <a:lnTo>
                      <a:pt x="0" y="60000"/>
                    </a:lnTo>
                    <a:lnTo>
                      <a:pt x="10911" y="38453"/>
                    </a:lnTo>
                    <a:lnTo>
                      <a:pt x="21477" y="59317"/>
                    </a:lnTo>
                    <a:lnTo>
                      <a:pt x="32072" y="38394"/>
                    </a:lnTo>
                    <a:lnTo>
                      <a:pt x="32210" y="38394"/>
                    </a:lnTo>
                    <a:lnTo>
                      <a:pt x="42805" y="59317"/>
                    </a:lnTo>
                    <a:lnTo>
                      <a:pt x="53401" y="38394"/>
                    </a:lnTo>
                    <a:lnTo>
                      <a:pt x="61344" y="38394"/>
                    </a:lnTo>
                    <a:cubicBezTo>
                      <a:pt x="65671" y="15907"/>
                      <a:pt x="76702" y="0"/>
                      <a:pt x="89615" y="0"/>
                    </a:cubicBezTo>
                    <a:close/>
                  </a:path>
                </a:pathLst>
              </a:custGeom>
              <a:solidFill>
                <a:schemeClr val="lt1"/>
              </a:solidFill>
              <a:ln>
                <a:noFill/>
              </a:ln>
            </p:spPr>
            <p:txBody>
              <a:bodyPr wrap="square" lIns="91425" tIns="45700" rIns="91425" bIns="45700" anchor="ctr" anchorCtr="0">
                <a:noAutofit/>
              </a:bodyPr>
              <a:lstStyle/>
              <a:p>
                <a:pPr marL="0" marR="0" lvl="0" indent="0" algn="ctr" defTabSz="914400" rtl="0" eaLnBrk="1" fontAlgn="auto" latinLnBrk="0" hangingPunct="1">
                  <a:lnSpc>
                    <a:spcPct val="80000"/>
                  </a:lnSpc>
                  <a:spcBef>
                    <a:spcPts val="0"/>
                  </a:spcBef>
                  <a:spcAft>
                    <a:spcPts val="0"/>
                  </a:spcAft>
                  <a:buClr>
                    <a:srgbClr val="000000"/>
                  </a:buClr>
                  <a:buSzTx/>
                  <a:buFont typeface="Arial"/>
                  <a:buNone/>
                  <a:tabLst/>
                  <a:defRPr/>
                </a:pPr>
                <a:endParaRPr kumimoji="0" sz="3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254" name="Shape 254"/>
              <p:cNvSpPr/>
              <p:nvPr/>
            </p:nvSpPr>
            <p:spPr>
              <a:xfrm rot="-4305579">
                <a:off x="5993694" y="3491512"/>
                <a:ext cx="195523" cy="90312"/>
              </a:xfrm>
              <a:custGeom>
                <a:avLst/>
                <a:gdLst/>
                <a:ahLst/>
                <a:cxnLst/>
                <a:rect l="0" t="0" r="0" b="0"/>
                <a:pathLst>
                  <a:path w="120000" h="120000" extrusionOk="0">
                    <a:moveTo>
                      <a:pt x="88994" y="62044"/>
                    </a:moveTo>
                    <a:cubicBezTo>
                      <a:pt x="89110" y="80741"/>
                      <a:pt x="82276" y="84242"/>
                      <a:pt x="73852" y="84744"/>
                    </a:cubicBezTo>
                    <a:cubicBezTo>
                      <a:pt x="73750" y="84803"/>
                      <a:pt x="73646" y="84805"/>
                      <a:pt x="73542" y="84805"/>
                    </a:cubicBezTo>
                    <a:lnTo>
                      <a:pt x="73098" y="84805"/>
                    </a:lnTo>
                    <a:cubicBezTo>
                      <a:pt x="71368" y="84931"/>
                      <a:pt x="69579" y="84907"/>
                      <a:pt x="67775" y="84878"/>
                    </a:cubicBezTo>
                    <a:lnTo>
                      <a:pt x="67517" y="84805"/>
                    </a:lnTo>
                    <a:lnTo>
                      <a:pt x="21098" y="84805"/>
                    </a:lnTo>
                    <a:cubicBezTo>
                      <a:pt x="13218" y="86457"/>
                      <a:pt x="18556" y="99195"/>
                      <a:pt x="28014" y="112413"/>
                    </a:cubicBezTo>
                    <a:cubicBezTo>
                      <a:pt x="38251" y="126719"/>
                      <a:pt x="23773" y="117694"/>
                      <a:pt x="17181" y="110524"/>
                    </a:cubicBezTo>
                    <a:cubicBezTo>
                      <a:pt x="10589" y="103354"/>
                      <a:pt x="1877" y="90864"/>
                      <a:pt x="173" y="62880"/>
                    </a:cubicBezTo>
                    <a:cubicBezTo>
                      <a:pt x="-1142" y="41255"/>
                      <a:pt x="5176" y="36366"/>
                      <a:pt x="13502" y="35387"/>
                    </a:cubicBezTo>
                    <a:cubicBezTo>
                      <a:pt x="13987" y="35152"/>
                      <a:pt x="14488" y="35094"/>
                      <a:pt x="14996" y="35094"/>
                    </a:cubicBezTo>
                    <a:lnTo>
                      <a:pt x="68249" y="35094"/>
                    </a:lnTo>
                    <a:cubicBezTo>
                      <a:pt x="75613" y="33151"/>
                      <a:pt x="70294" y="20602"/>
                      <a:pt x="60981" y="7586"/>
                    </a:cubicBezTo>
                    <a:cubicBezTo>
                      <a:pt x="50744" y="-6719"/>
                      <a:pt x="65222" y="2305"/>
                      <a:pt x="71814" y="9475"/>
                    </a:cubicBezTo>
                    <a:cubicBezTo>
                      <a:pt x="78406" y="16645"/>
                      <a:pt x="87118" y="29135"/>
                      <a:pt x="88822" y="57119"/>
                    </a:cubicBezTo>
                    <a:cubicBezTo>
                      <a:pt x="88928" y="58868"/>
                      <a:pt x="88985" y="60507"/>
                      <a:pt x="88994" y="62044"/>
                    </a:cubicBezTo>
                    <a:close/>
                    <a:moveTo>
                      <a:pt x="120000" y="60095"/>
                    </a:moveTo>
                    <a:cubicBezTo>
                      <a:pt x="120000" y="73742"/>
                      <a:pt x="114315" y="84805"/>
                      <a:pt x="107303" y="84805"/>
                    </a:cubicBezTo>
                    <a:cubicBezTo>
                      <a:pt x="100291" y="84805"/>
                      <a:pt x="94606" y="73742"/>
                      <a:pt x="94606" y="60095"/>
                    </a:cubicBezTo>
                    <a:cubicBezTo>
                      <a:pt x="94606" y="46448"/>
                      <a:pt x="100291" y="35385"/>
                      <a:pt x="107303" y="35385"/>
                    </a:cubicBezTo>
                    <a:cubicBezTo>
                      <a:pt x="114315" y="35385"/>
                      <a:pt x="120000" y="46448"/>
                      <a:pt x="120000" y="60095"/>
                    </a:cubicBezTo>
                    <a:close/>
                  </a:path>
                </a:pathLst>
              </a:custGeom>
              <a:solidFill>
                <a:schemeClr val="lt1"/>
              </a:solidFill>
              <a:ln>
                <a:noFill/>
              </a:ln>
            </p:spPr>
            <p:txBody>
              <a:bodyPr wrap="square" lIns="91425" tIns="45700" rIns="91425" bIns="45700" anchor="ctr" anchorCtr="0">
                <a:noAutofit/>
              </a:bodyPr>
              <a:lstStyle/>
              <a:p>
                <a:pPr marL="0" marR="0" lvl="0" indent="0" algn="ctr" defTabSz="914400" rtl="0" eaLnBrk="1" fontAlgn="auto" latinLnBrk="0" hangingPunct="1">
                  <a:lnSpc>
                    <a:spcPct val="80000"/>
                  </a:lnSpc>
                  <a:spcBef>
                    <a:spcPts val="0"/>
                  </a:spcBef>
                  <a:spcAft>
                    <a:spcPts val="0"/>
                  </a:spcAft>
                  <a:buClr>
                    <a:srgbClr val="000000"/>
                  </a:buClr>
                  <a:buSzTx/>
                  <a:buFont typeface="Arial"/>
                  <a:buNone/>
                  <a:tabLst/>
                  <a:defRPr/>
                </a:pPr>
                <a:endParaRPr kumimoji="0" sz="3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255" name="Shape 255"/>
              <p:cNvSpPr/>
              <p:nvPr/>
            </p:nvSpPr>
            <p:spPr>
              <a:xfrm rot="-10344867">
                <a:off x="5896948" y="3119155"/>
                <a:ext cx="249985" cy="220626"/>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wrap="square" lIns="91425" tIns="45700" rIns="91425" bIns="45700" anchor="ctr" anchorCtr="0">
                <a:noAutofit/>
              </a:bodyPr>
              <a:lstStyle/>
              <a:p>
                <a:pPr marL="0" marR="0" lvl="0" indent="0" algn="ctr" defTabSz="914400" rtl="0" eaLnBrk="1" fontAlgn="auto" latinLnBrk="0" hangingPunct="1">
                  <a:lnSpc>
                    <a:spcPct val="80000"/>
                  </a:lnSpc>
                  <a:spcBef>
                    <a:spcPts val="0"/>
                  </a:spcBef>
                  <a:spcAft>
                    <a:spcPts val="0"/>
                  </a:spcAft>
                  <a:buClr>
                    <a:srgbClr val="000000"/>
                  </a:buClr>
                  <a:buSzTx/>
                  <a:buFont typeface="Arial"/>
                  <a:buNone/>
                  <a:tabLst/>
                  <a:defRPr/>
                </a:pPr>
                <a:endParaRPr kumimoji="0" sz="3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256" name="Shape 256"/>
              <p:cNvSpPr/>
              <p:nvPr/>
            </p:nvSpPr>
            <p:spPr>
              <a:xfrm>
                <a:off x="2960133" y="3392364"/>
                <a:ext cx="1611899" cy="272699"/>
              </a:xfrm>
              <a:prstGeom prst="roundRect">
                <a:avLst>
                  <a:gd name="adj" fmla="val 9038"/>
                </a:avLst>
              </a:prstGeom>
              <a:solidFill>
                <a:srgbClr val="33928A"/>
              </a:solidFill>
              <a:ln>
                <a:noFill/>
              </a:ln>
            </p:spPr>
            <p:txBody>
              <a:bodyPr wrap="square" lIns="91425" tIns="0" rIns="91425" bIns="0" anchor="ctr" anchorCtr="0">
                <a:noAutofit/>
              </a:bodyPr>
              <a:lstStyle/>
              <a:p>
                <a:pPr marL="0" marR="0" lvl="0" indent="0" algn="l" defTabSz="914400" rtl="0" eaLnBrk="1" fontAlgn="auto" latinLnBrk="0" hangingPunct="1">
                  <a:lnSpc>
                    <a:spcPct val="100000"/>
                  </a:lnSpc>
                  <a:spcBef>
                    <a:spcPts val="0"/>
                  </a:spcBef>
                  <a:spcAft>
                    <a:spcPts val="0"/>
                  </a:spcAft>
                  <a:buClr>
                    <a:srgbClr val="F2F2F2"/>
                  </a:buClr>
                  <a:buSzPct val="25000"/>
                  <a:buFont typeface="Calibri"/>
                  <a:buNone/>
                  <a:tabLst/>
                  <a:defRPr/>
                </a:pPr>
                <a:r>
                  <a:rPr kumimoji="0" lang="en-US" sz="1200" b="0" i="0" u="none" strike="noStrike" kern="0" cap="none" spc="0" normalizeH="0" baseline="0" noProof="0">
                    <a:ln>
                      <a:noFill/>
                    </a:ln>
                    <a:solidFill>
                      <a:srgbClr val="F2F2F2"/>
                    </a:solidFill>
                    <a:effectLst/>
                    <a:uLnTx/>
                    <a:uFillTx/>
                    <a:latin typeface="Proxima Nova"/>
                    <a:ea typeface="Proxima Nova"/>
                    <a:cs typeface="Proxima Nova"/>
                    <a:sym typeface="Proxima Nova"/>
                  </a:rPr>
                  <a:t>Metrics Collection</a:t>
                </a:r>
              </a:p>
            </p:txBody>
          </p:sp>
          <p:sp>
            <p:nvSpPr>
              <p:cNvPr id="257" name="Shape 257"/>
              <p:cNvSpPr/>
              <p:nvPr/>
            </p:nvSpPr>
            <p:spPr>
              <a:xfrm>
                <a:off x="5977467" y="1284112"/>
                <a:ext cx="149699" cy="183600"/>
              </a:xfrm>
              <a:custGeom>
                <a:avLst/>
                <a:gdLst/>
                <a:ahLst/>
                <a:cxnLst/>
                <a:rect l="0" t="0" r="0" b="0"/>
                <a:pathLst>
                  <a:path w="120000" h="120000" extrusionOk="0">
                    <a:moveTo>
                      <a:pt x="59999" y="58970"/>
                    </a:moveTo>
                    <a:cubicBezTo>
                      <a:pt x="51715" y="58970"/>
                      <a:pt x="44999" y="64227"/>
                      <a:pt x="44999" y="70713"/>
                    </a:cubicBezTo>
                    <a:cubicBezTo>
                      <a:pt x="44999" y="75921"/>
                      <a:pt x="49328" y="80336"/>
                      <a:pt x="55384" y="81728"/>
                    </a:cubicBezTo>
                    <a:lnTo>
                      <a:pt x="55384" y="104696"/>
                    </a:lnTo>
                    <a:cubicBezTo>
                      <a:pt x="55384" y="106691"/>
                      <a:pt x="57450" y="108309"/>
                      <a:pt x="59999" y="108309"/>
                    </a:cubicBezTo>
                    <a:cubicBezTo>
                      <a:pt x="62548" y="108309"/>
                      <a:pt x="64615" y="106691"/>
                      <a:pt x="64615" y="104696"/>
                    </a:cubicBezTo>
                    <a:lnTo>
                      <a:pt x="64615" y="81728"/>
                    </a:lnTo>
                    <a:cubicBezTo>
                      <a:pt x="70671" y="80336"/>
                      <a:pt x="75000" y="75921"/>
                      <a:pt x="75000" y="70713"/>
                    </a:cubicBezTo>
                    <a:cubicBezTo>
                      <a:pt x="75000" y="64227"/>
                      <a:pt x="68284" y="58970"/>
                      <a:pt x="59999" y="58970"/>
                    </a:cubicBezTo>
                    <a:close/>
                    <a:moveTo>
                      <a:pt x="59999" y="16169"/>
                    </a:moveTo>
                    <a:cubicBezTo>
                      <a:pt x="47455" y="16169"/>
                      <a:pt x="37286" y="24130"/>
                      <a:pt x="37286" y="33951"/>
                    </a:cubicBezTo>
                    <a:lnTo>
                      <a:pt x="37286" y="33952"/>
                    </a:lnTo>
                    <a:lnTo>
                      <a:pt x="37255" y="33952"/>
                    </a:lnTo>
                    <a:lnTo>
                      <a:pt x="37255" y="51044"/>
                    </a:lnTo>
                    <a:lnTo>
                      <a:pt x="82744" y="51044"/>
                    </a:lnTo>
                    <a:lnTo>
                      <a:pt x="82744" y="33952"/>
                    </a:lnTo>
                    <a:lnTo>
                      <a:pt x="82712" y="33952"/>
                    </a:lnTo>
                    <a:cubicBezTo>
                      <a:pt x="82712" y="33951"/>
                      <a:pt x="82712" y="33951"/>
                      <a:pt x="82712" y="33951"/>
                    </a:cubicBezTo>
                    <a:cubicBezTo>
                      <a:pt x="82712" y="24130"/>
                      <a:pt x="72543" y="16169"/>
                      <a:pt x="59999" y="16169"/>
                    </a:cubicBezTo>
                    <a:close/>
                    <a:moveTo>
                      <a:pt x="60000" y="0"/>
                    </a:moveTo>
                    <a:cubicBezTo>
                      <a:pt x="83180" y="0"/>
                      <a:pt x="101972" y="14712"/>
                      <a:pt x="101972" y="32860"/>
                    </a:cubicBezTo>
                    <a:lnTo>
                      <a:pt x="101972" y="32860"/>
                    </a:lnTo>
                    <a:lnTo>
                      <a:pt x="101972" y="51044"/>
                    </a:lnTo>
                    <a:lnTo>
                      <a:pt x="105320" y="51044"/>
                    </a:lnTo>
                    <a:cubicBezTo>
                      <a:pt x="113427" y="51044"/>
                      <a:pt x="120000" y="56189"/>
                      <a:pt x="120000" y="62537"/>
                    </a:cubicBezTo>
                    <a:lnTo>
                      <a:pt x="120000" y="108507"/>
                    </a:lnTo>
                    <a:cubicBezTo>
                      <a:pt x="120000" y="114854"/>
                      <a:pt x="113427" y="120000"/>
                      <a:pt x="105320" y="120000"/>
                    </a:cubicBezTo>
                    <a:lnTo>
                      <a:pt x="14679" y="120000"/>
                    </a:lnTo>
                    <a:cubicBezTo>
                      <a:pt x="6572" y="120000"/>
                      <a:pt x="0" y="114854"/>
                      <a:pt x="0" y="108507"/>
                    </a:cubicBezTo>
                    <a:lnTo>
                      <a:pt x="0" y="62537"/>
                    </a:lnTo>
                    <a:cubicBezTo>
                      <a:pt x="0" y="56189"/>
                      <a:pt x="6572" y="51044"/>
                      <a:pt x="14679" y="51044"/>
                    </a:cubicBezTo>
                    <a:lnTo>
                      <a:pt x="18027" y="51044"/>
                    </a:lnTo>
                    <a:lnTo>
                      <a:pt x="18027" y="32860"/>
                    </a:lnTo>
                    <a:cubicBezTo>
                      <a:pt x="18027" y="14712"/>
                      <a:pt x="36819" y="0"/>
                      <a:pt x="60000" y="0"/>
                    </a:cubicBezTo>
                    <a:close/>
                  </a:path>
                </a:pathLst>
              </a:custGeom>
              <a:solidFill>
                <a:schemeClr val="lt1"/>
              </a:solidFill>
              <a:ln>
                <a:noFill/>
              </a:ln>
            </p:spPr>
            <p:txBody>
              <a:bodyPr wrap="square" lIns="91425" tIns="45700" rIns="91425" bIns="45700" anchor="ctr" anchorCtr="0">
                <a:noAutofit/>
              </a:bodyPr>
              <a:lstStyle/>
              <a:p>
                <a:pPr marL="0" marR="0" lvl="0" indent="0" algn="ctr" defTabSz="914400" rtl="0" eaLnBrk="1" fontAlgn="auto" latinLnBrk="0" hangingPunct="1">
                  <a:lnSpc>
                    <a:spcPct val="80000"/>
                  </a:lnSpc>
                  <a:spcBef>
                    <a:spcPts val="0"/>
                  </a:spcBef>
                  <a:spcAft>
                    <a:spcPts val="0"/>
                  </a:spcAft>
                  <a:buClr>
                    <a:srgbClr val="000000"/>
                  </a:buClr>
                  <a:buSzTx/>
                  <a:buFont typeface="Arial"/>
                  <a:buNone/>
                  <a:tabLst/>
                  <a:defRPr/>
                </a:pPr>
                <a:endParaRPr kumimoji="0" sz="45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258" name="Shape 258"/>
              <p:cNvSpPr/>
              <p:nvPr/>
            </p:nvSpPr>
            <p:spPr>
              <a:xfrm>
                <a:off x="2967323" y="324206"/>
                <a:ext cx="3263097" cy="272100"/>
              </a:xfrm>
              <a:prstGeom prst="roundRect">
                <a:avLst>
                  <a:gd name="adj" fmla="val 17740"/>
                </a:avLst>
              </a:prstGeom>
              <a:solidFill>
                <a:srgbClr val="33928A"/>
              </a:solidFill>
              <a:ln w="12700" cap="flat" cmpd="sng">
                <a:solidFill>
                  <a:schemeClr val="dk1"/>
                </a:solidFill>
                <a:prstDash val="dash"/>
                <a:round/>
                <a:headEnd type="none" w="med" len="med"/>
                <a:tailEnd type="none" w="med" len="med"/>
              </a:ln>
            </p:spPr>
            <p:txBody>
              <a:bodyPr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
                    <a:srgbClr val="F2F2F2"/>
                  </a:buClr>
                  <a:buSzPct val="25000"/>
                  <a:buFont typeface="Calibri"/>
                  <a:buNone/>
                  <a:tabLst/>
                  <a:defRPr/>
                </a:pPr>
                <a:r>
                  <a:rPr kumimoji="0" lang="en-US" sz="1200" b="0" i="0" u="none" strike="noStrike" kern="0" cap="none" spc="0" normalizeH="0" baseline="0" noProof="0">
                    <a:ln>
                      <a:noFill/>
                    </a:ln>
                    <a:solidFill>
                      <a:srgbClr val="F2F2F2"/>
                    </a:solidFill>
                    <a:effectLst/>
                    <a:uLnTx/>
                    <a:uFillTx/>
                    <a:latin typeface="Proxima Nova"/>
                    <a:ea typeface="Proxima Nova"/>
                    <a:cs typeface="Proxima Nova"/>
                    <a:sym typeface="Proxima Nova"/>
                  </a:rPr>
                  <a:t>HA Proxy LB</a:t>
                </a:r>
              </a:p>
            </p:txBody>
          </p:sp>
          <p:pic>
            <p:nvPicPr>
              <p:cNvPr id="259" name="Shape 259"/>
              <p:cNvPicPr preferRelativeResize="0"/>
              <p:nvPr/>
            </p:nvPicPr>
            <p:blipFill rotWithShape="1">
              <a:blip r:embed="rId8">
                <a:alphaModFix/>
              </a:blip>
              <a:srcRect/>
              <a:stretch/>
            </p:blipFill>
            <p:spPr>
              <a:xfrm>
                <a:off x="4302344" y="3412957"/>
                <a:ext cx="237000" cy="237000"/>
              </a:xfrm>
              <a:prstGeom prst="rect">
                <a:avLst/>
              </a:prstGeom>
              <a:noFill/>
              <a:ln>
                <a:noFill/>
              </a:ln>
            </p:spPr>
          </p:pic>
          <p:pic>
            <p:nvPicPr>
              <p:cNvPr id="260" name="Shape 260"/>
              <p:cNvPicPr preferRelativeResize="0"/>
              <p:nvPr/>
            </p:nvPicPr>
            <p:blipFill rotWithShape="1">
              <a:blip r:embed="rId9">
                <a:alphaModFix/>
              </a:blip>
              <a:srcRect/>
              <a:stretch/>
            </p:blipFill>
            <p:spPr>
              <a:xfrm>
                <a:off x="5884332" y="320932"/>
                <a:ext cx="279299" cy="279299"/>
              </a:xfrm>
              <a:prstGeom prst="rect">
                <a:avLst/>
              </a:prstGeom>
              <a:noFill/>
              <a:ln>
                <a:noFill/>
              </a:ln>
            </p:spPr>
          </p:pic>
          <p:sp>
            <p:nvSpPr>
              <p:cNvPr id="261" name="Shape 261"/>
              <p:cNvSpPr/>
              <p:nvPr/>
            </p:nvSpPr>
            <p:spPr>
              <a:xfrm>
                <a:off x="4614751" y="936783"/>
                <a:ext cx="1613098" cy="272100"/>
              </a:xfrm>
              <a:prstGeom prst="roundRect">
                <a:avLst>
                  <a:gd name="adj" fmla="val 17740"/>
                </a:avLst>
              </a:prstGeom>
              <a:solidFill>
                <a:srgbClr val="33928A"/>
              </a:solidFill>
              <a:ln>
                <a:noFill/>
              </a:ln>
            </p:spPr>
            <p:txBody>
              <a:bodyPr wrap="square" lIns="91425" tIns="0" rIns="91425" bIns="0" anchor="ctr" anchorCtr="0">
                <a:noAutofit/>
              </a:bodyPr>
              <a:lstStyle/>
              <a:p>
                <a:pPr marL="0" marR="0" lvl="0" indent="0" algn="l" defTabSz="914400" rtl="0" eaLnBrk="1" fontAlgn="auto" latinLnBrk="0" hangingPunct="1">
                  <a:lnSpc>
                    <a:spcPct val="100000"/>
                  </a:lnSpc>
                  <a:spcBef>
                    <a:spcPts val="0"/>
                  </a:spcBef>
                  <a:spcAft>
                    <a:spcPts val="0"/>
                  </a:spcAft>
                  <a:buClr>
                    <a:srgbClr val="F2F2F2"/>
                  </a:buClr>
                  <a:buSzPct val="25000"/>
                  <a:buFont typeface="Calibri"/>
                  <a:buNone/>
                  <a:tabLst/>
                  <a:defRPr/>
                </a:pPr>
                <a:r>
                  <a:rPr kumimoji="0" lang="en-US" sz="1200" b="0" i="0" u="none" strike="noStrike" kern="0" cap="none" spc="0" normalizeH="0" baseline="0" noProof="0">
                    <a:ln>
                      <a:noFill/>
                    </a:ln>
                    <a:solidFill>
                      <a:srgbClr val="F2F2F2"/>
                    </a:solidFill>
                    <a:effectLst/>
                    <a:uLnTx/>
                    <a:uFillTx/>
                    <a:latin typeface="Proxima Nova"/>
                    <a:ea typeface="Proxima Nova"/>
                    <a:cs typeface="Proxima Nova"/>
                    <a:sym typeface="Proxima Nova"/>
                  </a:rPr>
                  <a:t>CC-Bridge</a:t>
                </a:r>
              </a:p>
            </p:txBody>
          </p:sp>
          <p:sp>
            <p:nvSpPr>
              <p:cNvPr id="262" name="Shape 262"/>
              <p:cNvSpPr/>
              <p:nvPr/>
            </p:nvSpPr>
            <p:spPr>
              <a:xfrm>
                <a:off x="5937167" y="1022300"/>
                <a:ext cx="218400" cy="216900"/>
              </a:xfrm>
              <a:prstGeom prst="blockArc">
                <a:avLst>
                  <a:gd name="adj1" fmla="val 10800000"/>
                  <a:gd name="adj2" fmla="val 0"/>
                  <a:gd name="adj3" fmla="val 25000"/>
                </a:avLst>
              </a:prstGeom>
              <a:solidFill>
                <a:schemeClr val="lt1"/>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263" name="Shape 263"/>
              <p:cNvSpPr/>
              <p:nvPr/>
            </p:nvSpPr>
            <p:spPr>
              <a:xfrm>
                <a:off x="3039788" y="1920291"/>
                <a:ext cx="1532364" cy="1099200"/>
              </a:xfrm>
              <a:prstGeom prst="roundRect">
                <a:avLst>
                  <a:gd name="adj" fmla="val 4579"/>
                </a:avLst>
              </a:prstGeom>
              <a:solidFill>
                <a:srgbClr val="0070C0"/>
              </a:solidFill>
              <a:ln w="9525" cap="flat" cmpd="sng">
                <a:solidFill>
                  <a:srgbClr val="D8D8D8"/>
                </a:solidFill>
                <a:prstDash val="solid"/>
                <a:round/>
                <a:headEnd type="none" w="med" len="med"/>
                <a:tailEnd type="none" w="med" len="med"/>
              </a:ln>
              <a:effectLst>
                <a:outerShdw blurRad="39999" dist="23000" dir="5400000" rotWithShape="0">
                  <a:srgbClr val="808080">
                    <a:alpha val="33725"/>
                  </a:srgbClr>
                </a:outerShdw>
              </a:effectLst>
            </p:spPr>
            <p:txBody>
              <a:bodyPr wrap="square" lIns="320025" tIns="118850" rIns="0" bIns="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Calibri"/>
                  <a:buNone/>
                  <a:tabLst/>
                  <a:defRPr/>
                </a:pPr>
                <a:endParaRPr kumimoji="0" sz="12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264" name="Shape 264"/>
              <p:cNvSpPr/>
              <p:nvPr/>
            </p:nvSpPr>
            <p:spPr>
              <a:xfrm rot="5400000">
                <a:off x="3632505" y="2126488"/>
                <a:ext cx="320100" cy="1380786"/>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lt2">
                  <a:alpha val="40000"/>
                </a:schemeClr>
              </a:solid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265" name="Shape 265"/>
              <p:cNvSpPr/>
              <p:nvPr/>
            </p:nvSpPr>
            <p:spPr>
              <a:xfrm>
                <a:off x="4220228" y="2698502"/>
                <a:ext cx="178097" cy="226798"/>
              </a:xfrm>
              <a:custGeom>
                <a:avLst/>
                <a:gdLst/>
                <a:ahLst/>
                <a:cxnLst/>
                <a:rect l="0" t="0" r="0" b="0"/>
                <a:pathLst>
                  <a:path w="120000" h="120000" extrusionOk="0">
                    <a:moveTo>
                      <a:pt x="59999" y="58970"/>
                    </a:moveTo>
                    <a:cubicBezTo>
                      <a:pt x="51715" y="58970"/>
                      <a:pt x="44999" y="64227"/>
                      <a:pt x="44999" y="70713"/>
                    </a:cubicBezTo>
                    <a:cubicBezTo>
                      <a:pt x="44999" y="75921"/>
                      <a:pt x="49328" y="80336"/>
                      <a:pt x="55384" y="81728"/>
                    </a:cubicBezTo>
                    <a:lnTo>
                      <a:pt x="55384" y="104696"/>
                    </a:lnTo>
                    <a:cubicBezTo>
                      <a:pt x="55384" y="106691"/>
                      <a:pt x="57450" y="108309"/>
                      <a:pt x="59999" y="108309"/>
                    </a:cubicBezTo>
                    <a:cubicBezTo>
                      <a:pt x="62548" y="108309"/>
                      <a:pt x="64615" y="106691"/>
                      <a:pt x="64615" y="104696"/>
                    </a:cubicBezTo>
                    <a:lnTo>
                      <a:pt x="64615" y="81728"/>
                    </a:lnTo>
                    <a:cubicBezTo>
                      <a:pt x="70671" y="80336"/>
                      <a:pt x="75000" y="75921"/>
                      <a:pt x="75000" y="70713"/>
                    </a:cubicBezTo>
                    <a:cubicBezTo>
                      <a:pt x="75000" y="64227"/>
                      <a:pt x="68284" y="58970"/>
                      <a:pt x="59999" y="58970"/>
                    </a:cubicBezTo>
                    <a:close/>
                    <a:moveTo>
                      <a:pt x="59999" y="16169"/>
                    </a:moveTo>
                    <a:cubicBezTo>
                      <a:pt x="47455" y="16169"/>
                      <a:pt x="37286" y="24130"/>
                      <a:pt x="37286" y="33951"/>
                    </a:cubicBezTo>
                    <a:lnTo>
                      <a:pt x="37286" y="33952"/>
                    </a:lnTo>
                    <a:lnTo>
                      <a:pt x="37255" y="33952"/>
                    </a:lnTo>
                    <a:lnTo>
                      <a:pt x="37255" y="51044"/>
                    </a:lnTo>
                    <a:lnTo>
                      <a:pt x="82744" y="51044"/>
                    </a:lnTo>
                    <a:lnTo>
                      <a:pt x="82744" y="33952"/>
                    </a:lnTo>
                    <a:lnTo>
                      <a:pt x="82712" y="33952"/>
                    </a:lnTo>
                    <a:cubicBezTo>
                      <a:pt x="82712" y="33951"/>
                      <a:pt x="82712" y="33951"/>
                      <a:pt x="82712" y="33951"/>
                    </a:cubicBezTo>
                    <a:cubicBezTo>
                      <a:pt x="82712" y="24130"/>
                      <a:pt x="72543" y="16169"/>
                      <a:pt x="59999" y="16169"/>
                    </a:cubicBezTo>
                    <a:close/>
                    <a:moveTo>
                      <a:pt x="60000" y="0"/>
                    </a:moveTo>
                    <a:cubicBezTo>
                      <a:pt x="83180" y="0"/>
                      <a:pt x="101972" y="14712"/>
                      <a:pt x="101972" y="32860"/>
                    </a:cubicBezTo>
                    <a:lnTo>
                      <a:pt x="101972" y="32860"/>
                    </a:lnTo>
                    <a:lnTo>
                      <a:pt x="101972" y="51044"/>
                    </a:lnTo>
                    <a:lnTo>
                      <a:pt x="105320" y="51044"/>
                    </a:lnTo>
                    <a:cubicBezTo>
                      <a:pt x="113427" y="51044"/>
                      <a:pt x="120000" y="56189"/>
                      <a:pt x="120000" y="62537"/>
                    </a:cubicBezTo>
                    <a:lnTo>
                      <a:pt x="120000" y="108507"/>
                    </a:lnTo>
                    <a:cubicBezTo>
                      <a:pt x="120000" y="114854"/>
                      <a:pt x="113427" y="120000"/>
                      <a:pt x="105320" y="120000"/>
                    </a:cubicBezTo>
                    <a:lnTo>
                      <a:pt x="14679" y="120000"/>
                    </a:lnTo>
                    <a:cubicBezTo>
                      <a:pt x="6572" y="120000"/>
                      <a:pt x="0" y="114854"/>
                      <a:pt x="0" y="108507"/>
                    </a:cubicBezTo>
                    <a:lnTo>
                      <a:pt x="0" y="62537"/>
                    </a:lnTo>
                    <a:cubicBezTo>
                      <a:pt x="0" y="56189"/>
                      <a:pt x="6572" y="51044"/>
                      <a:pt x="14679" y="51044"/>
                    </a:cubicBezTo>
                    <a:lnTo>
                      <a:pt x="18027" y="51044"/>
                    </a:lnTo>
                    <a:lnTo>
                      <a:pt x="18027" y="32860"/>
                    </a:lnTo>
                    <a:cubicBezTo>
                      <a:pt x="18027" y="14712"/>
                      <a:pt x="36819" y="0"/>
                      <a:pt x="60000" y="0"/>
                    </a:cubicBezTo>
                    <a:close/>
                  </a:path>
                </a:pathLst>
              </a:custGeom>
              <a:solidFill>
                <a:schemeClr val="lt1"/>
              </a:solid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266" name="Shape 266"/>
              <p:cNvSpPr/>
              <p:nvPr/>
            </p:nvSpPr>
            <p:spPr>
              <a:xfrm>
                <a:off x="3869366" y="1985808"/>
                <a:ext cx="665380" cy="228600"/>
              </a:xfrm>
              <a:prstGeom prst="roundRect">
                <a:avLst>
                  <a:gd name="adj" fmla="val 16667"/>
                </a:avLst>
              </a:prstGeom>
              <a:noFill/>
              <a:ln w="19050"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Calibri"/>
                  <a:buNone/>
                  <a:tabLst/>
                  <a:defRPr/>
                </a:pPr>
                <a:r>
                  <a:rPr kumimoji="0" lang="en-US" sz="1200" b="0" i="0" u="none" strike="noStrike" kern="0" cap="none" spc="0" normalizeH="0" baseline="0" noProof="0">
                    <a:ln>
                      <a:noFill/>
                    </a:ln>
                    <a:solidFill>
                      <a:srgbClr val="FFFFFF"/>
                    </a:solidFill>
                    <a:effectLst/>
                    <a:uLnTx/>
                    <a:uFillTx/>
                    <a:latin typeface="Proxima Nova"/>
                    <a:ea typeface="Proxima Nova"/>
                    <a:cs typeface="Proxima Nova"/>
                    <a:sym typeface="Proxima Nova"/>
                  </a:rPr>
                  <a:t>Rep</a:t>
                </a:r>
              </a:p>
            </p:txBody>
          </p:sp>
          <p:sp>
            <p:nvSpPr>
              <p:cNvPr id="267" name="Shape 267"/>
              <p:cNvSpPr/>
              <p:nvPr/>
            </p:nvSpPr>
            <p:spPr>
              <a:xfrm>
                <a:off x="3353644" y="2318163"/>
                <a:ext cx="1129155" cy="228600"/>
              </a:xfrm>
              <a:prstGeom prst="roundRect">
                <a:avLst>
                  <a:gd name="adj" fmla="val 16667"/>
                </a:avLst>
              </a:prstGeom>
              <a:noFill/>
              <a:ln w="19050"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Calibri"/>
                  <a:buNone/>
                  <a:tabLst/>
                  <a:defRPr/>
                </a:pPr>
                <a:r>
                  <a:rPr kumimoji="0" lang="en-US" sz="1200" b="0" i="0" u="none" strike="noStrike" kern="0" cap="none" spc="0" normalizeH="0" baseline="0" noProof="0">
                    <a:ln>
                      <a:noFill/>
                    </a:ln>
                    <a:solidFill>
                      <a:srgbClr val="FFFFFF"/>
                    </a:solidFill>
                    <a:effectLst/>
                    <a:uLnTx/>
                    <a:uFillTx/>
                    <a:latin typeface="Proxima Nova"/>
                    <a:ea typeface="Proxima Nova"/>
                    <a:cs typeface="Proxima Nova"/>
                    <a:sym typeface="Proxima Nova"/>
                  </a:rPr>
                  <a:t>Executor</a:t>
                </a:r>
              </a:p>
            </p:txBody>
          </p:sp>
          <p:sp>
            <p:nvSpPr>
              <p:cNvPr id="268" name="Shape 268"/>
              <p:cNvSpPr/>
              <p:nvPr/>
            </p:nvSpPr>
            <p:spPr>
              <a:xfrm>
                <a:off x="3117192" y="2047558"/>
                <a:ext cx="191999" cy="189300"/>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wrap="square" lIns="91425" tIns="45700" rIns="91425" bIns="45700" anchor="ctr" anchorCtr="0">
                <a:noAutofit/>
              </a:bodyPr>
              <a:lstStyle/>
              <a:p>
                <a:pPr marL="0" marR="0" lvl="0" indent="0" algn="ctr" defTabSz="914400" rtl="0" eaLnBrk="1" fontAlgn="auto" latinLnBrk="0" hangingPunct="1">
                  <a:lnSpc>
                    <a:spcPct val="80000"/>
                  </a:lnSpc>
                  <a:spcBef>
                    <a:spcPts val="0"/>
                  </a:spcBef>
                  <a:spcAft>
                    <a:spcPts val="0"/>
                  </a:spcAft>
                  <a:buClr>
                    <a:srgbClr val="000000"/>
                  </a:buClr>
                  <a:buSzTx/>
                  <a:buFont typeface="Arial"/>
                  <a:buNone/>
                  <a:tabLst/>
                  <a:defRPr/>
                </a:pPr>
                <a:endParaRPr kumimoji="0" sz="3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269" name="Shape 269"/>
              <p:cNvSpPr/>
              <p:nvPr/>
            </p:nvSpPr>
            <p:spPr>
              <a:xfrm>
                <a:off x="4645096" y="1916435"/>
                <a:ext cx="1532364" cy="1099200"/>
              </a:xfrm>
              <a:prstGeom prst="roundRect">
                <a:avLst>
                  <a:gd name="adj" fmla="val 4579"/>
                </a:avLst>
              </a:prstGeom>
              <a:solidFill>
                <a:srgbClr val="33928A"/>
              </a:solidFill>
              <a:ln w="9525" cap="flat" cmpd="sng">
                <a:solidFill>
                  <a:srgbClr val="D8D8D8"/>
                </a:solidFill>
                <a:prstDash val="solid"/>
                <a:round/>
                <a:headEnd type="none" w="med" len="med"/>
                <a:tailEnd type="none" w="med" len="med"/>
              </a:ln>
              <a:effectLst>
                <a:outerShdw blurRad="39999" dist="23000" dir="5400000" rotWithShape="0">
                  <a:srgbClr val="808080">
                    <a:alpha val="33725"/>
                  </a:srgbClr>
                </a:outerShdw>
              </a:effectLst>
            </p:spPr>
            <p:txBody>
              <a:bodyPr wrap="square" lIns="320025" tIns="118850" rIns="0" bIns="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Calibri"/>
                  <a:buNone/>
                  <a:tabLst/>
                  <a:defRPr/>
                </a:pPr>
                <a:endParaRPr kumimoji="0" sz="12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270" name="Shape 270"/>
              <p:cNvSpPr/>
              <p:nvPr/>
            </p:nvSpPr>
            <p:spPr>
              <a:xfrm rot="5400000">
                <a:off x="5237814" y="2122632"/>
                <a:ext cx="320100" cy="1380786"/>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rgbClr val="000000">
                  <a:alpha val="40000"/>
                </a:srgbClr>
              </a:solid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271" name="Shape 271"/>
              <p:cNvSpPr/>
              <p:nvPr/>
            </p:nvSpPr>
            <p:spPr>
              <a:xfrm>
                <a:off x="5825537" y="2694650"/>
                <a:ext cx="178097" cy="226798"/>
              </a:xfrm>
              <a:custGeom>
                <a:avLst/>
                <a:gdLst/>
                <a:ahLst/>
                <a:cxnLst/>
                <a:rect l="0" t="0" r="0" b="0"/>
                <a:pathLst>
                  <a:path w="120000" h="120000" extrusionOk="0">
                    <a:moveTo>
                      <a:pt x="59999" y="58970"/>
                    </a:moveTo>
                    <a:cubicBezTo>
                      <a:pt x="51715" y="58970"/>
                      <a:pt x="44999" y="64227"/>
                      <a:pt x="44999" y="70713"/>
                    </a:cubicBezTo>
                    <a:cubicBezTo>
                      <a:pt x="44999" y="75921"/>
                      <a:pt x="49328" y="80336"/>
                      <a:pt x="55384" y="81728"/>
                    </a:cubicBezTo>
                    <a:lnTo>
                      <a:pt x="55384" y="104696"/>
                    </a:lnTo>
                    <a:cubicBezTo>
                      <a:pt x="55384" y="106691"/>
                      <a:pt x="57450" y="108309"/>
                      <a:pt x="59999" y="108309"/>
                    </a:cubicBezTo>
                    <a:cubicBezTo>
                      <a:pt x="62548" y="108309"/>
                      <a:pt x="64615" y="106691"/>
                      <a:pt x="64615" y="104696"/>
                    </a:cubicBezTo>
                    <a:lnTo>
                      <a:pt x="64615" y="81728"/>
                    </a:lnTo>
                    <a:cubicBezTo>
                      <a:pt x="70671" y="80336"/>
                      <a:pt x="75000" y="75921"/>
                      <a:pt x="75000" y="70713"/>
                    </a:cubicBezTo>
                    <a:cubicBezTo>
                      <a:pt x="75000" y="64227"/>
                      <a:pt x="68284" y="58970"/>
                      <a:pt x="59999" y="58970"/>
                    </a:cubicBezTo>
                    <a:close/>
                    <a:moveTo>
                      <a:pt x="59999" y="16169"/>
                    </a:moveTo>
                    <a:cubicBezTo>
                      <a:pt x="47455" y="16169"/>
                      <a:pt x="37286" y="24130"/>
                      <a:pt x="37286" y="33951"/>
                    </a:cubicBezTo>
                    <a:lnTo>
                      <a:pt x="37286" y="33952"/>
                    </a:lnTo>
                    <a:lnTo>
                      <a:pt x="37255" y="33952"/>
                    </a:lnTo>
                    <a:lnTo>
                      <a:pt x="37255" y="51044"/>
                    </a:lnTo>
                    <a:lnTo>
                      <a:pt x="82744" y="51044"/>
                    </a:lnTo>
                    <a:lnTo>
                      <a:pt x="82744" y="33952"/>
                    </a:lnTo>
                    <a:lnTo>
                      <a:pt x="82712" y="33952"/>
                    </a:lnTo>
                    <a:cubicBezTo>
                      <a:pt x="82712" y="33951"/>
                      <a:pt x="82712" y="33951"/>
                      <a:pt x="82712" y="33951"/>
                    </a:cubicBezTo>
                    <a:cubicBezTo>
                      <a:pt x="82712" y="24130"/>
                      <a:pt x="72543" y="16169"/>
                      <a:pt x="59999" y="16169"/>
                    </a:cubicBezTo>
                    <a:close/>
                    <a:moveTo>
                      <a:pt x="60000" y="0"/>
                    </a:moveTo>
                    <a:cubicBezTo>
                      <a:pt x="83180" y="0"/>
                      <a:pt x="101972" y="14712"/>
                      <a:pt x="101972" y="32860"/>
                    </a:cubicBezTo>
                    <a:lnTo>
                      <a:pt x="101972" y="32860"/>
                    </a:lnTo>
                    <a:lnTo>
                      <a:pt x="101972" y="51044"/>
                    </a:lnTo>
                    <a:lnTo>
                      <a:pt x="105320" y="51044"/>
                    </a:lnTo>
                    <a:cubicBezTo>
                      <a:pt x="113427" y="51044"/>
                      <a:pt x="120000" y="56189"/>
                      <a:pt x="120000" y="62537"/>
                    </a:cubicBezTo>
                    <a:lnTo>
                      <a:pt x="120000" y="108507"/>
                    </a:lnTo>
                    <a:cubicBezTo>
                      <a:pt x="120000" y="114854"/>
                      <a:pt x="113427" y="120000"/>
                      <a:pt x="105320" y="120000"/>
                    </a:cubicBezTo>
                    <a:lnTo>
                      <a:pt x="14679" y="120000"/>
                    </a:lnTo>
                    <a:cubicBezTo>
                      <a:pt x="6572" y="120000"/>
                      <a:pt x="0" y="114854"/>
                      <a:pt x="0" y="108507"/>
                    </a:cubicBezTo>
                    <a:lnTo>
                      <a:pt x="0" y="62537"/>
                    </a:lnTo>
                    <a:cubicBezTo>
                      <a:pt x="0" y="56189"/>
                      <a:pt x="6572" y="51044"/>
                      <a:pt x="14679" y="51044"/>
                    </a:cubicBezTo>
                    <a:lnTo>
                      <a:pt x="18027" y="51044"/>
                    </a:lnTo>
                    <a:lnTo>
                      <a:pt x="18027" y="32860"/>
                    </a:lnTo>
                    <a:cubicBezTo>
                      <a:pt x="18027" y="14712"/>
                      <a:pt x="36819" y="0"/>
                      <a:pt x="60000" y="0"/>
                    </a:cubicBezTo>
                    <a:close/>
                  </a:path>
                </a:pathLst>
              </a:custGeom>
              <a:solidFill>
                <a:schemeClr val="lt1"/>
              </a:solid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272" name="Shape 272"/>
              <p:cNvSpPr/>
              <p:nvPr/>
            </p:nvSpPr>
            <p:spPr>
              <a:xfrm>
                <a:off x="5474675" y="1981956"/>
                <a:ext cx="665380" cy="228600"/>
              </a:xfrm>
              <a:prstGeom prst="roundRect">
                <a:avLst>
                  <a:gd name="adj" fmla="val 16667"/>
                </a:avLst>
              </a:prstGeom>
              <a:noFill/>
              <a:ln w="19050"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Calibri"/>
                  <a:buNone/>
                  <a:tabLst/>
                  <a:defRPr/>
                </a:pPr>
                <a:r>
                  <a:rPr kumimoji="0" lang="en-US" sz="1200" b="0" i="0" u="none" strike="noStrike" kern="0" cap="none" spc="0" normalizeH="0" baseline="0" noProof="0">
                    <a:ln>
                      <a:noFill/>
                    </a:ln>
                    <a:solidFill>
                      <a:srgbClr val="FFFFFF"/>
                    </a:solidFill>
                    <a:effectLst/>
                    <a:uLnTx/>
                    <a:uFillTx/>
                    <a:latin typeface="Proxima Nova"/>
                    <a:ea typeface="Proxima Nova"/>
                    <a:cs typeface="Proxima Nova"/>
                    <a:sym typeface="Proxima Nova"/>
                  </a:rPr>
                  <a:t>Rep</a:t>
                </a:r>
              </a:p>
            </p:txBody>
          </p:sp>
          <p:sp>
            <p:nvSpPr>
              <p:cNvPr id="273" name="Shape 273"/>
              <p:cNvSpPr/>
              <p:nvPr/>
            </p:nvSpPr>
            <p:spPr>
              <a:xfrm>
                <a:off x="4958953" y="2314308"/>
                <a:ext cx="1129155" cy="228600"/>
              </a:xfrm>
              <a:prstGeom prst="roundRect">
                <a:avLst>
                  <a:gd name="adj" fmla="val 16667"/>
                </a:avLst>
              </a:prstGeom>
              <a:noFill/>
              <a:ln w="19050"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Calibri"/>
                  <a:buNone/>
                  <a:tabLst/>
                  <a:defRPr/>
                </a:pPr>
                <a:r>
                  <a:rPr kumimoji="0" lang="en-US" sz="1200" b="0" i="0" u="none" strike="noStrike" kern="0" cap="none" spc="0" normalizeH="0" baseline="0" noProof="0">
                    <a:ln>
                      <a:noFill/>
                    </a:ln>
                    <a:solidFill>
                      <a:srgbClr val="FFFFFF"/>
                    </a:solidFill>
                    <a:effectLst/>
                    <a:uLnTx/>
                    <a:uFillTx/>
                    <a:latin typeface="Proxima Nova"/>
                    <a:ea typeface="Proxima Nova"/>
                    <a:cs typeface="Proxima Nova"/>
                    <a:sym typeface="Proxima Nova"/>
                  </a:rPr>
                  <a:t>Executor</a:t>
                </a:r>
              </a:p>
            </p:txBody>
          </p:sp>
          <p:grpSp>
            <p:nvGrpSpPr>
              <p:cNvPr id="274" name="Shape 274"/>
              <p:cNvGrpSpPr/>
              <p:nvPr/>
            </p:nvGrpSpPr>
            <p:grpSpPr>
              <a:xfrm>
                <a:off x="4881881" y="2683094"/>
                <a:ext cx="679889" cy="307800"/>
                <a:chOff x="5588669" y="3459282"/>
                <a:chExt cx="679889" cy="307800"/>
              </a:xfrm>
            </p:grpSpPr>
            <p:sp>
              <p:nvSpPr>
                <p:cNvPr id="275" name="Shape 275"/>
                <p:cNvSpPr/>
                <p:nvPr/>
              </p:nvSpPr>
              <p:spPr>
                <a:xfrm>
                  <a:off x="5824996" y="3469012"/>
                  <a:ext cx="201300" cy="245700"/>
                </a:xfrm>
                <a:custGeom>
                  <a:avLst/>
                  <a:gdLst/>
                  <a:ahLst/>
                  <a:cxnLst/>
                  <a:rect l="0" t="0" r="0" b="0"/>
                  <a:pathLst>
                    <a:path w="120000" h="120000" extrusionOk="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276" name="Shape 276"/>
                <p:cNvSpPr txBox="1"/>
                <p:nvPr/>
              </p:nvSpPr>
              <p:spPr>
                <a:xfrm>
                  <a:off x="5588669" y="3459282"/>
                  <a:ext cx="288898" cy="307800"/>
                </a:xfrm>
                <a:prstGeom prst="rect">
                  <a:avLst/>
                </a:prstGeom>
                <a:no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Arial"/>
                    <a:buNone/>
                    <a:tabLst/>
                    <a:defRPr/>
                  </a:pPr>
                  <a:r>
                    <a:rPr kumimoji="0" lang="en-US" sz="1400" b="0" i="0" u="none" strike="noStrike" kern="0" cap="none" spc="0" normalizeH="0" baseline="0" noProof="0">
                      <a:ln>
                        <a:noFill/>
                      </a:ln>
                      <a:solidFill>
                        <a:srgbClr val="FFFFFF"/>
                      </a:solidFill>
                      <a:effectLst/>
                      <a:uLnTx/>
                      <a:uFillTx/>
                      <a:latin typeface="Proxima Nova"/>
                      <a:ea typeface="Proxima Nova"/>
                      <a:cs typeface="Proxima Nova"/>
                      <a:sym typeface="Proxima Nova"/>
                    </a:rPr>
                    <a:t>+</a:t>
                  </a:r>
                </a:p>
              </p:txBody>
            </p:sp>
            <p:sp>
              <p:nvSpPr>
                <p:cNvPr id="277" name="Shape 277"/>
                <p:cNvSpPr txBox="1"/>
                <p:nvPr/>
              </p:nvSpPr>
              <p:spPr>
                <a:xfrm>
                  <a:off x="5979660" y="3459282"/>
                  <a:ext cx="288898" cy="307800"/>
                </a:xfrm>
                <a:prstGeom prst="rect">
                  <a:avLst/>
                </a:prstGeom>
                <a:no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Arial"/>
                    <a:buNone/>
                    <a:tabLst/>
                    <a:defRPr/>
                  </a:pPr>
                  <a:r>
                    <a:rPr kumimoji="0" lang="en-US" sz="1400" b="0" i="0" u="none" strike="noStrike" kern="0" cap="none" spc="0" normalizeH="0" baseline="0" noProof="0">
                      <a:ln>
                        <a:noFill/>
                      </a:ln>
                      <a:solidFill>
                        <a:srgbClr val="FFFFFF"/>
                      </a:solidFill>
                      <a:effectLst/>
                      <a:uLnTx/>
                      <a:uFillTx/>
                      <a:latin typeface="Proxima Nova"/>
                      <a:ea typeface="Proxima Nova"/>
                      <a:cs typeface="Proxima Nova"/>
                      <a:sym typeface="Proxima Nova"/>
                    </a:rPr>
                    <a:t>=</a:t>
                  </a:r>
                </a:p>
              </p:txBody>
            </p:sp>
          </p:grpSp>
          <p:sp>
            <p:nvSpPr>
              <p:cNvPr id="278" name="Shape 278"/>
              <p:cNvSpPr/>
              <p:nvPr/>
            </p:nvSpPr>
            <p:spPr>
              <a:xfrm>
                <a:off x="4757680" y="2739625"/>
                <a:ext cx="170099" cy="192000"/>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279" name="Shape 279"/>
              <p:cNvSpPr/>
              <p:nvPr/>
            </p:nvSpPr>
            <p:spPr>
              <a:xfrm rot="-2700000">
                <a:off x="5522573" y="2785239"/>
                <a:ext cx="153158" cy="153158"/>
              </a:xfrm>
              <a:prstGeom prst="teardrop">
                <a:avLst>
                  <a:gd name="adj" fmla="val 149574"/>
                </a:avLst>
              </a:prstGeom>
              <a:solidFill>
                <a:schemeClr val="lt1"/>
              </a:solid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280" name="Shape 280"/>
              <p:cNvSpPr/>
              <p:nvPr/>
            </p:nvSpPr>
            <p:spPr>
              <a:xfrm rot="-2700000">
                <a:off x="3193639" y="2771564"/>
                <a:ext cx="153158" cy="153158"/>
              </a:xfrm>
              <a:prstGeom prst="teardrop">
                <a:avLst>
                  <a:gd name="adj" fmla="val 149574"/>
                </a:avLst>
              </a:prstGeom>
              <a:solidFill>
                <a:schemeClr val="lt1"/>
              </a:solid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281" name="Shape 281"/>
              <p:cNvSpPr/>
              <p:nvPr/>
            </p:nvSpPr>
            <p:spPr>
              <a:xfrm>
                <a:off x="5490835" y="1598987"/>
                <a:ext cx="688499" cy="272699"/>
              </a:xfrm>
              <a:prstGeom prst="roundRect">
                <a:avLst>
                  <a:gd name="adj" fmla="val 9038"/>
                </a:avLst>
              </a:prstGeom>
              <a:solidFill>
                <a:srgbClr val="33928A"/>
              </a:solidFill>
              <a:ln>
                <a:noFill/>
              </a:ln>
            </p:spPr>
            <p:txBody>
              <a:bodyPr wrap="square" lIns="91425" tIns="0" rIns="91425" bIns="0" anchor="ctr" anchorCtr="0">
                <a:noAutofit/>
              </a:bodyPr>
              <a:lstStyle/>
              <a:p>
                <a:pPr marL="0" marR="0" lvl="0" indent="0" algn="r" defTabSz="914400" rtl="0" eaLnBrk="1" fontAlgn="auto" latinLnBrk="0" hangingPunct="1">
                  <a:lnSpc>
                    <a:spcPct val="100000"/>
                  </a:lnSpc>
                  <a:spcBef>
                    <a:spcPts val="0"/>
                  </a:spcBef>
                  <a:spcAft>
                    <a:spcPts val="0"/>
                  </a:spcAft>
                  <a:buClr>
                    <a:srgbClr val="F2F2F2"/>
                  </a:buClr>
                  <a:buSzPct val="25000"/>
                  <a:buFont typeface="Calibri"/>
                  <a:buNone/>
                  <a:tabLst/>
                  <a:defRPr/>
                </a:pPr>
                <a:r>
                  <a:rPr kumimoji="0" lang="en-US" sz="1200" b="0" i="0" u="none" strike="noStrike" kern="0" cap="none" spc="0" normalizeH="0" baseline="0" noProof="0">
                    <a:ln>
                      <a:noFill/>
                    </a:ln>
                    <a:solidFill>
                      <a:srgbClr val="F2F2F2"/>
                    </a:solidFill>
                    <a:effectLst/>
                    <a:uLnTx/>
                    <a:uFillTx/>
                    <a:latin typeface="Proxima Nova"/>
                    <a:ea typeface="Proxima Nova"/>
                    <a:cs typeface="Proxima Nova"/>
                    <a:sym typeface="Proxima Nova"/>
                  </a:rPr>
                  <a:t>BBS</a:t>
                </a:r>
              </a:p>
            </p:txBody>
          </p:sp>
          <p:sp>
            <p:nvSpPr>
              <p:cNvPr id="282" name="Shape 282"/>
              <p:cNvSpPr/>
              <p:nvPr/>
            </p:nvSpPr>
            <p:spPr>
              <a:xfrm>
                <a:off x="5578757" y="1660658"/>
                <a:ext cx="159900" cy="152700"/>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wrap="square" lIns="91425" tIns="45700" rIns="91425" bIns="45700" anchor="ctr" anchorCtr="0">
                <a:noAutofit/>
              </a:bodyPr>
              <a:lstStyle/>
              <a:p>
                <a:pPr marL="0" marR="0" lvl="0" indent="0" algn="ctr" defTabSz="914400" rtl="0" eaLnBrk="1" fontAlgn="auto" latinLnBrk="0" hangingPunct="1">
                  <a:lnSpc>
                    <a:spcPct val="80000"/>
                  </a:lnSpc>
                  <a:spcBef>
                    <a:spcPts val="0"/>
                  </a:spcBef>
                  <a:spcAft>
                    <a:spcPts val="0"/>
                  </a:spcAft>
                  <a:buClr>
                    <a:srgbClr val="000000"/>
                  </a:buClr>
                  <a:buSzTx/>
                  <a:buFont typeface="Arial"/>
                  <a:buNone/>
                  <a:tabLst/>
                  <a:defRPr/>
                </a:pPr>
                <a:endParaRPr kumimoji="0" sz="45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283" name="Shape 283"/>
              <p:cNvSpPr/>
              <p:nvPr/>
            </p:nvSpPr>
            <p:spPr>
              <a:xfrm>
                <a:off x="4005137" y="1598987"/>
                <a:ext cx="1158000" cy="272699"/>
              </a:xfrm>
              <a:prstGeom prst="roundRect">
                <a:avLst>
                  <a:gd name="adj" fmla="val 9038"/>
                </a:avLst>
              </a:prstGeom>
              <a:solidFill>
                <a:srgbClr val="33928A"/>
              </a:solidFill>
              <a:ln>
                <a:noFill/>
              </a:ln>
            </p:spPr>
            <p:txBody>
              <a:bodyPr wrap="square" lIns="91425" tIns="0" rIns="91425" bIns="0" anchor="ctr" anchorCtr="0">
                <a:noAutofit/>
              </a:bodyPr>
              <a:lstStyle/>
              <a:p>
                <a:pPr marL="0" marR="0" lvl="0" indent="0" algn="r" defTabSz="914400" rtl="0" eaLnBrk="1" fontAlgn="auto" latinLnBrk="0" hangingPunct="1">
                  <a:lnSpc>
                    <a:spcPct val="100000"/>
                  </a:lnSpc>
                  <a:spcBef>
                    <a:spcPts val="0"/>
                  </a:spcBef>
                  <a:spcAft>
                    <a:spcPts val="0"/>
                  </a:spcAft>
                  <a:buClr>
                    <a:srgbClr val="F2F2F2"/>
                  </a:buClr>
                  <a:buSzPct val="25000"/>
                  <a:buFont typeface="Calibri"/>
                  <a:buNone/>
                  <a:tabLst/>
                  <a:defRPr/>
                </a:pPr>
                <a:r>
                  <a:rPr kumimoji="0" lang="en-US" sz="1200" b="0" i="0" u="none" strike="noStrike" kern="0" cap="none" spc="0" normalizeH="0" baseline="0" noProof="0">
                    <a:ln>
                      <a:noFill/>
                    </a:ln>
                    <a:solidFill>
                      <a:srgbClr val="F2F2F2"/>
                    </a:solidFill>
                    <a:effectLst/>
                    <a:uLnTx/>
                    <a:uFillTx/>
                    <a:latin typeface="Proxima Nova"/>
                    <a:ea typeface="Proxima Nova"/>
                    <a:cs typeface="Proxima Nova"/>
                    <a:sym typeface="Proxima Nova"/>
                  </a:rPr>
                  <a:t>Auctioneer</a:t>
                </a:r>
              </a:p>
            </p:txBody>
          </p:sp>
          <p:sp>
            <p:nvSpPr>
              <p:cNvPr id="284" name="Shape 284"/>
              <p:cNvSpPr/>
              <p:nvPr/>
            </p:nvSpPr>
            <p:spPr>
              <a:xfrm>
                <a:off x="4035596" y="1636379"/>
                <a:ext cx="217499" cy="213898"/>
              </a:xfrm>
              <a:prstGeom prst="quadArrow">
                <a:avLst>
                  <a:gd name="adj1" fmla="val 22500"/>
                  <a:gd name="adj2" fmla="val 22500"/>
                  <a:gd name="adj3" fmla="val 22500"/>
                </a:avLst>
              </a:prstGeom>
              <a:solidFill>
                <a:schemeClr val="lt1"/>
              </a:solid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285" name="Shape 285"/>
              <p:cNvSpPr/>
              <p:nvPr/>
            </p:nvSpPr>
            <p:spPr>
              <a:xfrm>
                <a:off x="4735803" y="2047558"/>
                <a:ext cx="192000" cy="189300"/>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wrap="square" lIns="91425" tIns="45700" rIns="91425" bIns="45700" anchor="ctr" anchorCtr="0">
                <a:noAutofit/>
              </a:bodyPr>
              <a:lstStyle/>
              <a:p>
                <a:pPr marL="0" marR="0" lvl="0" indent="0" algn="ctr" defTabSz="914400" rtl="0" eaLnBrk="1" fontAlgn="auto" latinLnBrk="0" hangingPunct="1">
                  <a:lnSpc>
                    <a:spcPct val="80000"/>
                  </a:lnSpc>
                  <a:spcBef>
                    <a:spcPts val="0"/>
                  </a:spcBef>
                  <a:spcAft>
                    <a:spcPts val="0"/>
                  </a:spcAft>
                  <a:buClr>
                    <a:srgbClr val="000000"/>
                  </a:buClr>
                  <a:buSzTx/>
                  <a:buFont typeface="Arial"/>
                  <a:buNone/>
                  <a:tabLst/>
                  <a:defRPr/>
                </a:pPr>
                <a:endParaRPr kumimoji="0" sz="3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286" name="Shape 286"/>
              <p:cNvSpPr txBox="1"/>
              <p:nvPr/>
            </p:nvSpPr>
            <p:spPr>
              <a:xfrm>
                <a:off x="3222938" y="1914005"/>
                <a:ext cx="704039" cy="400109"/>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1000" b="0" i="0" u="none" strike="noStrike" kern="0" cap="none" spc="0" normalizeH="0" baseline="0" noProof="0">
                    <a:ln>
                      <a:noFill/>
                    </a:ln>
                    <a:solidFill>
                      <a:srgbClr val="FFFFFF"/>
                    </a:solidFill>
                    <a:effectLst/>
                    <a:uLnTx/>
                    <a:uFillTx/>
                    <a:latin typeface="Proxima Nova"/>
                    <a:ea typeface="Proxima Nova"/>
                    <a:cs typeface="Proxima Nova"/>
                    <a:sym typeface="Proxima Nova"/>
                  </a:rPr>
                  <a:t>Windows</a:t>
                </a:r>
              </a:p>
              <a:p>
                <a:pPr marL="0" marR="0" lvl="0" indent="0" algn="l"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1000" b="0" i="0" u="none" strike="noStrike" kern="0" cap="none" spc="0" normalizeH="0" baseline="0" noProof="0">
                    <a:ln>
                      <a:noFill/>
                    </a:ln>
                    <a:solidFill>
                      <a:srgbClr val="FFFFFF"/>
                    </a:solidFill>
                    <a:effectLst/>
                    <a:uLnTx/>
                    <a:uFillTx/>
                    <a:latin typeface="Proxima Nova"/>
                    <a:ea typeface="Proxima Nova"/>
                    <a:cs typeface="Proxima Nova"/>
                    <a:sym typeface="Proxima Nova"/>
                  </a:rPr>
                  <a:t>Cell</a:t>
                </a:r>
              </a:p>
            </p:txBody>
          </p:sp>
          <p:sp>
            <p:nvSpPr>
              <p:cNvPr id="287" name="Shape 287"/>
              <p:cNvSpPr txBox="1"/>
              <p:nvPr/>
            </p:nvSpPr>
            <p:spPr>
              <a:xfrm>
                <a:off x="4899742" y="1915597"/>
                <a:ext cx="482823" cy="400109"/>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1000" b="0" i="0" u="none" strike="noStrike" kern="0" cap="none" spc="0" normalizeH="0" baseline="0" noProof="0">
                    <a:ln>
                      <a:noFill/>
                    </a:ln>
                    <a:solidFill>
                      <a:srgbClr val="FFFFFF"/>
                    </a:solidFill>
                    <a:effectLst/>
                    <a:uLnTx/>
                    <a:uFillTx/>
                    <a:latin typeface="Proxima Nova"/>
                    <a:ea typeface="Proxima Nova"/>
                    <a:cs typeface="Proxima Nova"/>
                    <a:sym typeface="Proxima Nova"/>
                  </a:rPr>
                  <a:t>Linux</a:t>
                </a:r>
              </a:p>
              <a:p>
                <a:pPr marL="0" marR="0" lvl="0" indent="0" algn="l"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1000" b="0" i="0" u="none" strike="noStrike" kern="0" cap="none" spc="0" normalizeH="0" baseline="0" noProof="0">
                    <a:ln>
                      <a:noFill/>
                    </a:ln>
                    <a:solidFill>
                      <a:srgbClr val="FFFFFF"/>
                    </a:solidFill>
                    <a:effectLst/>
                    <a:uLnTx/>
                    <a:uFillTx/>
                    <a:latin typeface="Proxima Nova"/>
                    <a:ea typeface="Proxima Nova"/>
                    <a:cs typeface="Proxima Nova"/>
                    <a:sym typeface="Proxima Nova"/>
                  </a:rPr>
                  <a:t>Cell</a:t>
                </a:r>
              </a:p>
            </p:txBody>
          </p:sp>
        </p:grpSp>
      </p:grpSp>
      <p:cxnSp>
        <p:nvCxnSpPr>
          <p:cNvPr id="288" name="Shape 288"/>
          <p:cNvCxnSpPr>
            <a:cxnSpLocks/>
            <a:stCxn id="198" idx="3"/>
          </p:cNvCxnSpPr>
          <p:nvPr/>
        </p:nvCxnSpPr>
        <p:spPr>
          <a:xfrm>
            <a:off x="2000932" y="1427348"/>
            <a:ext cx="1047894" cy="12930"/>
          </a:xfrm>
          <a:prstGeom prst="straightConnector1">
            <a:avLst/>
          </a:prstGeom>
          <a:noFill/>
          <a:ln w="19050" cap="flat" cmpd="sng">
            <a:solidFill>
              <a:schemeClr val="lt1"/>
            </a:solidFill>
            <a:prstDash val="solid"/>
            <a:round/>
            <a:headEnd type="none" w="med" len="med"/>
            <a:tailEnd type="triangle" w="lg" len="lg"/>
          </a:ln>
        </p:spPr>
      </p:cxnSp>
      <p:cxnSp>
        <p:nvCxnSpPr>
          <p:cNvPr id="289" name="Shape 289"/>
          <p:cNvCxnSpPr>
            <a:cxnSpLocks/>
            <a:stCxn id="236" idx="3"/>
          </p:cNvCxnSpPr>
          <p:nvPr/>
        </p:nvCxnSpPr>
        <p:spPr>
          <a:xfrm flipV="1">
            <a:off x="1954766" y="1518732"/>
            <a:ext cx="1092719" cy="1041341"/>
          </a:xfrm>
          <a:prstGeom prst="straightConnector1">
            <a:avLst/>
          </a:prstGeom>
          <a:noFill/>
          <a:ln w="19050" cap="flat" cmpd="sng">
            <a:solidFill>
              <a:schemeClr val="lt1"/>
            </a:solidFill>
            <a:prstDash val="solid"/>
            <a:round/>
            <a:headEnd type="none" w="med" len="med"/>
            <a:tailEnd type="triangle" w="lg" len="lg"/>
          </a:ln>
        </p:spPr>
      </p:cxnSp>
      <p:pic>
        <p:nvPicPr>
          <p:cNvPr id="290" name="Shape 290"/>
          <p:cNvPicPr preferRelativeResize="0"/>
          <p:nvPr/>
        </p:nvPicPr>
        <p:blipFill rotWithShape="1">
          <a:blip r:embed="rId10">
            <a:alphaModFix/>
          </a:blip>
          <a:srcRect/>
          <a:stretch/>
        </p:blipFill>
        <p:spPr>
          <a:xfrm>
            <a:off x="5326308" y="4494630"/>
            <a:ext cx="633704" cy="223976"/>
          </a:xfrm>
          <a:prstGeom prst="rect">
            <a:avLst/>
          </a:prstGeom>
          <a:noFill/>
          <a:ln>
            <a:noFill/>
          </a:ln>
        </p:spPr>
      </p:pic>
    </p:spTree>
    <p:extLst>
      <p:ext uri="{BB962C8B-B14F-4D97-AF65-F5344CB8AC3E}">
        <p14:creationId xmlns:p14="http://schemas.microsoft.com/office/powerpoint/2010/main" val="274687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Shape 404"/>
          <p:cNvSpPr txBox="1">
            <a:spLocks noGrp="1"/>
          </p:cNvSpPr>
          <p:nvPr>
            <p:ph type="sldNum" idx="12"/>
          </p:nvPr>
        </p:nvSpPr>
        <p:spPr>
          <a:xfrm>
            <a:off x="48247" y="4861462"/>
            <a:ext cx="373337" cy="273842"/>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A5A5A5"/>
              </a:buClr>
              <a:buSzPct val="25000"/>
              <a:buFont typeface="Arial"/>
              <a:buNone/>
              <a:tabLst/>
              <a:defRPr/>
            </a:pPr>
            <a:fld id="{00000000-1234-1234-1234-123412341234}" type="slidenum">
              <a:rPr kumimoji="0" lang="en-US" sz="900" b="0" i="0" u="none" strike="noStrike" kern="0" cap="none" spc="0" normalizeH="0" baseline="0" noProof="0">
                <a:ln>
                  <a:noFill/>
                </a:ln>
                <a:solidFill>
                  <a:srgbClr val="A5A5A5"/>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A5A5A5"/>
                </a:buClr>
                <a:buSzPct val="25000"/>
                <a:buFont typeface="Arial"/>
                <a:buNone/>
                <a:tabLst/>
                <a:defRPr/>
              </a:pPr>
              <a:t>18</a:t>
            </a:fld>
            <a:endParaRPr kumimoji="0" lang="en-US" sz="900" b="0" i="0" u="none" strike="noStrike" kern="0" cap="none" spc="0" normalizeH="0" baseline="0" noProof="0">
              <a:ln>
                <a:noFill/>
              </a:ln>
              <a:solidFill>
                <a:srgbClr val="A5A5A5"/>
              </a:solidFill>
              <a:effectLst/>
              <a:uLnTx/>
              <a:uFillTx/>
              <a:latin typeface="Arial"/>
              <a:ea typeface="Arial"/>
              <a:cs typeface="Arial"/>
              <a:sym typeface="Arial"/>
            </a:endParaRPr>
          </a:p>
        </p:txBody>
      </p:sp>
      <p:sp>
        <p:nvSpPr>
          <p:cNvPr id="405" name="Shape 405"/>
          <p:cNvSpPr txBox="1"/>
          <p:nvPr/>
        </p:nvSpPr>
        <p:spPr>
          <a:xfrm>
            <a:off x="627320" y="861237"/>
            <a:ext cx="2775096" cy="3296091"/>
          </a:xfrm>
          <a:prstGeom prst="rect">
            <a:avLst/>
          </a:prstGeom>
          <a:noFill/>
          <a:ln>
            <a:noFill/>
          </a:ln>
        </p:spPr>
        <p:txBody>
          <a:bodyPr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3200" b="1" i="0" u="none" strike="noStrike" kern="0" cap="none" spc="0" normalizeH="0" baseline="0" noProof="0">
                <a:ln>
                  <a:noFill/>
                </a:ln>
                <a:solidFill>
                  <a:srgbClr val="FFFFFF"/>
                </a:solidFill>
                <a:effectLst/>
                <a:uLnTx/>
                <a:uFillTx/>
                <a:latin typeface="Proxima Nova"/>
                <a:ea typeface="Proxima Nova"/>
                <a:cs typeface="Proxima Nova"/>
                <a:sym typeface="Proxima Nova"/>
              </a:rPr>
              <a:t>Things about </a:t>
            </a:r>
            <a:r>
              <a:rPr kumimoji="0" lang="en-US" sz="3200" b="1" i="0" u="none" strike="noStrike" kern="0" cap="none" spc="0" normalizeH="0" baseline="0" noProof="0">
                <a:ln>
                  <a:noFill/>
                </a:ln>
                <a:solidFill>
                  <a:srgbClr val="00AE9E"/>
                </a:solidFill>
                <a:effectLst/>
                <a:uLnTx/>
                <a:uFillTx/>
                <a:latin typeface="Proxima Nova"/>
                <a:ea typeface="Proxima Nova"/>
                <a:cs typeface="Proxima Nova"/>
                <a:sym typeface="Proxima Nova"/>
              </a:rPr>
              <a:t>Pivotal Cloud Foundry </a:t>
            </a:r>
            <a:r>
              <a:rPr kumimoji="0" lang="en-US" sz="3200" b="1" i="0" u="none" strike="noStrike" kern="0" cap="none" spc="0" normalizeH="0" baseline="0" noProof="0">
                <a:ln>
                  <a:noFill/>
                </a:ln>
                <a:solidFill>
                  <a:srgbClr val="FFFFFF"/>
                </a:solidFill>
                <a:effectLst/>
                <a:uLnTx/>
                <a:uFillTx/>
                <a:latin typeface="Proxima Nova"/>
                <a:ea typeface="Proxima Nova"/>
                <a:cs typeface="Proxima Nova"/>
                <a:sym typeface="Proxima Nova"/>
              </a:rPr>
              <a:t>you should know.</a:t>
            </a:r>
          </a:p>
        </p:txBody>
      </p:sp>
      <p:sp>
        <p:nvSpPr>
          <p:cNvPr id="406" name="Shape 406"/>
          <p:cNvSpPr txBox="1"/>
          <p:nvPr/>
        </p:nvSpPr>
        <p:spPr>
          <a:xfrm>
            <a:off x="3955308" y="227407"/>
            <a:ext cx="4699591" cy="4563751"/>
          </a:xfrm>
          <a:prstGeom prst="rect">
            <a:avLst/>
          </a:prstGeom>
          <a:noFill/>
          <a:ln>
            <a:noFill/>
          </a:ln>
        </p:spPr>
        <p:txBody>
          <a:bodyPr wrap="square" lIns="91425" tIns="45700" rIns="91425" bIns="45700" anchor="t" anchorCtr="0">
            <a:noAutofit/>
          </a:bodyPr>
          <a:lstStyle/>
          <a:p>
            <a:pPr marL="285750" marR="0" lvl="0" indent="-285750" algn="l" defTabSz="914400" rtl="0" eaLnBrk="1" fontAlgn="auto" latinLnBrk="0" hangingPunct="1">
              <a:lnSpc>
                <a:spcPct val="136666"/>
              </a:lnSpc>
              <a:spcBef>
                <a:spcPts val="0"/>
              </a:spcBef>
              <a:spcAft>
                <a:spcPts val="0"/>
              </a:spcAft>
              <a:buClr>
                <a:srgbClr val="FFFFFF"/>
              </a:buClr>
              <a:buSzPct val="100000"/>
              <a:buFont typeface="Noto Sans Symbols"/>
              <a:buChar char="▪"/>
              <a:tabLst/>
              <a:defRPr/>
            </a:pPr>
            <a:r>
              <a:rPr kumimoji="0" lang="en-US" sz="1600" b="0" i="0" u="none" strike="noStrike" kern="0" cap="none" spc="0" normalizeH="0" baseline="0" noProof="0">
                <a:ln>
                  <a:noFill/>
                </a:ln>
                <a:solidFill>
                  <a:srgbClr val="FFFFFF"/>
                </a:solidFill>
                <a:effectLst/>
                <a:uLnTx/>
                <a:uFillTx/>
                <a:latin typeface="Proxima Nova"/>
                <a:ea typeface="Proxima Nova"/>
                <a:cs typeface="Proxima Nova"/>
                <a:sym typeface="Proxima Nova"/>
              </a:rPr>
              <a:t>Built for multi-tenancy</a:t>
            </a:r>
          </a:p>
          <a:p>
            <a:pPr marL="285750" marR="0" lvl="0" indent="-285750" algn="l" defTabSz="914400" rtl="0" eaLnBrk="1" fontAlgn="auto" latinLnBrk="0" hangingPunct="1">
              <a:lnSpc>
                <a:spcPct val="136666"/>
              </a:lnSpc>
              <a:spcBef>
                <a:spcPts val="0"/>
              </a:spcBef>
              <a:spcAft>
                <a:spcPts val="0"/>
              </a:spcAft>
              <a:buClr>
                <a:srgbClr val="FFFFFF"/>
              </a:buClr>
              <a:buSzPct val="100000"/>
              <a:buFont typeface="Noto Sans Symbols"/>
              <a:buChar char="▪"/>
              <a:tabLst/>
              <a:defRPr/>
            </a:pPr>
            <a:r>
              <a:rPr kumimoji="0" lang="en-US" sz="1600" b="0" i="0" u="none" strike="noStrike" kern="0" cap="none" spc="0" normalizeH="0" baseline="0" noProof="0">
                <a:ln>
                  <a:noFill/>
                </a:ln>
                <a:solidFill>
                  <a:srgbClr val="FFFFFF"/>
                </a:solidFill>
                <a:effectLst/>
                <a:uLnTx/>
                <a:uFillTx/>
                <a:latin typeface="Proxima Nova"/>
                <a:ea typeface="Proxima Nova"/>
                <a:cs typeface="Proxima Nova"/>
                <a:sym typeface="Proxima Nova"/>
              </a:rPr>
              <a:t>Push code or containers</a:t>
            </a:r>
          </a:p>
          <a:p>
            <a:pPr marL="285750" marR="0" lvl="0" indent="-285750" algn="l" defTabSz="914400" rtl="0" eaLnBrk="1" fontAlgn="auto" latinLnBrk="0" hangingPunct="1">
              <a:lnSpc>
                <a:spcPct val="136666"/>
              </a:lnSpc>
              <a:spcBef>
                <a:spcPts val="0"/>
              </a:spcBef>
              <a:spcAft>
                <a:spcPts val="0"/>
              </a:spcAft>
              <a:buClr>
                <a:srgbClr val="FFFFFF"/>
              </a:buClr>
              <a:buSzPct val="100000"/>
              <a:buFont typeface="Noto Sans Symbols"/>
              <a:buChar char="▪"/>
              <a:tabLst/>
              <a:defRPr/>
            </a:pPr>
            <a:r>
              <a:rPr kumimoji="0" lang="en-US" sz="1600" b="0" i="0" u="none" strike="noStrike" kern="0" cap="none" spc="0" normalizeH="0" baseline="0" noProof="0">
                <a:ln>
                  <a:noFill/>
                </a:ln>
                <a:solidFill>
                  <a:srgbClr val="FFFFFF"/>
                </a:solidFill>
                <a:effectLst/>
                <a:uLnTx/>
                <a:uFillTx/>
                <a:latin typeface="Proxima Nova"/>
                <a:ea typeface="Proxima Nova"/>
                <a:cs typeface="Proxima Nova"/>
                <a:sym typeface="Proxima Nova"/>
              </a:rPr>
              <a:t>Application manifests written in YAML</a:t>
            </a:r>
          </a:p>
          <a:p>
            <a:pPr marL="285750" marR="0" lvl="0" indent="-285750" algn="l" defTabSz="914400" rtl="0" eaLnBrk="1" fontAlgn="auto" latinLnBrk="0" hangingPunct="1">
              <a:lnSpc>
                <a:spcPct val="136666"/>
              </a:lnSpc>
              <a:spcBef>
                <a:spcPts val="0"/>
              </a:spcBef>
              <a:spcAft>
                <a:spcPts val="0"/>
              </a:spcAft>
              <a:buClr>
                <a:srgbClr val="FFFFFF"/>
              </a:buClr>
              <a:buSzPct val="100000"/>
              <a:buFont typeface="Noto Sans Symbols"/>
              <a:buChar char="▪"/>
              <a:tabLst/>
              <a:defRPr/>
            </a:pPr>
            <a:r>
              <a:rPr kumimoji="0" lang="en-US" sz="1600" b="0" i="0" u="none" strike="noStrike" kern="0" cap="none" spc="0" normalizeH="0" baseline="0" noProof="0">
                <a:ln>
                  <a:noFill/>
                </a:ln>
                <a:solidFill>
                  <a:srgbClr val="FFFFFF"/>
                </a:solidFill>
                <a:effectLst/>
                <a:uLnTx/>
                <a:uFillTx/>
                <a:latin typeface="Proxima Nova"/>
                <a:ea typeface="Proxima Nova"/>
                <a:cs typeface="Proxima Nova"/>
                <a:sym typeface="Proxima Nova"/>
              </a:rPr>
              <a:t>Injects environment variables</a:t>
            </a:r>
          </a:p>
          <a:p>
            <a:pPr marL="285750" marR="0" lvl="0" indent="-285750" algn="l" defTabSz="914400" rtl="0" eaLnBrk="1" fontAlgn="auto" latinLnBrk="0" hangingPunct="1">
              <a:lnSpc>
                <a:spcPct val="136666"/>
              </a:lnSpc>
              <a:spcBef>
                <a:spcPts val="0"/>
              </a:spcBef>
              <a:spcAft>
                <a:spcPts val="0"/>
              </a:spcAft>
              <a:buClr>
                <a:srgbClr val="FFFFFF"/>
              </a:buClr>
              <a:buSzPct val="100000"/>
              <a:buFont typeface="Noto Sans Symbols"/>
              <a:buChar char="▪"/>
              <a:tabLst/>
              <a:defRPr/>
            </a:pPr>
            <a:r>
              <a:rPr kumimoji="0" lang="en-US" sz="1600" b="0" i="0" u="none" strike="noStrike" kern="0" cap="none" spc="0" normalizeH="0" baseline="0" noProof="0">
                <a:ln>
                  <a:noFill/>
                </a:ln>
                <a:solidFill>
                  <a:srgbClr val="FFFFFF"/>
                </a:solidFill>
                <a:effectLst/>
                <a:uLnTx/>
                <a:uFillTx/>
                <a:latin typeface="Proxima Nova"/>
                <a:ea typeface="Proxima Nova"/>
                <a:cs typeface="Proxima Nova"/>
                <a:sym typeface="Proxima Nova"/>
              </a:rPr>
              <a:t>Aggregates app logs, correlates with metrics</a:t>
            </a:r>
          </a:p>
          <a:p>
            <a:pPr marL="285750" marR="0" lvl="0" indent="-285750" algn="l" defTabSz="914400" rtl="0" eaLnBrk="1" fontAlgn="auto" latinLnBrk="0" hangingPunct="1">
              <a:lnSpc>
                <a:spcPct val="136666"/>
              </a:lnSpc>
              <a:spcBef>
                <a:spcPts val="0"/>
              </a:spcBef>
              <a:spcAft>
                <a:spcPts val="0"/>
              </a:spcAft>
              <a:buClr>
                <a:srgbClr val="FFFFFF"/>
              </a:buClr>
              <a:buSzPct val="100000"/>
              <a:buFont typeface="Noto Sans Symbols"/>
              <a:buChar char="▪"/>
              <a:tabLst/>
              <a:defRPr/>
            </a:pPr>
            <a:r>
              <a:rPr kumimoji="0" lang="en-US" sz="1600" b="0" i="0" u="none" strike="noStrike" kern="0" cap="none" spc="0" normalizeH="0" baseline="0" noProof="0">
                <a:ln>
                  <a:noFill/>
                </a:ln>
                <a:solidFill>
                  <a:srgbClr val="FFFFFF"/>
                </a:solidFill>
                <a:effectLst/>
                <a:uLnTx/>
                <a:uFillTx/>
                <a:latin typeface="Proxima Nova"/>
                <a:ea typeface="Proxima Nova"/>
                <a:cs typeface="Proxima Nova"/>
                <a:sym typeface="Proxima Nova"/>
              </a:rPr>
              <a:t>Monitors app health, reacts</a:t>
            </a:r>
          </a:p>
          <a:p>
            <a:pPr marL="285750" marR="0" lvl="0" indent="-285750" algn="l" defTabSz="914400" rtl="0" eaLnBrk="1" fontAlgn="auto" latinLnBrk="0" hangingPunct="1">
              <a:lnSpc>
                <a:spcPct val="136666"/>
              </a:lnSpc>
              <a:spcBef>
                <a:spcPts val="0"/>
              </a:spcBef>
              <a:spcAft>
                <a:spcPts val="0"/>
              </a:spcAft>
              <a:buClr>
                <a:srgbClr val="FFFFFF"/>
              </a:buClr>
              <a:buSzPct val="100000"/>
              <a:buFont typeface="Noto Sans Symbols"/>
              <a:buChar char="▪"/>
              <a:tabLst/>
              <a:defRPr/>
            </a:pPr>
            <a:r>
              <a:rPr kumimoji="0" lang="en-US" sz="1600" b="0" i="0" u="none" strike="noStrike" kern="0" cap="none" spc="0" normalizeH="0" baseline="0" noProof="0">
                <a:ln>
                  <a:noFill/>
                </a:ln>
                <a:solidFill>
                  <a:srgbClr val="FFFFFF"/>
                </a:solidFill>
                <a:effectLst/>
                <a:uLnTx/>
                <a:uFillTx/>
                <a:latin typeface="Proxima Nova"/>
                <a:ea typeface="Proxima Nova"/>
                <a:cs typeface="Proxima Nova"/>
                <a:sym typeface="Proxima Nova"/>
              </a:rPr>
              <a:t>Scale manually or automatically</a:t>
            </a:r>
          </a:p>
          <a:p>
            <a:pPr marL="285750" marR="0" lvl="0" indent="-285750" algn="l" defTabSz="914400" rtl="0" eaLnBrk="1" fontAlgn="auto" latinLnBrk="0" hangingPunct="1">
              <a:lnSpc>
                <a:spcPct val="136666"/>
              </a:lnSpc>
              <a:spcBef>
                <a:spcPts val="0"/>
              </a:spcBef>
              <a:spcAft>
                <a:spcPts val="0"/>
              </a:spcAft>
              <a:buClr>
                <a:srgbClr val="FFFFFF"/>
              </a:buClr>
              <a:buSzPct val="100000"/>
              <a:buFont typeface="Noto Sans Symbols"/>
              <a:buChar char="▪"/>
              <a:tabLst/>
              <a:defRPr/>
            </a:pPr>
            <a:r>
              <a:rPr kumimoji="0" lang="en-US" sz="1600" b="0" i="0" u="none" strike="noStrike" kern="0" cap="none" spc="0" normalizeH="0" baseline="0" noProof="0">
                <a:ln>
                  <a:noFill/>
                </a:ln>
                <a:solidFill>
                  <a:srgbClr val="FFFFFF"/>
                </a:solidFill>
                <a:effectLst/>
                <a:uLnTx/>
                <a:uFillTx/>
                <a:latin typeface="Proxima Nova"/>
                <a:ea typeface="Proxima Nova"/>
                <a:cs typeface="Proxima Nova"/>
                <a:sym typeface="Proxima Nova"/>
              </a:rPr>
              <a:t>Built in data services, marketplace</a:t>
            </a:r>
          </a:p>
          <a:p>
            <a:pPr marL="285750" marR="0" lvl="0" indent="-285750" algn="l" defTabSz="914400" rtl="0" eaLnBrk="1" fontAlgn="auto" latinLnBrk="0" hangingPunct="1">
              <a:lnSpc>
                <a:spcPct val="136666"/>
              </a:lnSpc>
              <a:spcBef>
                <a:spcPts val="0"/>
              </a:spcBef>
              <a:spcAft>
                <a:spcPts val="0"/>
              </a:spcAft>
              <a:buClr>
                <a:srgbClr val="FFFFFF"/>
              </a:buClr>
              <a:buSzPct val="100000"/>
              <a:buFont typeface="Noto Sans Symbols"/>
              <a:buChar char="▪"/>
              <a:tabLst/>
              <a:defRPr/>
            </a:pPr>
            <a:r>
              <a:rPr kumimoji="0" lang="en-US" sz="1600" b="0" i="0" u="none" strike="noStrike" kern="0" cap="none" spc="0" normalizeH="0" baseline="0" noProof="0">
                <a:ln>
                  <a:noFill/>
                </a:ln>
                <a:solidFill>
                  <a:srgbClr val="FFFFFF"/>
                </a:solidFill>
                <a:effectLst/>
                <a:uLnTx/>
                <a:uFillTx/>
                <a:latin typeface="Proxima Nova"/>
                <a:ea typeface="Proxima Nova"/>
                <a:cs typeface="Proxima Nova"/>
                <a:sym typeface="Proxima Nova"/>
              </a:rPr>
              <a:t>Manages apps </a:t>
            </a:r>
            <a:r>
              <a:rPr kumimoji="0" lang="en-US" sz="1600" b="1" i="0" u="none" strike="noStrike" kern="0" cap="none" spc="0" normalizeH="0" baseline="0" noProof="0">
                <a:ln>
                  <a:noFill/>
                </a:ln>
                <a:solidFill>
                  <a:srgbClr val="FFFFFF"/>
                </a:solidFill>
                <a:effectLst/>
                <a:uLnTx/>
                <a:uFillTx/>
                <a:latin typeface="Proxima Nova"/>
                <a:ea typeface="Proxima Nova"/>
                <a:cs typeface="Proxima Nova"/>
                <a:sym typeface="Proxima Nova"/>
              </a:rPr>
              <a:t>and</a:t>
            </a:r>
            <a:r>
              <a:rPr kumimoji="0" lang="en-US" sz="1600" b="0" i="0" u="none" strike="noStrike" kern="0" cap="none" spc="0" normalizeH="0" baseline="0" noProof="0">
                <a:ln>
                  <a:noFill/>
                </a:ln>
                <a:solidFill>
                  <a:srgbClr val="FFFFFF"/>
                </a:solidFill>
                <a:effectLst/>
                <a:uLnTx/>
                <a:uFillTx/>
                <a:latin typeface="Proxima Nova"/>
                <a:ea typeface="Proxima Nova"/>
                <a:cs typeface="Proxima Nova"/>
                <a:sym typeface="Proxima Nova"/>
              </a:rPr>
              <a:t> underlying VMs</a:t>
            </a:r>
          </a:p>
          <a:p>
            <a:pPr marL="285750" marR="0" lvl="0" indent="-285750" algn="l" defTabSz="914400" rtl="0" eaLnBrk="1" fontAlgn="auto" latinLnBrk="0" hangingPunct="1">
              <a:lnSpc>
                <a:spcPct val="136666"/>
              </a:lnSpc>
              <a:spcBef>
                <a:spcPts val="0"/>
              </a:spcBef>
              <a:spcAft>
                <a:spcPts val="0"/>
              </a:spcAft>
              <a:buClr>
                <a:srgbClr val="FFFFFF"/>
              </a:buClr>
              <a:buSzPct val="100000"/>
              <a:buFont typeface="Noto Sans Symbols"/>
              <a:buChar char="▪"/>
              <a:tabLst/>
              <a:defRPr/>
            </a:pPr>
            <a:r>
              <a:rPr kumimoji="0" lang="en-US" sz="1600" b="0" i="0" u="none" strike="noStrike" kern="0" cap="none" spc="0" normalizeH="0" baseline="0" noProof="0">
                <a:ln>
                  <a:noFill/>
                </a:ln>
                <a:solidFill>
                  <a:srgbClr val="FFFFFF"/>
                </a:solidFill>
                <a:effectLst/>
                <a:uLnTx/>
                <a:uFillTx/>
                <a:latin typeface="Proxima Nova"/>
                <a:ea typeface="Proxima Nova"/>
                <a:cs typeface="Proxima Nova"/>
                <a:sym typeface="Proxima Nova"/>
              </a:rPr>
              <a:t>Natively runs on multiple IaaS platforms</a:t>
            </a:r>
          </a:p>
          <a:p>
            <a:pPr marL="285750" marR="0" lvl="0" indent="-285750" algn="l" defTabSz="914400" rtl="0" eaLnBrk="1" fontAlgn="auto" latinLnBrk="0" hangingPunct="1">
              <a:lnSpc>
                <a:spcPct val="136666"/>
              </a:lnSpc>
              <a:spcBef>
                <a:spcPts val="0"/>
              </a:spcBef>
              <a:spcAft>
                <a:spcPts val="0"/>
              </a:spcAft>
              <a:buClr>
                <a:srgbClr val="FFFFFF"/>
              </a:buClr>
              <a:buSzPct val="100000"/>
              <a:buFont typeface="Noto Sans Symbols"/>
              <a:buChar char="▪"/>
              <a:tabLst/>
              <a:defRPr/>
            </a:pPr>
            <a:r>
              <a:rPr kumimoji="0" lang="en-US" sz="1600" b="0" i="0" u="none" strike="noStrike" kern="0" cap="none" spc="0" normalizeH="0" baseline="0" noProof="0">
                <a:ln>
                  <a:noFill/>
                </a:ln>
                <a:solidFill>
                  <a:srgbClr val="FFFFFF"/>
                </a:solidFill>
                <a:effectLst/>
                <a:uLnTx/>
                <a:uFillTx/>
                <a:latin typeface="Proxima Nova"/>
                <a:ea typeface="Proxima Nova"/>
                <a:cs typeface="Proxima Nova"/>
                <a:sym typeface="Proxima Nova"/>
              </a:rPr>
              <a:t>Four layers of high availability built in</a:t>
            </a:r>
          </a:p>
          <a:p>
            <a:pPr marL="285750" marR="0" lvl="0" indent="-285750" algn="l" defTabSz="914400" rtl="0" eaLnBrk="1" fontAlgn="auto" latinLnBrk="0" hangingPunct="1">
              <a:lnSpc>
                <a:spcPct val="136666"/>
              </a:lnSpc>
              <a:spcBef>
                <a:spcPts val="0"/>
              </a:spcBef>
              <a:spcAft>
                <a:spcPts val="0"/>
              </a:spcAft>
              <a:buClr>
                <a:srgbClr val="FFFFFF"/>
              </a:buClr>
              <a:buSzPct val="100000"/>
              <a:buFont typeface="Noto Sans Symbols"/>
              <a:buChar char="▪"/>
              <a:tabLst/>
              <a:defRPr/>
            </a:pPr>
            <a:r>
              <a:rPr kumimoji="0" lang="en-US" sz="1600" b="0" i="0" u="none" strike="noStrike" kern="0" cap="none" spc="0" normalizeH="0" baseline="0" noProof="0">
                <a:ln>
                  <a:noFill/>
                </a:ln>
                <a:solidFill>
                  <a:srgbClr val="FFFFFF"/>
                </a:solidFill>
                <a:effectLst/>
                <a:uLnTx/>
                <a:uFillTx/>
                <a:latin typeface="Proxima Nova"/>
                <a:ea typeface="Proxima Nova"/>
                <a:cs typeface="Proxima Nova"/>
                <a:sym typeface="Proxima Nova"/>
              </a:rPr>
              <a:t>Access via GUI, REST API, CLI</a:t>
            </a:r>
          </a:p>
          <a:p>
            <a:pPr marL="285750" marR="0" lvl="0" indent="-285750" algn="l" defTabSz="914400" rtl="0" eaLnBrk="1" fontAlgn="auto" latinLnBrk="0" hangingPunct="1">
              <a:lnSpc>
                <a:spcPct val="136666"/>
              </a:lnSpc>
              <a:spcBef>
                <a:spcPts val="0"/>
              </a:spcBef>
              <a:spcAft>
                <a:spcPts val="0"/>
              </a:spcAft>
              <a:buClr>
                <a:srgbClr val="FFFFFF"/>
              </a:buClr>
              <a:buSzPct val="100000"/>
              <a:buFont typeface="Noto Sans Symbols"/>
              <a:buChar char="▪"/>
              <a:tabLst/>
              <a:defRPr/>
            </a:pPr>
            <a:r>
              <a:rPr kumimoji="0" lang="en-US" sz="1600" b="0" i="0" u="none" strike="noStrike" kern="0" cap="none" spc="0" normalizeH="0" baseline="0" noProof="0">
                <a:ln>
                  <a:noFill/>
                </a:ln>
                <a:solidFill>
                  <a:srgbClr val="FFFFFF"/>
                </a:solidFill>
                <a:effectLst/>
                <a:uLnTx/>
                <a:uFillTx/>
                <a:latin typeface="Proxima Nova"/>
                <a:ea typeface="Proxima Nova"/>
                <a:cs typeface="Proxima Nova"/>
                <a:sym typeface="Proxima Nova"/>
              </a:rPr>
              <a:t>Dev GUI = Applications Manager</a:t>
            </a:r>
          </a:p>
          <a:p>
            <a:pPr marL="285750" marR="0" lvl="0" indent="-285750" algn="l" defTabSz="914400" rtl="0" eaLnBrk="1" fontAlgn="auto" latinLnBrk="0" hangingPunct="1">
              <a:lnSpc>
                <a:spcPct val="136666"/>
              </a:lnSpc>
              <a:spcBef>
                <a:spcPts val="0"/>
              </a:spcBef>
              <a:spcAft>
                <a:spcPts val="0"/>
              </a:spcAft>
              <a:buClr>
                <a:srgbClr val="FFFFFF"/>
              </a:buClr>
              <a:buSzPct val="100000"/>
              <a:buFont typeface="Noto Sans Symbols"/>
              <a:buChar char="▪"/>
              <a:tabLst/>
              <a:defRPr/>
            </a:pPr>
            <a:r>
              <a:rPr kumimoji="0" lang="en-US" sz="1600" b="0" i="0" u="none" strike="noStrike" kern="0" cap="none" spc="0" normalizeH="0" baseline="0" noProof="0">
                <a:ln>
                  <a:noFill/>
                </a:ln>
                <a:solidFill>
                  <a:srgbClr val="FFFFFF"/>
                </a:solidFill>
                <a:effectLst/>
                <a:uLnTx/>
                <a:uFillTx/>
                <a:latin typeface="Proxima Nova"/>
                <a:ea typeface="Proxima Nova"/>
                <a:cs typeface="Proxima Nova"/>
                <a:sym typeface="Proxima Nova"/>
              </a:rPr>
              <a:t>Ops GUI = Operations Manager</a:t>
            </a:r>
          </a:p>
        </p:txBody>
      </p:sp>
    </p:spTree>
    <p:extLst>
      <p:ext uri="{BB962C8B-B14F-4D97-AF65-F5344CB8AC3E}">
        <p14:creationId xmlns:p14="http://schemas.microsoft.com/office/powerpoint/2010/main" val="173792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0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0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06">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0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Shape 127"/>
          <p:cNvPicPr preferRelativeResize="0"/>
          <p:nvPr/>
        </p:nvPicPr>
        <p:blipFill rotWithShape="1">
          <a:blip r:embed="rId3">
            <a:alphaModFix/>
          </a:blip>
          <a:srcRect/>
          <a:stretch/>
        </p:blipFill>
        <p:spPr>
          <a:xfrm>
            <a:off x="-1" y="-6462"/>
            <a:ext cx="9167236" cy="5156574"/>
          </a:xfrm>
          <a:prstGeom prst="rect">
            <a:avLst/>
          </a:prstGeom>
          <a:noFill/>
          <a:ln>
            <a:noFill/>
          </a:ln>
        </p:spPr>
      </p:pic>
      <p:sp>
        <p:nvSpPr>
          <p:cNvPr id="128" name="Shape 128"/>
          <p:cNvSpPr txBox="1"/>
          <p:nvPr/>
        </p:nvSpPr>
        <p:spPr>
          <a:xfrm>
            <a:off x="446035" y="1487154"/>
            <a:ext cx="4210458" cy="1975188"/>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ct val="25000"/>
              <a:buFont typeface="Roboto"/>
              <a:buNone/>
              <a:tabLst/>
              <a:defRPr/>
            </a:pPr>
            <a:r>
              <a:rPr kumimoji="0" lang="en-US" sz="4000" b="1" i="0" u="none" strike="noStrike" kern="0" cap="none" spc="0" normalizeH="0" baseline="0" noProof="0" dirty="0">
                <a:ln>
                  <a:noFill/>
                </a:ln>
                <a:solidFill>
                  <a:srgbClr val="FFFFFF"/>
                </a:solidFill>
                <a:effectLst/>
                <a:uLnTx/>
                <a:uFillTx/>
                <a:latin typeface="Roboto"/>
                <a:ea typeface="Roboto"/>
                <a:cs typeface="Roboto"/>
                <a:sym typeface="Roboto"/>
              </a:rPr>
              <a:t>Cloud Foundry Command Line</a:t>
            </a:r>
          </a:p>
          <a:p>
            <a:pPr marL="0" marR="0" lvl="0" indent="0" algn="l" defTabSz="914400" rtl="0" eaLnBrk="1" fontAlgn="auto" latinLnBrk="0" hangingPunct="1">
              <a:lnSpc>
                <a:spcPct val="100000"/>
              </a:lnSpc>
              <a:spcBef>
                <a:spcPts val="0"/>
              </a:spcBef>
              <a:spcAft>
                <a:spcPts val="0"/>
              </a:spcAft>
              <a:buClr>
                <a:srgbClr val="FFFFFF"/>
              </a:buClr>
              <a:buSzTx/>
              <a:buFont typeface="Roboto"/>
              <a:buNone/>
              <a:tabLst/>
              <a:defRPr/>
            </a:pPr>
            <a:endParaRPr kumimoji="0" sz="4000" b="1" i="0" u="none" strike="noStrike" kern="0" cap="none" spc="0" normalizeH="0" baseline="0" noProof="0" dirty="0">
              <a:ln>
                <a:noFill/>
              </a:ln>
              <a:solidFill>
                <a:srgbClr val="FFFFFF"/>
              </a:solidFill>
              <a:effectLst/>
              <a:uLnTx/>
              <a:uFillTx/>
              <a:latin typeface="Roboto"/>
              <a:ea typeface="Roboto"/>
              <a:cs typeface="Roboto"/>
              <a:sym typeface="Roboto"/>
            </a:endParaRPr>
          </a:p>
        </p:txBody>
      </p:sp>
      <p:pic>
        <p:nvPicPr>
          <p:cNvPr id="129" name="Shape 129"/>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041377226"/>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57199" y="320038"/>
            <a:ext cx="8229600" cy="3636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3200" b="0" i="0" u="none" strike="noStrike" cap="none">
                <a:solidFill>
                  <a:schemeClr val="lt1"/>
                </a:solidFill>
                <a:latin typeface="Arial"/>
                <a:ea typeface="Arial"/>
                <a:cs typeface="Arial"/>
                <a:sym typeface="Arial"/>
              </a:rPr>
              <a:t>Agenda</a:t>
            </a:r>
          </a:p>
        </p:txBody>
      </p:sp>
      <p:sp>
        <p:nvSpPr>
          <p:cNvPr id="122" name="Shape 122"/>
          <p:cNvSpPr txBox="1">
            <a:spLocks noGrp="1"/>
          </p:cNvSpPr>
          <p:nvPr>
            <p:ph type="body" idx="1"/>
          </p:nvPr>
        </p:nvSpPr>
        <p:spPr>
          <a:xfrm>
            <a:off x="457199" y="935249"/>
            <a:ext cx="8546100" cy="3273000"/>
          </a:xfrm>
          <a:prstGeom prst="rect">
            <a:avLst/>
          </a:prstGeom>
          <a:noFill/>
          <a:ln>
            <a:noFill/>
          </a:ln>
        </p:spPr>
        <p:txBody>
          <a:bodyPr wrap="square" lIns="91425" tIns="45700" rIns="91425" bIns="45700" anchor="t" anchorCtr="0">
            <a:noAutofit/>
          </a:bodyPr>
          <a:lstStyle/>
          <a:p>
            <a:pPr marL="342900" marR="0" lvl="0" indent="-317500" algn="l" rtl="0">
              <a:lnSpc>
                <a:spcPct val="100000"/>
              </a:lnSpc>
              <a:spcBef>
                <a:spcPts val="0"/>
              </a:spcBef>
              <a:spcAft>
                <a:spcPts val="0"/>
              </a:spcAft>
              <a:buClr>
                <a:schemeClr val="lt1"/>
              </a:buClr>
              <a:buSzPct val="100000"/>
              <a:buFont typeface="Arial"/>
              <a:buChar char="•"/>
            </a:pPr>
            <a:r>
              <a:rPr lang="en-US" sz="2400" dirty="0"/>
              <a:t>Introductions and Objectives</a:t>
            </a:r>
          </a:p>
          <a:p>
            <a:pPr marL="342900" marR="0" lvl="0" indent="-317500" algn="l" rtl="0">
              <a:lnSpc>
                <a:spcPct val="100000"/>
              </a:lnSpc>
              <a:spcBef>
                <a:spcPts val="0"/>
              </a:spcBef>
              <a:spcAft>
                <a:spcPts val="0"/>
              </a:spcAft>
              <a:buClr>
                <a:schemeClr val="lt1"/>
              </a:buClr>
              <a:buSzPct val="100000"/>
              <a:buFont typeface="Arial"/>
              <a:buChar char="•"/>
            </a:pPr>
            <a:r>
              <a:rPr lang="en-US" sz="2400" dirty="0"/>
              <a:t>Cloud Native Applications</a:t>
            </a:r>
          </a:p>
          <a:p>
            <a:pPr marL="342900" marR="0" lvl="0" indent="-317500" algn="l" rtl="0">
              <a:lnSpc>
                <a:spcPct val="100000"/>
              </a:lnSpc>
              <a:spcBef>
                <a:spcPts val="0"/>
              </a:spcBef>
              <a:spcAft>
                <a:spcPts val="0"/>
              </a:spcAft>
              <a:buClr>
                <a:schemeClr val="lt1"/>
              </a:buClr>
              <a:buSzPct val="100000"/>
              <a:buFont typeface="Arial"/>
              <a:buChar char="•"/>
            </a:pPr>
            <a:r>
              <a:rPr lang="en-US" sz="2400" dirty="0"/>
              <a:t>.NET and Pivotal Cloud Foundry</a:t>
            </a:r>
          </a:p>
          <a:p>
            <a:pPr marL="342900" marR="0" lvl="0" indent="-317500" algn="l" rtl="0">
              <a:lnSpc>
                <a:spcPct val="100000"/>
              </a:lnSpc>
              <a:spcBef>
                <a:spcPts val="0"/>
              </a:spcBef>
              <a:spcAft>
                <a:spcPts val="0"/>
              </a:spcAft>
              <a:buClr>
                <a:schemeClr val="lt1"/>
              </a:buClr>
              <a:buSzPct val="100000"/>
              <a:buFont typeface="Arial"/>
              <a:buChar char="•"/>
            </a:pPr>
            <a:r>
              <a:rPr lang="en-US" sz="2400" dirty="0"/>
              <a:t>.NET Design Considerations</a:t>
            </a:r>
          </a:p>
          <a:p>
            <a:pPr marL="342900" marR="0" lvl="0" indent="-317500" algn="l" rtl="0">
              <a:lnSpc>
                <a:spcPct val="100000"/>
              </a:lnSpc>
              <a:spcBef>
                <a:spcPts val="0"/>
              </a:spcBef>
              <a:spcAft>
                <a:spcPts val="0"/>
              </a:spcAft>
              <a:buClr>
                <a:schemeClr val="lt1"/>
              </a:buClr>
              <a:buSzPct val="100000"/>
              <a:buFont typeface="Arial"/>
              <a:buChar char="•"/>
            </a:pPr>
            <a:r>
              <a:rPr lang="en-US" sz="2400" dirty="0"/>
              <a:t>.NET App </a:t>
            </a:r>
            <a:r>
              <a:rPr lang="en-US" sz="2400" dirty="0" err="1"/>
              <a:t>Replatforming</a:t>
            </a:r>
            <a:endParaRPr lang="en-US" sz="2400" dirty="0"/>
          </a:p>
          <a:p>
            <a:pPr marL="342900" marR="0" lvl="0" indent="-317500" algn="l" rtl="0">
              <a:lnSpc>
                <a:spcPct val="100000"/>
              </a:lnSpc>
              <a:spcBef>
                <a:spcPts val="0"/>
              </a:spcBef>
              <a:spcAft>
                <a:spcPts val="0"/>
              </a:spcAft>
              <a:buClr>
                <a:schemeClr val="lt1"/>
              </a:buClr>
              <a:buSzPct val="100000"/>
              <a:buFont typeface="Arial"/>
              <a:buChar char="•"/>
            </a:pPr>
            <a:r>
              <a:rPr lang="en-US" sz="2400" dirty="0"/>
              <a:t>.NET Troubleshooting Tips</a:t>
            </a:r>
          </a:p>
          <a:p>
            <a:pPr marL="342900" marR="0" lvl="0" indent="-317500" algn="l" rtl="0">
              <a:lnSpc>
                <a:spcPct val="100000"/>
              </a:lnSpc>
              <a:spcBef>
                <a:spcPts val="0"/>
              </a:spcBef>
              <a:spcAft>
                <a:spcPts val="0"/>
              </a:spcAft>
              <a:buClr>
                <a:schemeClr val="lt1"/>
              </a:buClr>
              <a:buSzPct val="100000"/>
              <a:buFont typeface="Arial"/>
              <a:buChar char="•"/>
            </a:pPr>
            <a:r>
              <a:rPr lang="en-US" sz="2400" dirty="0"/>
              <a:t>.NET CI-CD Pipelines</a:t>
            </a:r>
          </a:p>
          <a:p>
            <a:pPr marL="342900" marR="0" lvl="0" indent="-317500" algn="l" rtl="0">
              <a:lnSpc>
                <a:spcPct val="100000"/>
              </a:lnSpc>
              <a:spcBef>
                <a:spcPts val="0"/>
              </a:spcBef>
              <a:spcAft>
                <a:spcPts val="0"/>
              </a:spcAft>
              <a:buClr>
                <a:schemeClr val="lt1"/>
              </a:buClr>
              <a:buSzPct val="100000"/>
              <a:buFont typeface="Arial"/>
              <a:buChar char="•"/>
            </a:pPr>
            <a:r>
              <a:rPr lang="en-US" sz="2400" dirty="0"/>
              <a:t>.NET Roadmap</a:t>
            </a:r>
          </a:p>
          <a:p>
            <a:pPr marL="457200" lvl="0" indent="0" rtl="0">
              <a:spcBef>
                <a:spcPts val="0"/>
              </a:spcBef>
              <a:buNone/>
            </a:pPr>
            <a:endParaRPr sz="1400" dirty="0"/>
          </a:p>
        </p:txBody>
      </p:sp>
    </p:spTree>
    <p:extLst>
      <p:ext uri="{BB962C8B-B14F-4D97-AF65-F5344CB8AC3E}">
        <p14:creationId xmlns:p14="http://schemas.microsoft.com/office/powerpoint/2010/main" val="470824743"/>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p:nvPr/>
        </p:nvSpPr>
        <p:spPr>
          <a:xfrm>
            <a:off x="4840401" y="530941"/>
            <a:ext cx="3657012" cy="4011561"/>
          </a:xfrm>
          <a:prstGeom prst="rect">
            <a:avLst/>
          </a:prstGeom>
          <a:solidFill>
            <a:schemeClr val="lt1"/>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05" name="Shape 305"/>
          <p:cNvSpPr txBox="1"/>
          <p:nvPr/>
        </p:nvSpPr>
        <p:spPr>
          <a:xfrm>
            <a:off x="481781" y="2150465"/>
            <a:ext cx="3942736" cy="584774"/>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D8D8D8"/>
              </a:buClr>
              <a:buSzPct val="25000"/>
              <a:buFont typeface="Arial"/>
              <a:buNone/>
              <a:tabLst/>
              <a:defRPr/>
            </a:pPr>
            <a:r>
              <a:rPr kumimoji="0" lang="en-US" sz="3200" b="0" i="0" u="none" strike="noStrike" kern="0" cap="none" spc="0" normalizeH="0" baseline="0" noProof="0">
                <a:ln>
                  <a:noFill/>
                </a:ln>
                <a:solidFill>
                  <a:srgbClr val="D8D8D8"/>
                </a:solidFill>
                <a:effectLst/>
                <a:uLnTx/>
                <a:uFillTx/>
                <a:latin typeface="Arial"/>
                <a:ea typeface="Arial"/>
                <a:cs typeface="Arial"/>
                <a:sym typeface="Arial"/>
              </a:rPr>
              <a:t>~$</a:t>
            </a:r>
            <a:r>
              <a:rPr kumimoji="0" lang="en-US" sz="3200" b="0" i="0" u="none" strike="noStrike" kern="0" cap="none" spc="0" normalizeH="0" baseline="0" noProof="0">
                <a:ln>
                  <a:noFill/>
                </a:ln>
                <a:solidFill>
                  <a:srgbClr val="FFFFFF"/>
                </a:solidFill>
                <a:effectLst/>
                <a:uLnTx/>
                <a:uFillTx/>
                <a:latin typeface="Arial"/>
                <a:ea typeface="Arial"/>
                <a:cs typeface="Arial"/>
                <a:sym typeface="Arial"/>
              </a:rPr>
              <a:t> cf push</a:t>
            </a:r>
          </a:p>
        </p:txBody>
      </p:sp>
      <p:sp>
        <p:nvSpPr>
          <p:cNvPr id="306" name="Shape 306"/>
          <p:cNvSpPr/>
          <p:nvPr/>
        </p:nvSpPr>
        <p:spPr>
          <a:xfrm>
            <a:off x="4840401" y="250978"/>
            <a:ext cx="3657012" cy="412729"/>
          </a:xfrm>
          <a:prstGeom prst="flowChartProcess">
            <a:avLst/>
          </a:prstGeom>
          <a:solidFill>
            <a:schemeClr val="accent1"/>
          </a:solidFill>
          <a:ln w="9525" cap="flat" cmpd="sng">
            <a:solidFill>
              <a:srgbClr val="008673"/>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1800" b="1" i="0" u="none" strike="noStrike" kern="0" cap="none" spc="0" normalizeH="0" baseline="0" noProof="0">
                <a:ln>
                  <a:noFill/>
                </a:ln>
                <a:solidFill>
                  <a:srgbClr val="FFFFFF"/>
                </a:solidFill>
                <a:effectLst/>
                <a:uLnTx/>
                <a:uFillTx/>
                <a:latin typeface="Proxima Nova"/>
                <a:ea typeface="Proxima Nova"/>
                <a:cs typeface="Proxima Nova"/>
                <a:sym typeface="Proxima Nova"/>
              </a:rPr>
              <a:t>Code Complete &amp; Tested</a:t>
            </a:r>
          </a:p>
        </p:txBody>
      </p:sp>
      <p:sp>
        <p:nvSpPr>
          <p:cNvPr id="307" name="Shape 307"/>
          <p:cNvSpPr txBox="1"/>
          <p:nvPr/>
        </p:nvSpPr>
        <p:spPr>
          <a:xfrm>
            <a:off x="4867571" y="769527"/>
            <a:ext cx="3602674" cy="3453251"/>
          </a:xfrm>
          <a:prstGeom prst="rect">
            <a:avLst/>
          </a:prstGeom>
          <a:noFill/>
          <a:ln>
            <a:noFill/>
          </a:ln>
        </p:spPr>
        <p:txBody>
          <a:bodyPr wrap="square" lIns="91425" tIns="45700" rIns="91425" bIns="45700" anchor="t" anchorCtr="0">
            <a:noAutofit/>
          </a:bodyPr>
          <a:lstStyle/>
          <a:p>
            <a:pPr marL="0" marR="0" lvl="0" indent="0" algn="ctr" defTabSz="914400" rtl="0" eaLnBrk="1" fontAlgn="auto" latinLnBrk="0" hangingPunct="1">
              <a:lnSpc>
                <a:spcPct val="120000"/>
              </a:lnSpc>
              <a:spcBef>
                <a:spcPts val="0"/>
              </a:spcBef>
              <a:spcAft>
                <a:spcPts val="0"/>
              </a:spcAft>
              <a:buClr>
                <a:srgbClr val="000000"/>
              </a:buClr>
              <a:buSzPct val="25000"/>
              <a:buFont typeface="Proxima Nova"/>
              <a:buNone/>
              <a:tabLst/>
              <a:defRPr/>
            </a:pPr>
            <a:r>
              <a:rPr kumimoji="0" lang="en-US"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Find available hosts </a:t>
            </a:r>
          </a:p>
          <a:p>
            <a:pPr marL="0" marR="0" lvl="0" indent="0" algn="ctr" defTabSz="914400" rtl="0" eaLnBrk="1" fontAlgn="auto" latinLnBrk="0" hangingPunct="1">
              <a:lnSpc>
                <a:spcPct val="120000"/>
              </a:lnSpc>
              <a:spcBef>
                <a:spcPts val="0"/>
              </a:spcBef>
              <a:spcAft>
                <a:spcPts val="0"/>
              </a:spcAft>
              <a:buClr>
                <a:srgbClr val="000000"/>
              </a:buClr>
              <a:buSzPct val="25000"/>
              <a:buFont typeface="Proxima Nova"/>
              <a:buNone/>
              <a:tabLst/>
              <a:defRPr/>
            </a:pPr>
            <a:r>
              <a:rPr kumimoji="0" lang="en-US"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Install &amp; configure runtime</a:t>
            </a:r>
          </a:p>
          <a:p>
            <a:pPr marL="0" marR="0" lvl="0" indent="0" algn="ctr" defTabSz="914400" rtl="0" eaLnBrk="1" fontAlgn="auto" latinLnBrk="0" hangingPunct="1">
              <a:lnSpc>
                <a:spcPct val="120000"/>
              </a:lnSpc>
              <a:spcBef>
                <a:spcPts val="0"/>
              </a:spcBef>
              <a:spcAft>
                <a:spcPts val="0"/>
              </a:spcAft>
              <a:buClr>
                <a:srgbClr val="000000"/>
              </a:buClr>
              <a:buSzPct val="25000"/>
              <a:buFont typeface="Proxima Nova"/>
              <a:buNone/>
              <a:tabLst/>
              <a:defRPr/>
            </a:pPr>
            <a:r>
              <a:rPr kumimoji="0" lang="en-US"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Install &amp; configure middleware</a:t>
            </a:r>
          </a:p>
          <a:p>
            <a:pPr marL="0" marR="0" lvl="0" indent="0" algn="ctr" defTabSz="914400" rtl="0" eaLnBrk="1" fontAlgn="auto" latinLnBrk="0" hangingPunct="1">
              <a:lnSpc>
                <a:spcPct val="120000"/>
              </a:lnSpc>
              <a:spcBef>
                <a:spcPts val="0"/>
              </a:spcBef>
              <a:spcAft>
                <a:spcPts val="0"/>
              </a:spcAft>
              <a:buClr>
                <a:srgbClr val="000000"/>
              </a:buClr>
              <a:buSzPct val="25000"/>
              <a:buFont typeface="Proxima Nova"/>
              <a:buNone/>
              <a:tabLst/>
              <a:defRPr/>
            </a:pPr>
            <a:r>
              <a:rPr kumimoji="0" lang="en-US"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Pull application source code</a:t>
            </a:r>
          </a:p>
          <a:p>
            <a:pPr marL="0" marR="0" lvl="0" indent="0" algn="ctr" defTabSz="914400" rtl="0" eaLnBrk="1" fontAlgn="auto" latinLnBrk="0" hangingPunct="1">
              <a:lnSpc>
                <a:spcPct val="120000"/>
              </a:lnSpc>
              <a:spcBef>
                <a:spcPts val="0"/>
              </a:spcBef>
              <a:spcAft>
                <a:spcPts val="0"/>
              </a:spcAft>
              <a:buClr>
                <a:srgbClr val="000000"/>
              </a:buClr>
              <a:buSzPct val="25000"/>
              <a:buFont typeface="Proxima Nova"/>
              <a:buNone/>
              <a:tabLst/>
              <a:defRPr/>
            </a:pPr>
            <a:r>
              <a:rPr kumimoji="0" lang="en-US"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Retrieve dependent libraries</a:t>
            </a:r>
          </a:p>
          <a:p>
            <a:pPr marL="0" marR="0" lvl="0" indent="0" algn="ctr" defTabSz="914400" rtl="0" eaLnBrk="1" fontAlgn="auto" latinLnBrk="0" hangingPunct="1">
              <a:lnSpc>
                <a:spcPct val="120000"/>
              </a:lnSpc>
              <a:spcBef>
                <a:spcPts val="0"/>
              </a:spcBef>
              <a:spcAft>
                <a:spcPts val="0"/>
              </a:spcAft>
              <a:buClr>
                <a:srgbClr val="000000"/>
              </a:buClr>
              <a:buSzPct val="25000"/>
              <a:buFont typeface="Proxima Nova"/>
              <a:buNone/>
              <a:tabLst/>
              <a:defRPr/>
            </a:pPr>
            <a:r>
              <a:rPr kumimoji="0" lang="en-US"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Create application package</a:t>
            </a:r>
          </a:p>
          <a:p>
            <a:pPr marL="0" marR="0" lvl="0" indent="0" algn="ctr" defTabSz="914400" rtl="0" eaLnBrk="1" fontAlgn="auto" latinLnBrk="0" hangingPunct="1">
              <a:lnSpc>
                <a:spcPct val="120000"/>
              </a:lnSpc>
              <a:spcBef>
                <a:spcPts val="0"/>
              </a:spcBef>
              <a:spcAft>
                <a:spcPts val="0"/>
              </a:spcAft>
              <a:buClr>
                <a:srgbClr val="000000"/>
              </a:buClr>
              <a:buSzPct val="25000"/>
              <a:buFont typeface="Proxima Nova"/>
              <a:buNone/>
              <a:tabLst/>
              <a:defRPr/>
            </a:pPr>
            <a:r>
              <a:rPr kumimoji="0" lang="en-US"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Install, configure dependent service(s)</a:t>
            </a:r>
          </a:p>
          <a:p>
            <a:pPr marL="0" marR="0" lvl="0" indent="0" algn="ctr" defTabSz="914400" rtl="0" eaLnBrk="1" fontAlgn="auto" latinLnBrk="0" hangingPunct="1">
              <a:lnSpc>
                <a:spcPct val="120000"/>
              </a:lnSpc>
              <a:spcBef>
                <a:spcPts val="0"/>
              </a:spcBef>
              <a:spcAft>
                <a:spcPts val="0"/>
              </a:spcAft>
              <a:buClr>
                <a:srgbClr val="000000"/>
              </a:buClr>
              <a:buSzPct val="25000"/>
              <a:buFont typeface="Proxima Nova"/>
              <a:buNone/>
              <a:tabLst/>
              <a:defRPr/>
            </a:pPr>
            <a:r>
              <a:rPr kumimoji="0" lang="en-US"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Deploy container to host(s) </a:t>
            </a:r>
          </a:p>
          <a:p>
            <a:pPr marL="0" marR="0" lvl="0" indent="0" algn="ctr" defTabSz="914400" rtl="0" eaLnBrk="1" fontAlgn="auto" latinLnBrk="0" hangingPunct="1">
              <a:lnSpc>
                <a:spcPct val="120000"/>
              </a:lnSpc>
              <a:spcBef>
                <a:spcPts val="0"/>
              </a:spcBef>
              <a:spcAft>
                <a:spcPts val="0"/>
              </a:spcAft>
              <a:buClr>
                <a:srgbClr val="000000"/>
              </a:buClr>
              <a:buSzPct val="25000"/>
              <a:buFont typeface="Proxima Nova"/>
              <a:buNone/>
              <a:tabLst/>
              <a:defRPr/>
            </a:pPr>
            <a:r>
              <a:rPr kumimoji="0" lang="en-US"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Load environment variables</a:t>
            </a:r>
          </a:p>
          <a:p>
            <a:pPr marL="0" marR="0" lvl="0" indent="0" algn="ctr" defTabSz="914400" rtl="0" eaLnBrk="1" fontAlgn="auto" latinLnBrk="0" hangingPunct="1">
              <a:lnSpc>
                <a:spcPct val="120000"/>
              </a:lnSpc>
              <a:spcBef>
                <a:spcPts val="0"/>
              </a:spcBef>
              <a:spcAft>
                <a:spcPts val="0"/>
              </a:spcAft>
              <a:buClr>
                <a:srgbClr val="000000"/>
              </a:buClr>
              <a:buSzPct val="25000"/>
              <a:buFont typeface="Proxima Nova"/>
              <a:buNone/>
              <a:tabLst/>
              <a:defRPr/>
            </a:pPr>
            <a:r>
              <a:rPr kumimoji="0" lang="en-US"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Configure load balancer</a:t>
            </a:r>
          </a:p>
          <a:p>
            <a:pPr marL="0" marR="0" lvl="0" indent="0" algn="ctr" defTabSz="914400" rtl="0" eaLnBrk="1" fontAlgn="auto" latinLnBrk="0" hangingPunct="1">
              <a:lnSpc>
                <a:spcPct val="120000"/>
              </a:lnSpc>
              <a:spcBef>
                <a:spcPts val="0"/>
              </a:spcBef>
              <a:spcAft>
                <a:spcPts val="0"/>
              </a:spcAft>
              <a:buClr>
                <a:srgbClr val="000000"/>
              </a:buClr>
              <a:buSzPct val="25000"/>
              <a:buFont typeface="Proxima Nova"/>
              <a:buNone/>
              <a:tabLst/>
              <a:defRPr/>
            </a:pPr>
            <a:r>
              <a:rPr kumimoji="0" lang="en-US"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Configure firewalls</a:t>
            </a:r>
          </a:p>
          <a:p>
            <a:pPr marL="0" marR="0" lvl="0" indent="0" algn="ctr" defTabSz="914400" rtl="0" eaLnBrk="1" fontAlgn="auto" latinLnBrk="0" hangingPunct="1">
              <a:lnSpc>
                <a:spcPct val="120000"/>
              </a:lnSpc>
              <a:spcBef>
                <a:spcPts val="0"/>
              </a:spcBef>
              <a:spcAft>
                <a:spcPts val="0"/>
              </a:spcAft>
              <a:buClr>
                <a:srgbClr val="000000"/>
              </a:buClr>
              <a:buSzPct val="25000"/>
              <a:buFont typeface="Proxima Nova"/>
              <a:buNone/>
              <a:tabLst/>
              <a:defRPr/>
            </a:pPr>
            <a:r>
              <a:rPr kumimoji="0" lang="en-US"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Update service monitoring tools </a:t>
            </a:r>
          </a:p>
          <a:p>
            <a:pPr marL="0" marR="0" lvl="0" indent="0" algn="ctr" defTabSz="914400" rtl="0" eaLnBrk="1" fontAlgn="auto" latinLnBrk="0" hangingPunct="1">
              <a:lnSpc>
                <a:spcPct val="120000"/>
              </a:lnSpc>
              <a:spcBef>
                <a:spcPts val="0"/>
              </a:spcBef>
              <a:spcAft>
                <a:spcPts val="0"/>
              </a:spcAft>
              <a:buClr>
                <a:srgbClr val="000000"/>
              </a:buClr>
              <a:buSzPct val="25000"/>
              <a:buFont typeface="Proxima Nova"/>
              <a:buNone/>
              <a:tabLst/>
              <a:defRPr/>
            </a:pPr>
            <a:r>
              <a:rPr kumimoji="0" lang="en-US"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Configure log collector</a:t>
            </a:r>
          </a:p>
        </p:txBody>
      </p:sp>
      <p:sp>
        <p:nvSpPr>
          <p:cNvPr id="308" name="Shape 308"/>
          <p:cNvSpPr/>
          <p:nvPr/>
        </p:nvSpPr>
        <p:spPr>
          <a:xfrm>
            <a:off x="4840401" y="4415617"/>
            <a:ext cx="3658812" cy="411479"/>
          </a:xfrm>
          <a:prstGeom prst="flowChartProcess">
            <a:avLst/>
          </a:prstGeom>
          <a:solidFill>
            <a:schemeClr val="accent1"/>
          </a:solidFill>
          <a:ln w="9525" cap="flat" cmpd="sng">
            <a:solidFill>
              <a:srgbClr val="008673"/>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1800" b="1" i="0" u="none" strike="noStrike" kern="0" cap="none" spc="0" normalizeH="0" baseline="0" noProof="0">
                <a:ln>
                  <a:noFill/>
                </a:ln>
                <a:solidFill>
                  <a:srgbClr val="FFFFFF"/>
                </a:solidFill>
                <a:effectLst/>
                <a:uLnTx/>
                <a:uFillTx/>
                <a:latin typeface="Proxima Nova"/>
                <a:ea typeface="Proxima Nova"/>
                <a:cs typeface="Proxima Nova"/>
                <a:sym typeface="Proxima Nova"/>
              </a:rPr>
              <a:t>Application in Production</a:t>
            </a:r>
          </a:p>
        </p:txBody>
      </p:sp>
      <p:pic>
        <p:nvPicPr>
          <p:cNvPr id="309" name="Shape 309" descr="more-256.png"/>
          <p:cNvPicPr preferRelativeResize="0"/>
          <p:nvPr/>
        </p:nvPicPr>
        <p:blipFill rotWithShape="1">
          <a:blip r:embed="rId3">
            <a:alphaModFix amt="50000"/>
          </a:blip>
          <a:srcRect/>
          <a:stretch/>
        </p:blipFill>
        <p:spPr>
          <a:xfrm>
            <a:off x="6553219" y="4131023"/>
            <a:ext cx="231377" cy="231377"/>
          </a:xfrm>
          <a:prstGeom prst="rect">
            <a:avLst/>
          </a:prstGeom>
          <a:noFill/>
          <a:ln>
            <a:noFill/>
          </a:ln>
        </p:spPr>
      </p:pic>
      <p:sp>
        <p:nvSpPr>
          <p:cNvPr id="310" name="Shape 310"/>
          <p:cNvSpPr/>
          <p:nvPr/>
        </p:nvSpPr>
        <p:spPr>
          <a:xfrm>
            <a:off x="3226489" y="740285"/>
            <a:ext cx="648928" cy="3592871"/>
          </a:xfrm>
          <a:prstGeom prst="leftBrace">
            <a:avLst>
              <a:gd name="adj1" fmla="val 8333"/>
              <a:gd name="adj2" fmla="val 50000"/>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254"/>
              </a:srgbClr>
            </a:outerShdw>
          </a:effectLst>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11" name="Shape 311"/>
          <p:cNvSpPr txBox="1"/>
          <p:nvPr/>
        </p:nvSpPr>
        <p:spPr>
          <a:xfrm>
            <a:off x="3589905" y="1965448"/>
            <a:ext cx="1248694" cy="1015661"/>
          </a:xfrm>
          <a:prstGeom prst="rect">
            <a:avLst/>
          </a:prstGeom>
          <a:no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8774"/>
              </a:buClr>
              <a:buSzPct val="25000"/>
              <a:buFont typeface="Proxima Nova Extrabold"/>
              <a:buNone/>
              <a:tabLst/>
              <a:defRPr/>
            </a:pPr>
            <a:r>
              <a:rPr kumimoji="0" lang="en-US" sz="2000" b="1" i="0" u="none" strike="noStrike" kern="0" cap="none" spc="0" normalizeH="0" baseline="0" noProof="0">
                <a:ln>
                  <a:noFill/>
                </a:ln>
                <a:solidFill>
                  <a:srgbClr val="008774"/>
                </a:solidFill>
                <a:effectLst/>
                <a:uLnTx/>
                <a:uFillTx/>
                <a:latin typeface="Proxima Nova Extrabold"/>
                <a:ea typeface="Proxima Nova Extrabold"/>
                <a:cs typeface="Proxima Nova Extrabold"/>
                <a:sym typeface="Proxima Nova Extrabold"/>
              </a:rPr>
              <a:t>45 </a:t>
            </a:r>
          </a:p>
          <a:p>
            <a:pPr marL="0" marR="0" lvl="0" indent="0" algn="ctr" defTabSz="914400" rtl="0" eaLnBrk="1" fontAlgn="auto" latinLnBrk="0" hangingPunct="1">
              <a:lnSpc>
                <a:spcPct val="100000"/>
              </a:lnSpc>
              <a:spcBef>
                <a:spcPts val="0"/>
              </a:spcBef>
              <a:spcAft>
                <a:spcPts val="0"/>
              </a:spcAft>
              <a:buClr>
                <a:srgbClr val="008774"/>
              </a:buClr>
              <a:buSzPct val="25000"/>
              <a:buFont typeface="Proxima Nova Extrabold"/>
              <a:buNone/>
              <a:tabLst/>
              <a:defRPr/>
            </a:pPr>
            <a:r>
              <a:rPr kumimoji="0" lang="en-US" sz="2000" b="1" i="0" u="none" strike="noStrike" kern="0" cap="none" spc="0" normalizeH="0" baseline="0" noProof="0">
                <a:ln>
                  <a:noFill/>
                </a:ln>
                <a:solidFill>
                  <a:srgbClr val="008774"/>
                </a:solidFill>
                <a:effectLst/>
                <a:uLnTx/>
                <a:uFillTx/>
                <a:latin typeface="Proxima Nova Extrabold"/>
                <a:ea typeface="Proxima Nova Extrabold"/>
                <a:cs typeface="Proxima Nova Extrabold"/>
                <a:sym typeface="Proxima Nova Extrabold"/>
              </a:rPr>
              <a:t>seconds</a:t>
            </a:r>
          </a:p>
          <a:p>
            <a:pPr marL="0" marR="0" lvl="0" indent="0" algn="ctr" defTabSz="914400" rtl="0" eaLnBrk="1" fontAlgn="auto" latinLnBrk="0" hangingPunct="1">
              <a:lnSpc>
                <a:spcPct val="100000"/>
              </a:lnSpc>
              <a:spcBef>
                <a:spcPts val="0"/>
              </a:spcBef>
              <a:spcAft>
                <a:spcPts val="0"/>
              </a:spcAft>
              <a:buClr>
                <a:srgbClr val="008774"/>
              </a:buClr>
              <a:buSzPct val="25000"/>
              <a:buFont typeface="Proxima Nova Extrabold"/>
              <a:buNone/>
              <a:tabLst/>
              <a:defRPr/>
            </a:pPr>
            <a:r>
              <a:rPr kumimoji="0" lang="en-US" sz="2000" b="1" i="0" u="none" strike="noStrike" kern="0" cap="none" spc="0" normalizeH="0" baseline="0" noProof="0">
                <a:ln>
                  <a:noFill/>
                </a:ln>
                <a:solidFill>
                  <a:srgbClr val="008774"/>
                </a:solidFill>
                <a:effectLst/>
                <a:uLnTx/>
                <a:uFillTx/>
                <a:latin typeface="Proxima Nova Extrabold"/>
                <a:ea typeface="Proxima Nova Extrabold"/>
                <a:cs typeface="Proxima Nova Extrabold"/>
                <a:sym typeface="Proxima Nova Extrabold"/>
              </a:rPr>
              <a:t>later</a:t>
            </a:r>
          </a:p>
        </p:txBody>
      </p:sp>
    </p:spTree>
    <p:extLst>
      <p:ext uri="{BB962C8B-B14F-4D97-AF65-F5344CB8AC3E}">
        <p14:creationId xmlns:p14="http://schemas.microsoft.com/office/powerpoint/2010/main" val="3200479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Shape 317"/>
          <p:cNvSpPr txBox="1"/>
          <p:nvPr/>
        </p:nvSpPr>
        <p:spPr>
          <a:xfrm>
            <a:off x="246898" y="1318437"/>
            <a:ext cx="8750595" cy="2339163"/>
          </a:xfrm>
          <a:prstGeom prst="rect">
            <a:avLst/>
          </a:prstGeom>
          <a:noFill/>
          <a:ln>
            <a:noFill/>
          </a:ln>
        </p:spPr>
        <p:txBody>
          <a:bodyPr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2800" b="0" i="0" u="none" strike="noStrike" kern="0" cap="none" spc="0" normalizeH="0" baseline="0" noProof="0" dirty="0">
                <a:ln>
                  <a:noFill/>
                </a:ln>
                <a:solidFill>
                  <a:srgbClr val="FFFFFF"/>
                </a:solidFill>
                <a:effectLst/>
                <a:uLnTx/>
                <a:uFillTx/>
                <a:latin typeface="Proxima Nova"/>
                <a:ea typeface="Proxima Nova"/>
                <a:cs typeface="Proxima Nova"/>
                <a:sym typeface="Proxima Nova"/>
              </a:rPr>
              <a:t>&gt; </a:t>
            </a:r>
            <a:r>
              <a:rPr kumimoji="0" lang="en-US" sz="2800" b="0" i="0" u="none" strike="noStrike" kern="0" cap="none" spc="0" normalizeH="0" baseline="0" noProof="0" dirty="0" err="1">
                <a:ln>
                  <a:noFill/>
                </a:ln>
                <a:solidFill>
                  <a:srgbClr val="FFFFFF"/>
                </a:solidFill>
                <a:effectLst/>
                <a:uLnTx/>
                <a:uFillTx/>
                <a:latin typeface="Proxima Nova"/>
                <a:ea typeface="Proxima Nova"/>
                <a:cs typeface="Proxima Nova"/>
                <a:sym typeface="Proxima Nova"/>
              </a:rPr>
              <a:t>cf</a:t>
            </a:r>
            <a:r>
              <a:rPr kumimoji="0" lang="en-US" sz="2800" b="0" i="0" u="none" strike="noStrike" kern="0" cap="none" spc="0" normalizeH="0" baseline="0" noProof="0" dirty="0">
                <a:ln>
                  <a:noFill/>
                </a:ln>
                <a:solidFill>
                  <a:srgbClr val="FFFFFF"/>
                </a:solidFill>
                <a:effectLst/>
                <a:uLnTx/>
                <a:uFillTx/>
                <a:latin typeface="Proxima Nova"/>
                <a:ea typeface="Proxima Nova"/>
                <a:cs typeface="Proxima Nova"/>
                <a:sym typeface="Proxima Nova"/>
              </a:rPr>
              <a:t> push my-net-app -b </a:t>
            </a:r>
            <a:r>
              <a:rPr kumimoji="0" lang="en-US" sz="2800" b="0" i="0" u="none" strike="noStrike" kern="0" cap="none" spc="0" normalizeH="0" baseline="0" noProof="0" dirty="0" err="1">
                <a:ln>
                  <a:noFill/>
                </a:ln>
                <a:solidFill>
                  <a:srgbClr val="FFFFFF"/>
                </a:solidFill>
                <a:effectLst/>
                <a:uLnTx/>
                <a:uFillTx/>
                <a:latin typeface="Proxima Nova"/>
                <a:ea typeface="Proxima Nova"/>
                <a:cs typeface="Proxima Nova"/>
                <a:sym typeface="Proxima Nova"/>
              </a:rPr>
              <a:t>hwc_buildpack</a:t>
            </a:r>
            <a:r>
              <a:rPr kumimoji="0" lang="en-US" sz="2800" b="0" i="0" u="none" strike="noStrike" kern="0" cap="none" spc="0" normalizeH="0" baseline="0" noProof="0" dirty="0">
                <a:ln>
                  <a:noFill/>
                </a:ln>
                <a:solidFill>
                  <a:srgbClr val="FFFFFF"/>
                </a:solidFill>
                <a:effectLst/>
                <a:uLnTx/>
                <a:uFillTx/>
                <a:latin typeface="Proxima Nova"/>
                <a:ea typeface="Proxima Nova"/>
                <a:cs typeface="Proxima Nova"/>
                <a:sym typeface="Proxima Nova"/>
              </a:rPr>
              <a:t> -s windows2012R2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800" b="0" i="0" u="none" strike="noStrike" kern="0" cap="none" spc="0" normalizeH="0" baseline="0" noProof="0" dirty="0">
              <a:ln>
                <a:noFill/>
              </a:ln>
              <a:solidFill>
                <a:srgbClr val="FFFFFF"/>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FFFFFF"/>
              </a:buClr>
              <a:buSzPct val="25000"/>
              <a:buFont typeface="Proxima Nova Extrabold"/>
              <a:buNone/>
              <a:tabLst/>
              <a:defRPr/>
            </a:pPr>
            <a:r>
              <a:rPr kumimoji="0" lang="en-US" sz="2800" b="1" i="0" u="none" strike="noStrike" kern="0" cap="none" spc="0" normalizeH="0" baseline="0" noProof="0" dirty="0">
                <a:ln>
                  <a:noFill/>
                </a:ln>
                <a:solidFill>
                  <a:srgbClr val="FFFFFF"/>
                </a:solidFill>
                <a:effectLst/>
                <a:uLnTx/>
                <a:uFillTx/>
                <a:latin typeface="Proxima Nova Extrabold"/>
                <a:ea typeface="Proxima Nova Extrabold"/>
                <a:cs typeface="Proxima Nova Extrabold"/>
                <a:sym typeface="Proxima Nova Extrabold"/>
              </a:rPr>
              <a:t>or</a:t>
            </a:r>
          </a:p>
          <a:p>
            <a:pPr marL="0" marR="0" lvl="0" indent="0" algn="l"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2800" b="0" i="0" u="none" strike="noStrike" kern="0" cap="none" spc="0" normalizeH="0" baseline="0" noProof="0" dirty="0">
                <a:ln>
                  <a:noFill/>
                </a:ln>
                <a:solidFill>
                  <a:srgbClr val="FFFFFF"/>
                </a:solidFill>
                <a:effectLst/>
                <a:uLnTx/>
                <a:uFillTx/>
                <a:latin typeface="Proxima Nova"/>
                <a:ea typeface="Proxima Nova"/>
                <a:cs typeface="Proxima Nova"/>
                <a:sym typeface="Proxima Nova"/>
              </a:rPr>
              <a:t> </a:t>
            </a:r>
          </a:p>
          <a:p>
            <a:pPr marL="0" marR="0" lvl="0" indent="0" algn="l"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2800" b="0" i="0" u="none" strike="noStrike" kern="0" cap="none" spc="0" normalizeH="0" baseline="0" noProof="0" dirty="0">
                <a:ln>
                  <a:noFill/>
                </a:ln>
                <a:solidFill>
                  <a:srgbClr val="FFFFFF"/>
                </a:solidFill>
                <a:effectLst/>
                <a:uLnTx/>
                <a:uFillTx/>
                <a:latin typeface="Proxima Nova"/>
                <a:ea typeface="Proxima Nova"/>
                <a:cs typeface="Proxima Nova"/>
                <a:sym typeface="Proxima Nova"/>
              </a:rPr>
              <a:t>&gt; </a:t>
            </a:r>
            <a:r>
              <a:rPr kumimoji="0" lang="en-US" sz="2800" b="0" i="0" u="none" strike="noStrike" kern="0" cap="none" spc="0" normalizeH="0" baseline="0" noProof="0" dirty="0" err="1">
                <a:ln>
                  <a:noFill/>
                </a:ln>
                <a:solidFill>
                  <a:srgbClr val="FFFFFF"/>
                </a:solidFill>
                <a:effectLst/>
                <a:uLnTx/>
                <a:uFillTx/>
                <a:latin typeface="Proxima Nova"/>
                <a:ea typeface="Proxima Nova"/>
                <a:cs typeface="Proxima Nova"/>
                <a:sym typeface="Proxima Nova"/>
              </a:rPr>
              <a:t>cf</a:t>
            </a:r>
            <a:r>
              <a:rPr kumimoji="0" lang="en-US" sz="2800" b="0" i="0" u="none" strike="noStrike" kern="0" cap="none" spc="0" normalizeH="0" baseline="0" noProof="0" dirty="0">
                <a:ln>
                  <a:noFill/>
                </a:ln>
                <a:solidFill>
                  <a:srgbClr val="FFFFFF"/>
                </a:solidFill>
                <a:effectLst/>
                <a:uLnTx/>
                <a:uFillTx/>
                <a:latin typeface="Proxima Nova"/>
                <a:ea typeface="Proxima Nova"/>
                <a:cs typeface="Proxima Nova"/>
                <a:sym typeface="Proxima Nova"/>
              </a:rPr>
              <a:t> push my-core-app -b </a:t>
            </a:r>
            <a:r>
              <a:rPr kumimoji="0" lang="en-US" sz="2800" b="0" i="0" u="none" strike="noStrike" kern="0" cap="none" spc="0" normalizeH="0" baseline="0" noProof="0" dirty="0" err="1">
                <a:ln>
                  <a:noFill/>
                </a:ln>
                <a:solidFill>
                  <a:srgbClr val="FFFFFF"/>
                </a:solidFill>
                <a:effectLst/>
                <a:uLnTx/>
                <a:uFillTx/>
                <a:latin typeface="Proxima Nova"/>
                <a:ea typeface="Proxima Nova"/>
                <a:cs typeface="Proxima Nova"/>
                <a:sym typeface="Proxima Nova"/>
              </a:rPr>
              <a:t>dotnet_core_buildpack</a:t>
            </a:r>
            <a:r>
              <a:rPr kumimoji="0" lang="en-US" sz="2800" b="0" i="0" u="none" strike="noStrike" kern="0" cap="none" spc="0" normalizeH="0" baseline="0" noProof="0" dirty="0">
                <a:ln>
                  <a:noFill/>
                </a:ln>
                <a:solidFill>
                  <a:srgbClr val="FFFFFF"/>
                </a:solidFill>
                <a:effectLst/>
                <a:uLnTx/>
                <a:uFillTx/>
                <a:latin typeface="Proxima Nova"/>
                <a:ea typeface="Proxima Nova"/>
                <a:cs typeface="Proxima Nova"/>
                <a:sym typeface="Proxima Nova"/>
              </a:rPr>
              <a:t> </a:t>
            </a:r>
          </a:p>
        </p:txBody>
      </p:sp>
    </p:spTree>
    <p:extLst>
      <p:ext uri="{BB962C8B-B14F-4D97-AF65-F5344CB8AC3E}">
        <p14:creationId xmlns:p14="http://schemas.microsoft.com/office/powerpoint/2010/main" val="3290232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Shape 397"/>
          <p:cNvSpPr txBox="1"/>
          <p:nvPr/>
        </p:nvSpPr>
        <p:spPr>
          <a:xfrm>
            <a:off x="497958" y="1283716"/>
            <a:ext cx="4148470" cy="3389294"/>
          </a:xfrm>
          <a:prstGeom prst="rect">
            <a:avLst/>
          </a:prstGeom>
          <a:noFill/>
          <a:ln>
            <a:noFill/>
          </a:ln>
        </p:spPr>
        <p:txBody>
          <a:bodyPr wrap="square" lIns="91425" tIns="45700" rIns="91425" bIns="45700" anchor="t" anchorCtr="0">
            <a:noAutofit/>
          </a:bodyPr>
          <a:lstStyle/>
          <a:p>
            <a:pPr marL="285750" marR="0" lvl="0" indent="-285750" algn="l" defTabSz="914400" rtl="0" eaLnBrk="1" fontAlgn="auto" latinLnBrk="0" hangingPunct="1">
              <a:lnSpc>
                <a:spcPct val="100000"/>
              </a:lnSpc>
              <a:spcBef>
                <a:spcPts val="0"/>
              </a:spcBef>
              <a:spcAft>
                <a:spcPts val="0"/>
              </a:spcAft>
              <a:buClr>
                <a:srgbClr val="FFFFFF"/>
              </a:buClr>
              <a:buSzPct val="100000"/>
              <a:buFont typeface="Arial"/>
              <a:buChar char="•"/>
              <a:tabLst/>
              <a:defRPr/>
            </a:pPr>
            <a:r>
              <a:rPr kumimoji="0" lang="en-US" sz="1800" b="0" i="0" u="none" strike="noStrike" kern="0" cap="none" spc="0" normalizeH="0" baseline="0" noProof="0">
                <a:ln>
                  <a:noFill/>
                </a:ln>
                <a:solidFill>
                  <a:srgbClr val="FFFFFF"/>
                </a:solidFill>
                <a:effectLst/>
                <a:uLnTx/>
                <a:uFillTx/>
                <a:latin typeface="Proxima Nova"/>
                <a:ea typeface="Proxima Nova"/>
                <a:cs typeface="Proxima Nova"/>
                <a:sym typeface="Proxima Nova"/>
              </a:rPr>
              <a:t>Application manifests tells cf push what to do with applications</a:t>
            </a:r>
          </a:p>
          <a:p>
            <a:pPr marL="285750" marR="0" lvl="0" indent="-285750" algn="l" defTabSz="914400" rtl="0" eaLnBrk="1" fontAlgn="auto" latinLnBrk="0" hangingPunct="1">
              <a:lnSpc>
                <a:spcPct val="100000"/>
              </a:lnSpc>
              <a:spcBef>
                <a:spcPts val="0"/>
              </a:spcBef>
              <a:spcAft>
                <a:spcPts val="0"/>
              </a:spcAft>
              <a:buClr>
                <a:srgbClr val="FFFFFF"/>
              </a:buClr>
              <a:buSzPct val="100000"/>
              <a:buFont typeface="Arial"/>
              <a:buChar char="•"/>
              <a:tabLst/>
              <a:defRPr/>
            </a:pPr>
            <a:r>
              <a:rPr kumimoji="0" lang="en-US" sz="1800" b="0" i="0" u="none" strike="noStrike" kern="0" cap="none" spc="0" normalizeH="0" baseline="0" noProof="0">
                <a:ln>
                  <a:noFill/>
                </a:ln>
                <a:solidFill>
                  <a:srgbClr val="FFFFFF"/>
                </a:solidFill>
                <a:effectLst/>
                <a:uLnTx/>
                <a:uFillTx/>
                <a:latin typeface="Proxima Nova"/>
                <a:ea typeface="Proxima Nova"/>
                <a:cs typeface="Proxima Nova"/>
                <a:sym typeface="Proxima Nova"/>
              </a:rPr>
              <a:t>What OS stack to run on: Windows or Linux</a:t>
            </a:r>
          </a:p>
          <a:p>
            <a:pPr marL="285750" marR="0" lvl="0" indent="-285750" algn="l" defTabSz="914400" rtl="0" eaLnBrk="1" fontAlgn="auto" latinLnBrk="0" hangingPunct="1">
              <a:lnSpc>
                <a:spcPct val="100000"/>
              </a:lnSpc>
              <a:spcBef>
                <a:spcPts val="0"/>
              </a:spcBef>
              <a:spcAft>
                <a:spcPts val="0"/>
              </a:spcAft>
              <a:buClr>
                <a:srgbClr val="FFFFFF"/>
              </a:buClr>
              <a:buSzPct val="100000"/>
              <a:buFont typeface="Arial"/>
              <a:buChar char="•"/>
              <a:tabLst/>
              <a:defRPr/>
            </a:pPr>
            <a:r>
              <a:rPr kumimoji="0" lang="en-US" sz="1800" b="0" i="0" u="none" strike="noStrike" kern="0" cap="none" spc="0" normalizeH="0" baseline="0" noProof="0">
                <a:ln>
                  <a:noFill/>
                </a:ln>
                <a:solidFill>
                  <a:srgbClr val="FFFFFF"/>
                </a:solidFill>
                <a:effectLst/>
                <a:uLnTx/>
                <a:uFillTx/>
                <a:latin typeface="Proxima Nova"/>
                <a:ea typeface="Proxima Nova"/>
                <a:cs typeface="Proxima Nova"/>
                <a:sym typeface="Proxima Nova"/>
              </a:rPr>
              <a:t>How many instances to create and how much memory to use.</a:t>
            </a:r>
          </a:p>
          <a:p>
            <a:pPr marL="285750" marR="0" lvl="0" indent="-285750" algn="l" defTabSz="914400" rtl="0" eaLnBrk="1" fontAlgn="auto" latinLnBrk="0" hangingPunct="1">
              <a:lnSpc>
                <a:spcPct val="100000"/>
              </a:lnSpc>
              <a:spcBef>
                <a:spcPts val="0"/>
              </a:spcBef>
              <a:spcAft>
                <a:spcPts val="0"/>
              </a:spcAft>
              <a:buClr>
                <a:srgbClr val="FFFFFF"/>
              </a:buClr>
              <a:buSzPct val="100000"/>
              <a:buFont typeface="Arial"/>
              <a:buChar char="•"/>
              <a:tabLst/>
              <a:defRPr/>
            </a:pPr>
            <a:r>
              <a:rPr kumimoji="0" lang="en-US" sz="1800" b="0" i="0" u="none" strike="noStrike" kern="0" cap="none" spc="0" normalizeH="0" baseline="0" noProof="0">
                <a:ln>
                  <a:noFill/>
                </a:ln>
                <a:solidFill>
                  <a:srgbClr val="FFFFFF"/>
                </a:solidFill>
                <a:effectLst/>
                <a:uLnTx/>
                <a:uFillTx/>
                <a:latin typeface="Proxima Nova"/>
                <a:ea typeface="Proxima Nova"/>
                <a:cs typeface="Proxima Nova"/>
                <a:sym typeface="Proxima Nova"/>
              </a:rPr>
              <a:t>Helps automate deployment, specially of multiple apps at once</a:t>
            </a:r>
          </a:p>
          <a:p>
            <a:pPr marL="285750" marR="0" lvl="0" indent="-285750" algn="l" defTabSz="914400" rtl="0" eaLnBrk="1" fontAlgn="auto" latinLnBrk="0" hangingPunct="1">
              <a:lnSpc>
                <a:spcPct val="100000"/>
              </a:lnSpc>
              <a:spcBef>
                <a:spcPts val="0"/>
              </a:spcBef>
              <a:spcAft>
                <a:spcPts val="0"/>
              </a:spcAft>
              <a:buClr>
                <a:srgbClr val="FFFFFF"/>
              </a:buClr>
              <a:buSzPct val="100000"/>
              <a:buFont typeface="Arial"/>
              <a:buChar char="•"/>
              <a:tabLst/>
              <a:defRPr/>
            </a:pPr>
            <a:r>
              <a:rPr kumimoji="0" lang="en-US" sz="1800" b="0" i="0" u="none" strike="noStrike" kern="0" cap="none" spc="0" normalizeH="0" baseline="0" noProof="0">
                <a:ln>
                  <a:noFill/>
                </a:ln>
                <a:solidFill>
                  <a:srgbClr val="FFFFFF"/>
                </a:solidFill>
                <a:effectLst/>
                <a:uLnTx/>
                <a:uFillTx/>
                <a:latin typeface="Proxima Nova"/>
                <a:ea typeface="Proxima Nova"/>
                <a:cs typeface="Proxima Nova"/>
                <a:sym typeface="Proxima Nova"/>
              </a:rPr>
              <a:t>Can list services to be bound to the application</a:t>
            </a:r>
          </a:p>
          <a:p>
            <a:pPr marL="285750" marR="0" lvl="0" indent="-285750" algn="l" defTabSz="914400" rtl="0" eaLnBrk="1" fontAlgn="auto" latinLnBrk="0" hangingPunct="1">
              <a:lnSpc>
                <a:spcPct val="100000"/>
              </a:lnSpc>
              <a:spcBef>
                <a:spcPts val="0"/>
              </a:spcBef>
              <a:spcAft>
                <a:spcPts val="0"/>
              </a:spcAft>
              <a:buClr>
                <a:srgbClr val="FFFFFF"/>
              </a:buClr>
              <a:buSzPct val="100000"/>
              <a:buFont typeface="Arial"/>
              <a:buChar char="•"/>
              <a:tabLst/>
              <a:defRPr/>
            </a:pPr>
            <a:r>
              <a:rPr kumimoji="0" lang="en-US" sz="1800" b="0" i="0" u="none" strike="noStrike" kern="0" cap="none" spc="0" normalizeH="0" baseline="0" noProof="0">
                <a:ln>
                  <a:noFill/>
                </a:ln>
                <a:solidFill>
                  <a:srgbClr val="FFFFFF"/>
                </a:solidFill>
                <a:effectLst/>
                <a:uLnTx/>
                <a:uFillTx/>
                <a:latin typeface="Proxima Nova"/>
                <a:ea typeface="Proxima Nova"/>
                <a:cs typeface="Proxima Nova"/>
                <a:sym typeface="Proxima Nova"/>
              </a:rPr>
              <a:t>YAML format – http://yaml.org</a:t>
            </a:r>
          </a:p>
          <a:p>
            <a:pPr marL="285750" marR="0" lvl="0" indent="-28575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pic>
        <p:nvPicPr>
          <p:cNvPr id="398" name="Shape 398" descr="Screen Shot 2015-12-23 at 8.18.30 PM.png"/>
          <p:cNvPicPr preferRelativeResize="0"/>
          <p:nvPr/>
        </p:nvPicPr>
        <p:blipFill rotWithShape="1">
          <a:blip r:embed="rId3">
            <a:alphaModFix/>
          </a:blip>
          <a:srcRect/>
          <a:stretch/>
        </p:blipFill>
        <p:spPr>
          <a:xfrm>
            <a:off x="4948185" y="1931057"/>
            <a:ext cx="3855572" cy="2094614"/>
          </a:xfrm>
          <a:prstGeom prst="rect">
            <a:avLst/>
          </a:prstGeom>
          <a:noFill/>
          <a:ln>
            <a:noFill/>
          </a:ln>
        </p:spPr>
      </p:pic>
      <p:sp>
        <p:nvSpPr>
          <p:cNvPr id="399" name="Shape 399"/>
          <p:cNvSpPr txBox="1"/>
          <p:nvPr/>
        </p:nvSpPr>
        <p:spPr>
          <a:xfrm>
            <a:off x="202018" y="329610"/>
            <a:ext cx="8601739" cy="954106"/>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2800" b="1" i="0" u="none" strike="noStrike" kern="0" cap="none" spc="0" normalizeH="0" baseline="0" noProof="0">
                <a:ln>
                  <a:noFill/>
                </a:ln>
                <a:solidFill>
                  <a:srgbClr val="FFFFFF"/>
                </a:solidFill>
                <a:effectLst/>
                <a:uLnTx/>
                <a:uFillTx/>
                <a:latin typeface="Proxima Nova"/>
                <a:ea typeface="Proxima Nova"/>
                <a:cs typeface="Proxima Nova"/>
                <a:sym typeface="Proxima Nova"/>
              </a:rPr>
              <a:t>Define application metadata in a manifest file.</a:t>
            </a:r>
          </a:p>
        </p:txBody>
      </p:sp>
    </p:spTree>
    <p:extLst>
      <p:ext uri="{BB962C8B-B14F-4D97-AF65-F5344CB8AC3E}">
        <p14:creationId xmlns:p14="http://schemas.microsoft.com/office/powerpoint/2010/main" val="38309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Shape 127"/>
          <p:cNvPicPr preferRelativeResize="0"/>
          <p:nvPr/>
        </p:nvPicPr>
        <p:blipFill rotWithShape="1">
          <a:blip r:embed="rId3">
            <a:alphaModFix/>
          </a:blip>
          <a:srcRect/>
          <a:stretch/>
        </p:blipFill>
        <p:spPr>
          <a:xfrm>
            <a:off x="-1" y="-6462"/>
            <a:ext cx="9167236" cy="5156574"/>
          </a:xfrm>
          <a:prstGeom prst="rect">
            <a:avLst/>
          </a:prstGeom>
          <a:noFill/>
          <a:ln>
            <a:noFill/>
          </a:ln>
        </p:spPr>
      </p:pic>
      <p:sp>
        <p:nvSpPr>
          <p:cNvPr id="128" name="Shape 128"/>
          <p:cNvSpPr txBox="1"/>
          <p:nvPr/>
        </p:nvSpPr>
        <p:spPr>
          <a:xfrm>
            <a:off x="446035" y="1487154"/>
            <a:ext cx="4210458" cy="1975188"/>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ct val="25000"/>
              <a:buFont typeface="Roboto"/>
              <a:buNone/>
              <a:tabLst/>
              <a:defRPr/>
            </a:pPr>
            <a:r>
              <a:rPr kumimoji="0" lang="en-US" sz="4000" b="1" i="0" u="none" strike="noStrike" kern="0" cap="none" spc="0" normalizeH="0" baseline="0" noProof="0" dirty="0">
                <a:ln>
                  <a:noFill/>
                </a:ln>
                <a:solidFill>
                  <a:srgbClr val="FFFFFF"/>
                </a:solidFill>
                <a:effectLst/>
                <a:uLnTx/>
                <a:uFillTx/>
                <a:latin typeface="Roboto"/>
                <a:ea typeface="Roboto"/>
                <a:cs typeface="Roboto"/>
                <a:sym typeface="Roboto"/>
              </a:rPr>
              <a:t>Stem Cells and </a:t>
            </a:r>
            <a:r>
              <a:rPr kumimoji="0" lang="en-US" sz="4000" b="1" i="0" u="none" strike="noStrike" kern="0" cap="none" spc="0" normalizeH="0" baseline="0" noProof="0" dirty="0" err="1">
                <a:ln>
                  <a:noFill/>
                </a:ln>
                <a:solidFill>
                  <a:srgbClr val="FFFFFF"/>
                </a:solidFill>
                <a:effectLst/>
                <a:uLnTx/>
                <a:uFillTx/>
                <a:latin typeface="Roboto"/>
                <a:ea typeface="Roboto"/>
                <a:cs typeface="Roboto"/>
                <a:sym typeface="Roboto"/>
              </a:rPr>
              <a:t>Buildpacks</a:t>
            </a:r>
            <a:endParaRPr kumimoji="0" lang="en-US" sz="4000" b="1" i="0" u="none" strike="noStrike" kern="0" cap="none" spc="0" normalizeH="0" baseline="0" noProof="0" dirty="0">
              <a:ln>
                <a:noFill/>
              </a:ln>
              <a:solidFill>
                <a:srgbClr val="FFFFFF"/>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FFFFFF"/>
              </a:buClr>
              <a:buSzTx/>
              <a:buFont typeface="Roboto"/>
              <a:buNone/>
              <a:tabLst/>
              <a:defRPr/>
            </a:pPr>
            <a:endParaRPr kumimoji="0" sz="4000" b="1" i="0" u="none" strike="noStrike" kern="0" cap="none" spc="0" normalizeH="0" baseline="0" noProof="0" dirty="0">
              <a:ln>
                <a:noFill/>
              </a:ln>
              <a:solidFill>
                <a:srgbClr val="FFFFFF"/>
              </a:solidFill>
              <a:effectLst/>
              <a:uLnTx/>
              <a:uFillTx/>
              <a:latin typeface="Roboto"/>
              <a:ea typeface="Roboto"/>
              <a:cs typeface="Roboto"/>
              <a:sym typeface="Roboto"/>
            </a:endParaRPr>
          </a:p>
        </p:txBody>
      </p:sp>
      <p:pic>
        <p:nvPicPr>
          <p:cNvPr id="129" name="Shape 129"/>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232957102"/>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Shape 329"/>
          <p:cNvSpPr txBox="1"/>
          <p:nvPr/>
        </p:nvSpPr>
        <p:spPr>
          <a:xfrm>
            <a:off x="552893" y="467833"/>
            <a:ext cx="2892055" cy="4338082"/>
          </a:xfrm>
          <a:prstGeom prst="rect">
            <a:avLst/>
          </a:prstGeom>
          <a:noFill/>
          <a:ln>
            <a:noFill/>
          </a:ln>
        </p:spPr>
        <p:txBody>
          <a:bodyPr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2400" b="0" i="0" u="none" strike="noStrike" kern="0" cap="none" spc="0" normalizeH="0" baseline="0" noProof="0">
                <a:ln>
                  <a:noFill/>
                </a:ln>
                <a:solidFill>
                  <a:srgbClr val="FFFFFF"/>
                </a:solidFill>
                <a:effectLst/>
                <a:uLnTx/>
                <a:uFillTx/>
                <a:latin typeface="Proxima Nova"/>
                <a:ea typeface="Proxima Nova"/>
                <a:cs typeface="Proxima Nova"/>
                <a:sym typeface="Proxima Nova"/>
              </a:rPr>
              <a:t>Deploy source code that </a:t>
            </a:r>
            <a:r>
              <a:rPr kumimoji="0" lang="en-US" sz="2400" b="0" i="1" u="none" strike="noStrike" kern="0" cap="none" spc="0" normalizeH="0" baseline="0" noProof="0">
                <a:ln>
                  <a:noFill/>
                </a:ln>
                <a:solidFill>
                  <a:srgbClr val="FFFFFF"/>
                </a:solidFill>
                <a:effectLst/>
                <a:uLnTx/>
                <a:uFillTx/>
                <a:latin typeface="Proxima Nova"/>
                <a:ea typeface="Proxima Nova"/>
                <a:cs typeface="Proxima Nova"/>
                <a:sym typeface="Proxima Nova"/>
              </a:rPr>
              <a:t>the platform </a:t>
            </a:r>
            <a:r>
              <a:rPr kumimoji="0" lang="en-US" sz="2400" b="0" i="0" u="none" strike="noStrike" kern="0" cap="none" spc="0" normalizeH="0" baseline="0" noProof="0">
                <a:ln>
                  <a:noFill/>
                </a:ln>
                <a:solidFill>
                  <a:srgbClr val="FFFFFF"/>
                </a:solidFill>
                <a:effectLst/>
                <a:uLnTx/>
                <a:uFillTx/>
                <a:latin typeface="Proxima Nova"/>
                <a:ea typeface="Proxima Nova"/>
                <a:cs typeface="Proxima Nova"/>
                <a:sym typeface="Proxima Nova"/>
              </a:rPr>
              <a:t>containerizes for you</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FFFFFF"/>
              </a:buClr>
              <a:buSzPct val="25000"/>
              <a:buFont typeface="Proxima Nova Extrabold"/>
              <a:buNone/>
              <a:tabLst/>
              <a:defRPr/>
            </a:pPr>
            <a:r>
              <a:rPr kumimoji="0" lang="en-US" sz="3200" b="1" i="0" u="none" strike="noStrike" kern="0" cap="none" spc="0" normalizeH="0" baseline="0" noProof="0">
                <a:ln>
                  <a:noFill/>
                </a:ln>
                <a:solidFill>
                  <a:srgbClr val="FFFFFF"/>
                </a:solidFill>
                <a:effectLst/>
                <a:uLnTx/>
                <a:uFillTx/>
                <a:latin typeface="Proxima Nova Extrabold"/>
                <a:ea typeface="Proxima Nova Extrabold"/>
                <a:cs typeface="Proxima Nova Extrabold"/>
                <a:sym typeface="Proxima Nova Extrabold"/>
              </a:rPr>
              <a:t>or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2400" b="0" i="0" u="none" strike="noStrike" kern="0" cap="none" spc="0" normalizeH="0" baseline="0" noProof="0">
                <a:ln>
                  <a:noFill/>
                </a:ln>
                <a:solidFill>
                  <a:srgbClr val="FFFFFF"/>
                </a:solidFill>
                <a:effectLst/>
                <a:uLnTx/>
                <a:uFillTx/>
                <a:latin typeface="Proxima Nova"/>
                <a:ea typeface="Proxima Nova"/>
                <a:cs typeface="Proxima Nova"/>
                <a:sym typeface="Proxima Nova"/>
              </a:rPr>
              <a:t>Deploy container images that </a:t>
            </a:r>
            <a:r>
              <a:rPr kumimoji="0" lang="en-US" sz="2400" b="0" i="1" u="none" strike="noStrike" kern="0" cap="none" spc="0" normalizeH="0" baseline="0" noProof="0">
                <a:ln>
                  <a:noFill/>
                </a:ln>
                <a:solidFill>
                  <a:srgbClr val="FFFFFF"/>
                </a:solidFill>
                <a:effectLst/>
                <a:uLnTx/>
                <a:uFillTx/>
                <a:latin typeface="Proxima Nova"/>
                <a:ea typeface="Proxima Nova"/>
                <a:cs typeface="Proxima Nova"/>
                <a:sym typeface="Proxima Nova"/>
              </a:rPr>
              <a:t>you</a:t>
            </a:r>
            <a:r>
              <a:rPr kumimoji="0" lang="en-US" sz="2400" b="0" i="0" u="none" strike="noStrike" kern="0" cap="none" spc="0" normalizeH="0" baseline="0" noProof="0">
                <a:ln>
                  <a:noFill/>
                </a:ln>
                <a:solidFill>
                  <a:srgbClr val="FFFFFF"/>
                </a:solidFill>
                <a:effectLst/>
                <a:uLnTx/>
                <a:uFillTx/>
                <a:latin typeface="Proxima Nova"/>
                <a:ea typeface="Proxima Nova"/>
                <a:cs typeface="Proxima Nova"/>
                <a:sym typeface="Proxima Nova"/>
              </a:rPr>
              <a:t> build yourself</a:t>
            </a:r>
          </a:p>
        </p:txBody>
      </p:sp>
    </p:spTree>
    <p:extLst>
      <p:ext uri="{BB962C8B-B14F-4D97-AF65-F5344CB8AC3E}">
        <p14:creationId xmlns:p14="http://schemas.microsoft.com/office/powerpoint/2010/main" val="272203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p:nvPr/>
        </p:nvSpPr>
        <p:spPr>
          <a:xfrm>
            <a:off x="552893" y="467833"/>
            <a:ext cx="2892055" cy="4338082"/>
          </a:xfrm>
          <a:prstGeom prst="rect">
            <a:avLst/>
          </a:prstGeom>
          <a:noFill/>
          <a:ln>
            <a:noFill/>
          </a:ln>
        </p:spPr>
        <p:txBody>
          <a:bodyPr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2400" b="0" i="0" u="none" strike="noStrike" kern="0" cap="none" spc="0" normalizeH="0" baseline="0" noProof="0">
                <a:ln>
                  <a:noFill/>
                </a:ln>
                <a:solidFill>
                  <a:srgbClr val="FFFFFF"/>
                </a:solidFill>
                <a:effectLst/>
                <a:uLnTx/>
                <a:uFillTx/>
                <a:latin typeface="Proxima Nova"/>
                <a:ea typeface="Proxima Nova"/>
                <a:cs typeface="Proxima Nova"/>
                <a:sym typeface="Proxima Nova"/>
              </a:rPr>
              <a:t>Deploy source code that </a:t>
            </a:r>
            <a:r>
              <a:rPr kumimoji="0" lang="en-US" sz="2400" b="0" i="1" u="none" strike="noStrike" kern="0" cap="none" spc="0" normalizeH="0" baseline="0" noProof="0">
                <a:ln>
                  <a:noFill/>
                </a:ln>
                <a:solidFill>
                  <a:srgbClr val="FFFFFF"/>
                </a:solidFill>
                <a:effectLst/>
                <a:uLnTx/>
                <a:uFillTx/>
                <a:latin typeface="Proxima Nova"/>
                <a:ea typeface="Proxima Nova"/>
                <a:cs typeface="Proxima Nova"/>
                <a:sym typeface="Proxima Nova"/>
              </a:rPr>
              <a:t>the platform</a:t>
            </a:r>
            <a:r>
              <a:rPr kumimoji="0" lang="en-US" sz="2400" b="0" i="0" u="none" strike="noStrike" kern="0" cap="none" spc="0" normalizeH="0" baseline="0" noProof="0">
                <a:ln>
                  <a:noFill/>
                </a:ln>
                <a:solidFill>
                  <a:srgbClr val="FFFFFF"/>
                </a:solidFill>
                <a:effectLst/>
                <a:uLnTx/>
                <a:uFillTx/>
                <a:latin typeface="Proxima Nova"/>
                <a:ea typeface="Proxima Nova"/>
                <a:cs typeface="Proxima Nova"/>
                <a:sym typeface="Proxima Nova"/>
              </a:rPr>
              <a:t> containerizes for you</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4D6F88"/>
              </a:buClr>
              <a:buSzPct val="25000"/>
              <a:buFont typeface="Proxima Nova Extrabold"/>
              <a:buNone/>
              <a:tabLst/>
              <a:defRPr/>
            </a:pPr>
            <a:r>
              <a:rPr kumimoji="0" lang="en-US" sz="3200" b="1" i="0" u="none" strike="noStrike" kern="0" cap="none" spc="0" normalizeH="0" baseline="0" noProof="0">
                <a:ln>
                  <a:noFill/>
                </a:ln>
                <a:solidFill>
                  <a:srgbClr val="4D6F88"/>
                </a:solidFill>
                <a:effectLst/>
                <a:uLnTx/>
                <a:uFillTx/>
                <a:latin typeface="Proxima Nova Extrabold"/>
                <a:ea typeface="Proxima Nova Extrabold"/>
                <a:cs typeface="Proxima Nova Extrabold"/>
                <a:sym typeface="Proxima Nova Extrabold"/>
              </a:rPr>
              <a:t>or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4D6F88"/>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4D6F88"/>
              </a:buClr>
              <a:buSzPct val="25000"/>
              <a:buFont typeface="Proxima Nova"/>
              <a:buNone/>
              <a:tabLst/>
              <a:defRPr/>
            </a:pPr>
            <a:r>
              <a:rPr kumimoji="0" lang="en-US" sz="2400" b="0" i="0" u="none" strike="noStrike" kern="0" cap="none" spc="0" normalizeH="0" baseline="0" noProof="0">
                <a:ln>
                  <a:noFill/>
                </a:ln>
                <a:solidFill>
                  <a:srgbClr val="4D6F88"/>
                </a:solidFill>
                <a:effectLst/>
                <a:uLnTx/>
                <a:uFillTx/>
                <a:latin typeface="Proxima Nova"/>
                <a:ea typeface="Proxima Nova"/>
                <a:cs typeface="Proxima Nova"/>
                <a:sym typeface="Proxima Nova"/>
              </a:rPr>
              <a:t>Deploy container images that </a:t>
            </a:r>
            <a:r>
              <a:rPr kumimoji="0" lang="en-US" sz="2400" b="0" i="1" u="none" strike="noStrike" kern="0" cap="none" spc="0" normalizeH="0" baseline="0" noProof="0">
                <a:ln>
                  <a:noFill/>
                </a:ln>
                <a:solidFill>
                  <a:srgbClr val="4D6F88"/>
                </a:solidFill>
                <a:effectLst/>
                <a:uLnTx/>
                <a:uFillTx/>
                <a:latin typeface="Proxima Nova"/>
                <a:ea typeface="Proxima Nova"/>
                <a:cs typeface="Proxima Nova"/>
                <a:sym typeface="Proxima Nova"/>
              </a:rPr>
              <a:t>you</a:t>
            </a:r>
            <a:r>
              <a:rPr kumimoji="0" lang="en-US" sz="2400" b="0" i="0" u="none" strike="noStrike" kern="0" cap="none" spc="0" normalizeH="0" baseline="0" noProof="0">
                <a:ln>
                  <a:noFill/>
                </a:ln>
                <a:solidFill>
                  <a:srgbClr val="4D6F88"/>
                </a:solidFill>
                <a:effectLst/>
                <a:uLnTx/>
                <a:uFillTx/>
                <a:latin typeface="Proxima Nova"/>
                <a:ea typeface="Proxima Nova"/>
                <a:cs typeface="Proxima Nova"/>
                <a:sym typeface="Proxima Nova"/>
              </a:rPr>
              <a:t> build yourself</a:t>
            </a:r>
          </a:p>
        </p:txBody>
      </p:sp>
      <p:sp>
        <p:nvSpPr>
          <p:cNvPr id="336" name="Shape 336"/>
          <p:cNvSpPr/>
          <p:nvPr/>
        </p:nvSpPr>
        <p:spPr>
          <a:xfrm>
            <a:off x="4112185" y="808068"/>
            <a:ext cx="1214350" cy="659218"/>
          </a:xfrm>
          <a:prstGeom prst="rect">
            <a:avLst/>
          </a:prstGeom>
          <a:solidFill>
            <a:schemeClr val="accent3"/>
          </a:solidFill>
          <a:ln w="9525" cap="flat" cmpd="sng">
            <a:solidFill>
              <a:schemeClr val="lt1"/>
            </a:solidFill>
            <a:prstDash val="solid"/>
            <a:round/>
            <a:headEnd type="none" w="med" len="med"/>
            <a:tailEnd type="none" w="med" len="med"/>
          </a:ln>
        </p:spPr>
        <p:txBody>
          <a:bodyPr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Calibri"/>
              <a:buNone/>
              <a:tabLst/>
              <a:defRPr/>
            </a:pPr>
            <a:r>
              <a:rPr kumimoji="0" lang="en-US" sz="1200" b="0" i="0" u="none" strike="noStrike" kern="0" cap="none" spc="0" normalizeH="0" baseline="0" noProof="0">
                <a:ln>
                  <a:noFill/>
                </a:ln>
                <a:solidFill>
                  <a:srgbClr val="FFFFFF"/>
                </a:solidFill>
                <a:effectLst/>
                <a:uLnTx/>
                <a:uFillTx/>
                <a:latin typeface="Calibri"/>
                <a:ea typeface="Calibri"/>
                <a:cs typeface="Calibri"/>
                <a:sym typeface="Calibri"/>
              </a:rPr>
              <a:t>push source code</a:t>
            </a:r>
          </a:p>
        </p:txBody>
      </p:sp>
      <p:sp>
        <p:nvSpPr>
          <p:cNvPr id="337" name="Shape 337"/>
          <p:cNvSpPr txBox="1"/>
          <p:nvPr/>
        </p:nvSpPr>
        <p:spPr>
          <a:xfrm>
            <a:off x="4112187" y="808068"/>
            <a:ext cx="1214350" cy="202017"/>
          </a:xfrm>
          <a:prstGeom prst="rect">
            <a:avLst/>
          </a:prstGeom>
          <a:no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CBE2F6"/>
              </a:buClr>
              <a:buSzPct val="25000"/>
              <a:buFont typeface="Proxima Nova"/>
              <a:buNone/>
              <a:tabLst/>
              <a:defRPr/>
            </a:pPr>
            <a:r>
              <a:rPr kumimoji="0" lang="en-US" sz="1200" b="0" i="0" u="none" strike="noStrike" kern="0" cap="none" spc="0" normalizeH="0" baseline="0" noProof="0">
                <a:ln>
                  <a:noFill/>
                </a:ln>
                <a:solidFill>
                  <a:srgbClr val="CBE2F6"/>
                </a:solidFill>
                <a:effectLst/>
                <a:uLnTx/>
                <a:uFillTx/>
                <a:latin typeface="Proxima Nova"/>
                <a:ea typeface="Proxima Nova"/>
                <a:cs typeface="Proxima Nova"/>
                <a:sym typeface="Proxima Nova"/>
              </a:rPr>
              <a:t>Developer</a:t>
            </a:r>
          </a:p>
        </p:txBody>
      </p:sp>
      <p:sp>
        <p:nvSpPr>
          <p:cNvPr id="338" name="Shape 338"/>
          <p:cNvSpPr/>
          <p:nvPr/>
        </p:nvSpPr>
        <p:spPr>
          <a:xfrm>
            <a:off x="5713226" y="478458"/>
            <a:ext cx="2952309" cy="4146699"/>
          </a:xfrm>
          <a:prstGeom prst="rect">
            <a:avLst/>
          </a:prstGeom>
          <a:solidFill>
            <a:schemeClr val="accent2"/>
          </a:solidFill>
          <a:ln w="9525" cap="flat" cmpd="sng">
            <a:solidFill>
              <a:schemeClr val="lt1"/>
            </a:solidFill>
            <a:prstDash val="solid"/>
            <a:round/>
            <a:headEnd type="none" w="med" len="med"/>
            <a:tailEnd type="none" w="med" len="med"/>
          </a:ln>
        </p:spPr>
        <p:txBody>
          <a:bodyPr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39" name="Shape 339"/>
          <p:cNvSpPr txBox="1"/>
          <p:nvPr/>
        </p:nvSpPr>
        <p:spPr>
          <a:xfrm>
            <a:off x="5713226" y="478460"/>
            <a:ext cx="1214350" cy="202017"/>
          </a:xfrm>
          <a:prstGeom prst="rect">
            <a:avLst/>
          </a:prstGeom>
          <a:no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BBFFF8"/>
              </a:buClr>
              <a:buSzPct val="25000"/>
              <a:buFont typeface="Proxima Nova"/>
              <a:buNone/>
              <a:tabLst/>
              <a:defRPr/>
            </a:pPr>
            <a:r>
              <a:rPr kumimoji="0" lang="en-US" sz="1200" b="0" i="0" u="none" strike="noStrike" kern="0" cap="none" spc="0" normalizeH="0" baseline="0" noProof="0">
                <a:ln>
                  <a:noFill/>
                </a:ln>
                <a:solidFill>
                  <a:srgbClr val="BBFFF8"/>
                </a:solidFill>
                <a:effectLst/>
                <a:uLnTx/>
                <a:uFillTx/>
                <a:latin typeface="Proxima Nova"/>
                <a:ea typeface="Proxima Nova"/>
                <a:cs typeface="Proxima Nova"/>
                <a:sym typeface="Proxima Nova"/>
              </a:rPr>
              <a:t>Cloud Foundry</a:t>
            </a:r>
          </a:p>
        </p:txBody>
      </p:sp>
      <p:sp>
        <p:nvSpPr>
          <p:cNvPr id="340" name="Shape 340"/>
          <p:cNvSpPr/>
          <p:nvPr/>
        </p:nvSpPr>
        <p:spPr>
          <a:xfrm>
            <a:off x="5850144" y="808068"/>
            <a:ext cx="1214350" cy="659218"/>
          </a:xfrm>
          <a:prstGeom prst="rect">
            <a:avLst/>
          </a:prstGeom>
          <a:solidFill>
            <a:schemeClr val="accent1"/>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Calibri"/>
              <a:buNone/>
              <a:tabLst/>
              <a:defRPr/>
            </a:pPr>
            <a:r>
              <a:rPr kumimoji="0" lang="en-US" sz="1200" b="0" i="0" u="none" strike="noStrike" kern="0" cap="none" spc="0" normalizeH="0" baseline="0" noProof="0">
                <a:ln>
                  <a:noFill/>
                </a:ln>
                <a:solidFill>
                  <a:srgbClr val="FFFFFF"/>
                </a:solidFill>
                <a:effectLst/>
                <a:uLnTx/>
                <a:uFillTx/>
                <a:latin typeface="Calibri"/>
                <a:ea typeface="Calibri"/>
                <a:cs typeface="Calibri"/>
                <a:sym typeface="Calibri"/>
              </a:rPr>
              <a:t>Cloud Controller triggers staging</a:t>
            </a:r>
          </a:p>
        </p:txBody>
      </p:sp>
      <p:sp>
        <p:nvSpPr>
          <p:cNvPr id="341" name="Shape 341"/>
          <p:cNvSpPr/>
          <p:nvPr/>
        </p:nvSpPr>
        <p:spPr>
          <a:xfrm>
            <a:off x="7306150" y="808068"/>
            <a:ext cx="1214350" cy="659218"/>
          </a:xfrm>
          <a:prstGeom prst="rect">
            <a:avLst/>
          </a:prstGeom>
          <a:solidFill>
            <a:schemeClr val="accent1"/>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Calibri"/>
              <a:buNone/>
              <a:tabLst/>
              <a:defRPr/>
            </a:pPr>
            <a:r>
              <a:rPr kumimoji="0" lang="en-US" sz="1200" b="0" i="0" u="none" strike="noStrike" kern="0" cap="none" spc="0" normalizeH="0" baseline="0" noProof="0">
                <a:ln>
                  <a:noFill/>
                </a:ln>
                <a:solidFill>
                  <a:srgbClr val="FFFFFF"/>
                </a:solidFill>
                <a:effectLst/>
                <a:uLnTx/>
                <a:uFillTx/>
                <a:latin typeface="Calibri"/>
                <a:ea typeface="Calibri"/>
                <a:cs typeface="Calibri"/>
                <a:sym typeface="Calibri"/>
              </a:rPr>
              <a:t>Diego creates container</a:t>
            </a:r>
          </a:p>
        </p:txBody>
      </p:sp>
      <p:sp>
        <p:nvSpPr>
          <p:cNvPr id="342" name="Shape 342"/>
          <p:cNvSpPr/>
          <p:nvPr/>
        </p:nvSpPr>
        <p:spPr>
          <a:xfrm>
            <a:off x="7306150" y="1754364"/>
            <a:ext cx="1214350" cy="659218"/>
          </a:xfrm>
          <a:prstGeom prst="rect">
            <a:avLst/>
          </a:prstGeom>
          <a:solidFill>
            <a:schemeClr val="accent1"/>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Calibri"/>
              <a:buNone/>
              <a:tabLst/>
              <a:defRPr/>
            </a:pPr>
            <a:r>
              <a:rPr kumimoji="0" lang="en-US" sz="1200" b="0" i="0" u="none" strike="noStrike" kern="0" cap="none" spc="0" normalizeH="0" baseline="0" noProof="0">
                <a:ln>
                  <a:noFill/>
                </a:ln>
                <a:solidFill>
                  <a:srgbClr val="FFFFFF"/>
                </a:solidFill>
                <a:effectLst/>
                <a:uLnTx/>
                <a:uFillTx/>
                <a:latin typeface="Calibri"/>
                <a:ea typeface="Calibri"/>
                <a:cs typeface="Calibri"/>
                <a:sym typeface="Calibri"/>
              </a:rPr>
              <a:t>Diego mounts root file system</a:t>
            </a:r>
          </a:p>
        </p:txBody>
      </p:sp>
      <p:sp>
        <p:nvSpPr>
          <p:cNvPr id="343" name="Shape 343"/>
          <p:cNvSpPr/>
          <p:nvPr/>
        </p:nvSpPr>
        <p:spPr>
          <a:xfrm>
            <a:off x="5850142" y="1754364"/>
            <a:ext cx="1214350" cy="659218"/>
          </a:xfrm>
          <a:prstGeom prst="rect">
            <a:avLst/>
          </a:prstGeom>
          <a:solidFill>
            <a:schemeClr val="accent1"/>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Calibri"/>
              <a:buNone/>
              <a:tabLst/>
              <a:defRPr/>
            </a:pPr>
            <a:r>
              <a:rPr kumimoji="0" lang="en-US" sz="1200" b="0" i="0" u="none" strike="noStrike" kern="0" cap="none" spc="0" normalizeH="0" baseline="0" noProof="0">
                <a:ln>
                  <a:noFill/>
                </a:ln>
                <a:solidFill>
                  <a:srgbClr val="FFFFFF"/>
                </a:solidFill>
                <a:effectLst/>
                <a:uLnTx/>
                <a:uFillTx/>
                <a:latin typeface="Calibri"/>
                <a:ea typeface="Calibri"/>
                <a:cs typeface="Calibri"/>
                <a:sym typeface="Calibri"/>
              </a:rPr>
              <a:t>Diego lays down buildpack, source code</a:t>
            </a:r>
          </a:p>
        </p:txBody>
      </p:sp>
      <p:sp>
        <p:nvSpPr>
          <p:cNvPr id="344" name="Shape 344"/>
          <p:cNvSpPr/>
          <p:nvPr/>
        </p:nvSpPr>
        <p:spPr>
          <a:xfrm>
            <a:off x="5850142" y="2700659"/>
            <a:ext cx="1214350" cy="659218"/>
          </a:xfrm>
          <a:prstGeom prst="rect">
            <a:avLst/>
          </a:prstGeom>
          <a:solidFill>
            <a:schemeClr val="accent1"/>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Calibri"/>
              <a:buNone/>
              <a:tabLst/>
              <a:defRPr/>
            </a:pPr>
            <a:r>
              <a:rPr kumimoji="0" lang="en-US" sz="1200" b="0" i="0" u="none" strike="noStrike" kern="0" cap="none" spc="0" normalizeH="0" baseline="0" noProof="0">
                <a:ln>
                  <a:noFill/>
                </a:ln>
                <a:solidFill>
                  <a:srgbClr val="FFFFFF"/>
                </a:solidFill>
                <a:effectLst/>
                <a:uLnTx/>
                <a:uFillTx/>
                <a:latin typeface="Calibri"/>
                <a:ea typeface="Calibri"/>
                <a:cs typeface="Calibri"/>
                <a:sym typeface="Calibri"/>
              </a:rPr>
              <a:t>Diego builds and uploads droplet</a:t>
            </a:r>
          </a:p>
        </p:txBody>
      </p:sp>
      <p:sp>
        <p:nvSpPr>
          <p:cNvPr id="345" name="Shape 345"/>
          <p:cNvSpPr/>
          <p:nvPr/>
        </p:nvSpPr>
        <p:spPr>
          <a:xfrm>
            <a:off x="7306150" y="2700659"/>
            <a:ext cx="1214350" cy="659218"/>
          </a:xfrm>
          <a:prstGeom prst="rect">
            <a:avLst/>
          </a:prstGeom>
          <a:solidFill>
            <a:schemeClr val="accent1"/>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Calibri"/>
              <a:buNone/>
              <a:tabLst/>
              <a:defRPr/>
            </a:pPr>
            <a:r>
              <a:rPr kumimoji="0" lang="en-US" sz="1200" b="0" i="0" u="none" strike="noStrike" kern="0" cap="none" spc="0" normalizeH="0" baseline="0" noProof="0">
                <a:ln>
                  <a:noFill/>
                </a:ln>
                <a:solidFill>
                  <a:srgbClr val="FFFFFF"/>
                </a:solidFill>
                <a:effectLst/>
                <a:uLnTx/>
                <a:uFillTx/>
                <a:latin typeface="Calibri"/>
                <a:ea typeface="Calibri"/>
                <a:cs typeface="Calibri"/>
                <a:sym typeface="Calibri"/>
              </a:rPr>
              <a:t>Diego schedules containers onto Cells</a:t>
            </a:r>
          </a:p>
        </p:txBody>
      </p:sp>
      <p:sp>
        <p:nvSpPr>
          <p:cNvPr id="346" name="Shape 346"/>
          <p:cNvSpPr/>
          <p:nvPr/>
        </p:nvSpPr>
        <p:spPr>
          <a:xfrm>
            <a:off x="7306149" y="3684173"/>
            <a:ext cx="1214350" cy="659218"/>
          </a:xfrm>
          <a:prstGeom prst="rect">
            <a:avLst/>
          </a:prstGeom>
          <a:solidFill>
            <a:schemeClr val="dk1"/>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Calibri"/>
              <a:buNone/>
              <a:tabLst/>
              <a:defRPr/>
            </a:pPr>
            <a:r>
              <a:rPr kumimoji="0" lang="en-US" sz="1200" b="0" i="0" u="none" strike="noStrike" kern="0" cap="none" spc="0" normalizeH="0" baseline="0" noProof="0">
                <a:ln>
                  <a:noFill/>
                </a:ln>
                <a:solidFill>
                  <a:srgbClr val="FFFFFF"/>
                </a:solidFill>
                <a:effectLst/>
                <a:uLnTx/>
                <a:uFillTx/>
                <a:latin typeface="Calibri"/>
                <a:ea typeface="Calibri"/>
                <a:cs typeface="Calibri"/>
                <a:sym typeface="Calibri"/>
              </a:rPr>
              <a:t>Running app!</a:t>
            </a:r>
          </a:p>
        </p:txBody>
      </p:sp>
      <p:cxnSp>
        <p:nvCxnSpPr>
          <p:cNvPr id="347" name="Shape 347"/>
          <p:cNvCxnSpPr>
            <a:stCxn id="336" idx="3"/>
            <a:endCxn id="340" idx="1"/>
          </p:cNvCxnSpPr>
          <p:nvPr/>
        </p:nvCxnSpPr>
        <p:spPr>
          <a:xfrm>
            <a:off x="5326536" y="1137677"/>
            <a:ext cx="523500" cy="0"/>
          </a:xfrm>
          <a:prstGeom prst="straightConnector1">
            <a:avLst/>
          </a:prstGeom>
          <a:noFill/>
          <a:ln w="19050" cap="flat" cmpd="sng">
            <a:solidFill>
              <a:schemeClr val="lt1"/>
            </a:solidFill>
            <a:prstDash val="solid"/>
            <a:round/>
            <a:headEnd type="none" w="med" len="med"/>
            <a:tailEnd type="stealth" w="lg" len="lg"/>
          </a:ln>
        </p:spPr>
      </p:cxnSp>
      <p:cxnSp>
        <p:nvCxnSpPr>
          <p:cNvPr id="348" name="Shape 348"/>
          <p:cNvCxnSpPr>
            <a:stCxn id="340" idx="3"/>
            <a:endCxn id="341" idx="1"/>
          </p:cNvCxnSpPr>
          <p:nvPr/>
        </p:nvCxnSpPr>
        <p:spPr>
          <a:xfrm>
            <a:off x="7064495" y="1137677"/>
            <a:ext cx="241800" cy="0"/>
          </a:xfrm>
          <a:prstGeom prst="straightConnector1">
            <a:avLst/>
          </a:prstGeom>
          <a:noFill/>
          <a:ln w="19050" cap="flat" cmpd="sng">
            <a:solidFill>
              <a:schemeClr val="lt1"/>
            </a:solidFill>
            <a:prstDash val="solid"/>
            <a:round/>
            <a:headEnd type="none" w="med" len="med"/>
            <a:tailEnd type="triangle" w="lg" len="lg"/>
          </a:ln>
        </p:spPr>
      </p:cxnSp>
      <p:cxnSp>
        <p:nvCxnSpPr>
          <p:cNvPr id="349" name="Shape 349"/>
          <p:cNvCxnSpPr>
            <a:stCxn id="341" idx="2"/>
            <a:endCxn id="342" idx="0"/>
          </p:cNvCxnSpPr>
          <p:nvPr/>
        </p:nvCxnSpPr>
        <p:spPr>
          <a:xfrm>
            <a:off x="7913326" y="1467287"/>
            <a:ext cx="0" cy="287100"/>
          </a:xfrm>
          <a:prstGeom prst="straightConnector1">
            <a:avLst/>
          </a:prstGeom>
          <a:noFill/>
          <a:ln w="19050" cap="flat" cmpd="sng">
            <a:solidFill>
              <a:schemeClr val="lt1"/>
            </a:solidFill>
            <a:prstDash val="solid"/>
            <a:round/>
            <a:headEnd type="none" w="med" len="med"/>
            <a:tailEnd type="triangle" w="lg" len="lg"/>
          </a:ln>
        </p:spPr>
      </p:cxnSp>
      <p:cxnSp>
        <p:nvCxnSpPr>
          <p:cNvPr id="350" name="Shape 350"/>
          <p:cNvCxnSpPr>
            <a:endCxn id="343" idx="3"/>
          </p:cNvCxnSpPr>
          <p:nvPr/>
        </p:nvCxnSpPr>
        <p:spPr>
          <a:xfrm rot="10800000">
            <a:off x="7064493" y="2083973"/>
            <a:ext cx="241800" cy="0"/>
          </a:xfrm>
          <a:prstGeom prst="straightConnector1">
            <a:avLst/>
          </a:prstGeom>
          <a:noFill/>
          <a:ln w="19050" cap="flat" cmpd="sng">
            <a:solidFill>
              <a:schemeClr val="lt1"/>
            </a:solidFill>
            <a:prstDash val="solid"/>
            <a:round/>
            <a:headEnd type="none" w="med" len="med"/>
            <a:tailEnd type="triangle" w="lg" len="lg"/>
          </a:ln>
        </p:spPr>
      </p:cxnSp>
      <p:cxnSp>
        <p:nvCxnSpPr>
          <p:cNvPr id="351" name="Shape 351"/>
          <p:cNvCxnSpPr>
            <a:stCxn id="343" idx="2"/>
            <a:endCxn id="344" idx="0"/>
          </p:cNvCxnSpPr>
          <p:nvPr/>
        </p:nvCxnSpPr>
        <p:spPr>
          <a:xfrm>
            <a:off x="6457318" y="2413583"/>
            <a:ext cx="0" cy="287100"/>
          </a:xfrm>
          <a:prstGeom prst="straightConnector1">
            <a:avLst/>
          </a:prstGeom>
          <a:noFill/>
          <a:ln w="19050" cap="flat" cmpd="sng">
            <a:solidFill>
              <a:schemeClr val="lt1"/>
            </a:solidFill>
            <a:prstDash val="solid"/>
            <a:round/>
            <a:headEnd type="none" w="med" len="med"/>
            <a:tailEnd type="triangle" w="lg" len="lg"/>
          </a:ln>
        </p:spPr>
      </p:cxnSp>
      <p:cxnSp>
        <p:nvCxnSpPr>
          <p:cNvPr id="352" name="Shape 352"/>
          <p:cNvCxnSpPr>
            <a:stCxn id="344" idx="3"/>
            <a:endCxn id="345" idx="1"/>
          </p:cNvCxnSpPr>
          <p:nvPr/>
        </p:nvCxnSpPr>
        <p:spPr>
          <a:xfrm>
            <a:off x="7064493" y="3030269"/>
            <a:ext cx="241800" cy="0"/>
          </a:xfrm>
          <a:prstGeom prst="straightConnector1">
            <a:avLst/>
          </a:prstGeom>
          <a:noFill/>
          <a:ln w="19050" cap="flat" cmpd="sng">
            <a:solidFill>
              <a:schemeClr val="lt1"/>
            </a:solidFill>
            <a:prstDash val="solid"/>
            <a:round/>
            <a:headEnd type="none" w="med" len="med"/>
            <a:tailEnd type="triangle" w="lg" len="lg"/>
          </a:ln>
        </p:spPr>
      </p:cxnSp>
      <p:cxnSp>
        <p:nvCxnSpPr>
          <p:cNvPr id="353" name="Shape 353"/>
          <p:cNvCxnSpPr>
            <a:endCxn id="346" idx="0"/>
          </p:cNvCxnSpPr>
          <p:nvPr/>
        </p:nvCxnSpPr>
        <p:spPr>
          <a:xfrm>
            <a:off x="7913324" y="3359873"/>
            <a:ext cx="0" cy="324300"/>
          </a:xfrm>
          <a:prstGeom prst="straightConnector1">
            <a:avLst/>
          </a:prstGeom>
          <a:noFill/>
          <a:ln w="19050" cap="flat" cmpd="sng">
            <a:solidFill>
              <a:schemeClr val="lt1"/>
            </a:solidFill>
            <a:prstDash val="solid"/>
            <a:round/>
            <a:headEnd type="none" w="med" len="med"/>
            <a:tailEnd type="triangle" w="lg" len="lg"/>
          </a:ln>
        </p:spPr>
      </p:cxnSp>
    </p:spTree>
    <p:extLst>
      <p:ext uri="{BB962C8B-B14F-4D97-AF65-F5344CB8AC3E}">
        <p14:creationId xmlns:p14="http://schemas.microsoft.com/office/powerpoint/2010/main" val="3833895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txBox="1"/>
          <p:nvPr/>
        </p:nvSpPr>
        <p:spPr>
          <a:xfrm>
            <a:off x="552893" y="467833"/>
            <a:ext cx="2892055" cy="4338082"/>
          </a:xfrm>
          <a:prstGeom prst="rect">
            <a:avLst/>
          </a:prstGeom>
          <a:noFill/>
          <a:ln>
            <a:noFill/>
          </a:ln>
        </p:spPr>
        <p:txBody>
          <a:bodyPr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4D6F88"/>
              </a:buClr>
              <a:buSzPct val="25000"/>
              <a:buFont typeface="Proxima Nova"/>
              <a:buNone/>
              <a:tabLst/>
              <a:defRPr/>
            </a:pPr>
            <a:r>
              <a:rPr kumimoji="0" lang="en-US" sz="2400" b="0" i="0" u="none" strike="noStrike" kern="0" cap="none" spc="0" normalizeH="0" baseline="0" noProof="0">
                <a:ln>
                  <a:noFill/>
                </a:ln>
                <a:solidFill>
                  <a:srgbClr val="4D6F88"/>
                </a:solidFill>
                <a:effectLst/>
                <a:uLnTx/>
                <a:uFillTx/>
                <a:latin typeface="Proxima Nova"/>
                <a:ea typeface="Proxima Nova"/>
                <a:cs typeface="Proxima Nova"/>
                <a:sym typeface="Proxima Nova"/>
              </a:rPr>
              <a:t>Deploy source code that </a:t>
            </a:r>
            <a:r>
              <a:rPr kumimoji="0" lang="en-US" sz="2400" b="0" i="1" u="none" strike="noStrike" kern="0" cap="none" spc="0" normalizeH="0" baseline="0" noProof="0">
                <a:ln>
                  <a:noFill/>
                </a:ln>
                <a:solidFill>
                  <a:srgbClr val="4D6F88"/>
                </a:solidFill>
                <a:effectLst/>
                <a:uLnTx/>
                <a:uFillTx/>
                <a:latin typeface="Proxima Nova"/>
                <a:ea typeface="Proxima Nova"/>
                <a:cs typeface="Proxima Nova"/>
                <a:sym typeface="Proxima Nova"/>
              </a:rPr>
              <a:t>the platform </a:t>
            </a:r>
            <a:r>
              <a:rPr kumimoji="0" lang="en-US" sz="2400" b="0" i="0" u="none" strike="noStrike" kern="0" cap="none" spc="0" normalizeH="0" baseline="0" noProof="0">
                <a:ln>
                  <a:noFill/>
                </a:ln>
                <a:solidFill>
                  <a:srgbClr val="4D6F88"/>
                </a:solidFill>
                <a:effectLst/>
                <a:uLnTx/>
                <a:uFillTx/>
                <a:latin typeface="Proxima Nova"/>
                <a:ea typeface="Proxima Nova"/>
                <a:cs typeface="Proxima Nova"/>
                <a:sym typeface="Proxima Nova"/>
              </a:rPr>
              <a:t>containerizes for you</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4D6F88"/>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4D6F88"/>
              </a:buClr>
              <a:buSzPct val="25000"/>
              <a:buFont typeface="Proxima Nova Extrabold"/>
              <a:buNone/>
              <a:tabLst/>
              <a:defRPr/>
            </a:pPr>
            <a:r>
              <a:rPr kumimoji="0" lang="en-US" sz="3200" b="1" i="0" u="none" strike="noStrike" kern="0" cap="none" spc="0" normalizeH="0" baseline="0" noProof="0">
                <a:ln>
                  <a:noFill/>
                </a:ln>
                <a:solidFill>
                  <a:srgbClr val="4D6F88"/>
                </a:solidFill>
                <a:effectLst/>
                <a:uLnTx/>
                <a:uFillTx/>
                <a:latin typeface="Proxima Nova Extrabold"/>
                <a:ea typeface="Proxima Nova Extrabold"/>
                <a:cs typeface="Proxima Nova Extrabold"/>
                <a:sym typeface="Proxima Nova Extrabold"/>
              </a:rPr>
              <a:t>or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4D6F88"/>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2400" b="0" i="0" u="none" strike="noStrike" kern="0" cap="none" spc="0" normalizeH="0" baseline="0" noProof="0">
                <a:ln>
                  <a:noFill/>
                </a:ln>
                <a:solidFill>
                  <a:srgbClr val="FFFFFF"/>
                </a:solidFill>
                <a:effectLst/>
                <a:uLnTx/>
                <a:uFillTx/>
                <a:latin typeface="Proxima Nova"/>
                <a:ea typeface="Proxima Nova"/>
                <a:cs typeface="Proxima Nova"/>
                <a:sym typeface="Proxima Nova"/>
              </a:rPr>
              <a:t>Deploy container images that </a:t>
            </a:r>
            <a:r>
              <a:rPr kumimoji="0" lang="en-US" sz="2400" b="0" i="1" u="none" strike="noStrike" kern="0" cap="none" spc="0" normalizeH="0" baseline="0" noProof="0">
                <a:ln>
                  <a:noFill/>
                </a:ln>
                <a:solidFill>
                  <a:srgbClr val="FFFFFF"/>
                </a:solidFill>
                <a:effectLst/>
                <a:uLnTx/>
                <a:uFillTx/>
                <a:latin typeface="Proxima Nova"/>
                <a:ea typeface="Proxima Nova"/>
                <a:cs typeface="Proxima Nova"/>
                <a:sym typeface="Proxima Nova"/>
              </a:rPr>
              <a:t>you</a:t>
            </a:r>
            <a:r>
              <a:rPr kumimoji="0" lang="en-US" sz="2400" b="0" i="0" u="none" strike="noStrike" kern="0" cap="none" spc="0" normalizeH="0" baseline="0" noProof="0">
                <a:ln>
                  <a:noFill/>
                </a:ln>
                <a:solidFill>
                  <a:srgbClr val="FFFFFF"/>
                </a:solidFill>
                <a:effectLst/>
                <a:uLnTx/>
                <a:uFillTx/>
                <a:latin typeface="Proxima Nova"/>
                <a:ea typeface="Proxima Nova"/>
                <a:cs typeface="Proxima Nova"/>
                <a:sym typeface="Proxima Nova"/>
              </a:rPr>
              <a:t> build yourself</a:t>
            </a:r>
          </a:p>
        </p:txBody>
      </p:sp>
      <p:sp>
        <p:nvSpPr>
          <p:cNvPr id="360" name="Shape 360"/>
          <p:cNvSpPr/>
          <p:nvPr/>
        </p:nvSpPr>
        <p:spPr>
          <a:xfrm>
            <a:off x="4112185" y="808068"/>
            <a:ext cx="1214350" cy="659218"/>
          </a:xfrm>
          <a:prstGeom prst="rect">
            <a:avLst/>
          </a:prstGeom>
          <a:solidFill>
            <a:schemeClr val="accent3"/>
          </a:solidFill>
          <a:ln w="9525" cap="flat" cmpd="sng">
            <a:solidFill>
              <a:schemeClr val="lt1"/>
            </a:solidFill>
            <a:prstDash val="solid"/>
            <a:round/>
            <a:headEnd type="none" w="med" len="med"/>
            <a:tailEnd type="none" w="med" len="med"/>
          </a:ln>
        </p:spPr>
        <p:txBody>
          <a:bodyPr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Calibri"/>
              <a:buNone/>
              <a:tabLst/>
              <a:defRPr/>
            </a:pPr>
            <a:r>
              <a:rPr kumimoji="0" lang="en-US" sz="1200" b="0" i="0" u="none" strike="noStrike" kern="0" cap="none" spc="0" normalizeH="0" baseline="0" noProof="0">
                <a:ln>
                  <a:noFill/>
                </a:ln>
                <a:solidFill>
                  <a:srgbClr val="FFFFFF"/>
                </a:solidFill>
                <a:effectLst/>
                <a:uLnTx/>
                <a:uFillTx/>
                <a:latin typeface="Calibri"/>
                <a:ea typeface="Calibri"/>
                <a:cs typeface="Calibri"/>
                <a:sym typeface="Calibri"/>
              </a:rPr>
              <a:t>Push Docker image</a:t>
            </a:r>
          </a:p>
        </p:txBody>
      </p:sp>
      <p:sp>
        <p:nvSpPr>
          <p:cNvPr id="361" name="Shape 361"/>
          <p:cNvSpPr txBox="1"/>
          <p:nvPr/>
        </p:nvSpPr>
        <p:spPr>
          <a:xfrm>
            <a:off x="4112187" y="808068"/>
            <a:ext cx="1214350" cy="202017"/>
          </a:xfrm>
          <a:prstGeom prst="rect">
            <a:avLst/>
          </a:prstGeom>
          <a:no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CBE2F6"/>
              </a:buClr>
              <a:buSzPct val="25000"/>
              <a:buFont typeface="Proxima Nova"/>
              <a:buNone/>
              <a:tabLst/>
              <a:defRPr/>
            </a:pPr>
            <a:r>
              <a:rPr kumimoji="0" lang="en-US" sz="1200" b="0" i="0" u="none" strike="noStrike" kern="0" cap="none" spc="0" normalizeH="0" baseline="0" noProof="0">
                <a:ln>
                  <a:noFill/>
                </a:ln>
                <a:solidFill>
                  <a:srgbClr val="CBE2F6"/>
                </a:solidFill>
                <a:effectLst/>
                <a:uLnTx/>
                <a:uFillTx/>
                <a:latin typeface="Proxima Nova"/>
                <a:ea typeface="Proxima Nova"/>
                <a:cs typeface="Proxima Nova"/>
                <a:sym typeface="Proxima Nova"/>
              </a:rPr>
              <a:t>Developer</a:t>
            </a:r>
          </a:p>
        </p:txBody>
      </p:sp>
      <p:sp>
        <p:nvSpPr>
          <p:cNvPr id="362" name="Shape 362"/>
          <p:cNvSpPr/>
          <p:nvPr/>
        </p:nvSpPr>
        <p:spPr>
          <a:xfrm>
            <a:off x="5713226" y="478458"/>
            <a:ext cx="2952309" cy="4146699"/>
          </a:xfrm>
          <a:prstGeom prst="rect">
            <a:avLst/>
          </a:prstGeom>
          <a:solidFill>
            <a:schemeClr val="accent2"/>
          </a:solidFill>
          <a:ln w="9525" cap="flat" cmpd="sng">
            <a:solidFill>
              <a:schemeClr val="lt1"/>
            </a:solidFill>
            <a:prstDash val="solid"/>
            <a:round/>
            <a:headEnd type="none" w="med" len="med"/>
            <a:tailEnd type="none" w="med" len="med"/>
          </a:ln>
        </p:spPr>
        <p:txBody>
          <a:bodyPr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63" name="Shape 363"/>
          <p:cNvSpPr txBox="1"/>
          <p:nvPr/>
        </p:nvSpPr>
        <p:spPr>
          <a:xfrm>
            <a:off x="5713226" y="478460"/>
            <a:ext cx="1214350" cy="202017"/>
          </a:xfrm>
          <a:prstGeom prst="rect">
            <a:avLst/>
          </a:prstGeom>
          <a:no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BBFFF8"/>
              </a:buClr>
              <a:buSzPct val="25000"/>
              <a:buFont typeface="Proxima Nova"/>
              <a:buNone/>
              <a:tabLst/>
              <a:defRPr/>
            </a:pPr>
            <a:r>
              <a:rPr kumimoji="0" lang="en-US" sz="1200" b="0" i="0" u="none" strike="noStrike" kern="0" cap="none" spc="0" normalizeH="0" baseline="0" noProof="0">
                <a:ln>
                  <a:noFill/>
                </a:ln>
                <a:solidFill>
                  <a:srgbClr val="BBFFF8"/>
                </a:solidFill>
                <a:effectLst/>
                <a:uLnTx/>
                <a:uFillTx/>
                <a:latin typeface="Proxima Nova"/>
                <a:ea typeface="Proxima Nova"/>
                <a:cs typeface="Proxima Nova"/>
                <a:sym typeface="Proxima Nova"/>
              </a:rPr>
              <a:t>Cloud Foundry</a:t>
            </a:r>
          </a:p>
        </p:txBody>
      </p:sp>
      <p:sp>
        <p:nvSpPr>
          <p:cNvPr id="364" name="Shape 364"/>
          <p:cNvSpPr/>
          <p:nvPr/>
        </p:nvSpPr>
        <p:spPr>
          <a:xfrm>
            <a:off x="5850144" y="808068"/>
            <a:ext cx="1214350" cy="659218"/>
          </a:xfrm>
          <a:prstGeom prst="rect">
            <a:avLst/>
          </a:prstGeom>
          <a:solidFill>
            <a:schemeClr val="accent1"/>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Calibri"/>
              <a:buNone/>
              <a:tabLst/>
              <a:defRPr/>
            </a:pPr>
            <a:r>
              <a:rPr kumimoji="0" lang="en-US" sz="1200" b="0" i="0" u="none" strike="noStrike" kern="0" cap="none" spc="0" normalizeH="0" baseline="0" noProof="0">
                <a:ln>
                  <a:noFill/>
                </a:ln>
                <a:solidFill>
                  <a:srgbClr val="FFFFFF"/>
                </a:solidFill>
                <a:effectLst/>
                <a:uLnTx/>
                <a:uFillTx/>
                <a:latin typeface="Calibri"/>
                <a:ea typeface="Calibri"/>
                <a:cs typeface="Calibri"/>
                <a:sym typeface="Calibri"/>
              </a:rPr>
              <a:t>Cloud Controller triggers staging</a:t>
            </a:r>
          </a:p>
        </p:txBody>
      </p:sp>
      <p:sp>
        <p:nvSpPr>
          <p:cNvPr id="365" name="Shape 365"/>
          <p:cNvSpPr/>
          <p:nvPr/>
        </p:nvSpPr>
        <p:spPr>
          <a:xfrm>
            <a:off x="7306150" y="808068"/>
            <a:ext cx="1214350" cy="659218"/>
          </a:xfrm>
          <a:prstGeom prst="rect">
            <a:avLst/>
          </a:prstGeom>
          <a:solidFill>
            <a:schemeClr val="accent1"/>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Calibri"/>
              <a:buNone/>
              <a:tabLst/>
              <a:defRPr/>
            </a:pPr>
            <a:r>
              <a:rPr kumimoji="0" lang="en-US" sz="1200" b="0" i="0" u="none" strike="noStrike" kern="0" cap="none" spc="0" normalizeH="0" baseline="0" noProof="0">
                <a:ln>
                  <a:noFill/>
                </a:ln>
                <a:solidFill>
                  <a:srgbClr val="FFFFFF"/>
                </a:solidFill>
                <a:effectLst/>
                <a:uLnTx/>
                <a:uFillTx/>
                <a:latin typeface="Calibri"/>
                <a:ea typeface="Calibri"/>
                <a:cs typeface="Calibri"/>
                <a:sym typeface="Calibri"/>
              </a:rPr>
              <a:t>Diego spins up container to get metadata</a:t>
            </a:r>
          </a:p>
        </p:txBody>
      </p:sp>
      <p:sp>
        <p:nvSpPr>
          <p:cNvPr id="366" name="Shape 366"/>
          <p:cNvSpPr/>
          <p:nvPr/>
        </p:nvSpPr>
        <p:spPr>
          <a:xfrm>
            <a:off x="7306150" y="1754364"/>
            <a:ext cx="1214350" cy="659218"/>
          </a:xfrm>
          <a:prstGeom prst="rect">
            <a:avLst/>
          </a:prstGeom>
          <a:solidFill>
            <a:schemeClr val="accent1"/>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Calibri"/>
              <a:buNone/>
              <a:tabLst/>
              <a:defRPr/>
            </a:pPr>
            <a:r>
              <a:rPr kumimoji="0" lang="en-US" sz="1200" b="0" i="0" u="none" strike="noStrike" kern="0" cap="none" spc="0" normalizeH="0" baseline="0" noProof="0">
                <a:ln>
                  <a:noFill/>
                </a:ln>
                <a:solidFill>
                  <a:srgbClr val="FFFFFF"/>
                </a:solidFill>
                <a:effectLst/>
                <a:uLnTx/>
                <a:uFillTx/>
                <a:latin typeface="Calibri"/>
                <a:ea typeface="Calibri"/>
                <a:cs typeface="Calibri"/>
                <a:sym typeface="Calibri"/>
              </a:rPr>
              <a:t>Cloud Controller stores metadata</a:t>
            </a:r>
          </a:p>
        </p:txBody>
      </p:sp>
      <p:sp>
        <p:nvSpPr>
          <p:cNvPr id="367" name="Shape 367"/>
          <p:cNvSpPr/>
          <p:nvPr/>
        </p:nvSpPr>
        <p:spPr>
          <a:xfrm>
            <a:off x="5850142" y="1754364"/>
            <a:ext cx="1214350" cy="659218"/>
          </a:xfrm>
          <a:prstGeom prst="rect">
            <a:avLst/>
          </a:prstGeom>
          <a:solidFill>
            <a:schemeClr val="accent1"/>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Calibri"/>
              <a:buNone/>
              <a:tabLst/>
              <a:defRPr/>
            </a:pPr>
            <a:r>
              <a:rPr kumimoji="0" lang="en-US" sz="1200" b="0" i="0" u="none" strike="noStrike" kern="0" cap="none" spc="0" normalizeH="0" baseline="0" noProof="0">
                <a:ln>
                  <a:noFill/>
                </a:ln>
                <a:solidFill>
                  <a:srgbClr val="FFFFFF"/>
                </a:solidFill>
                <a:effectLst/>
                <a:uLnTx/>
                <a:uFillTx/>
                <a:latin typeface="Calibri"/>
                <a:ea typeface="Calibri"/>
                <a:cs typeface="Calibri"/>
                <a:sym typeface="Calibri"/>
              </a:rPr>
              <a:t>Diego schedules container onto Cells</a:t>
            </a:r>
          </a:p>
        </p:txBody>
      </p:sp>
      <p:sp>
        <p:nvSpPr>
          <p:cNvPr id="368" name="Shape 368"/>
          <p:cNvSpPr/>
          <p:nvPr/>
        </p:nvSpPr>
        <p:spPr>
          <a:xfrm>
            <a:off x="5850142" y="2700659"/>
            <a:ext cx="1214350" cy="659218"/>
          </a:xfrm>
          <a:prstGeom prst="rect">
            <a:avLst/>
          </a:prstGeom>
          <a:solidFill>
            <a:schemeClr val="dk1"/>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Calibri"/>
              <a:buNone/>
              <a:tabLst/>
              <a:defRPr/>
            </a:pPr>
            <a:r>
              <a:rPr kumimoji="0" lang="en-US" sz="1200" b="0" i="0" u="none" strike="noStrike" kern="0" cap="none" spc="0" normalizeH="0" baseline="0" noProof="0">
                <a:ln>
                  <a:noFill/>
                </a:ln>
                <a:solidFill>
                  <a:srgbClr val="FFFFFF"/>
                </a:solidFill>
                <a:effectLst/>
                <a:uLnTx/>
                <a:uFillTx/>
                <a:latin typeface="Calibri"/>
                <a:ea typeface="Calibri"/>
                <a:cs typeface="Calibri"/>
                <a:sym typeface="Calibri"/>
              </a:rPr>
              <a:t>Running app!</a:t>
            </a:r>
          </a:p>
        </p:txBody>
      </p:sp>
      <p:cxnSp>
        <p:nvCxnSpPr>
          <p:cNvPr id="369" name="Shape 369"/>
          <p:cNvCxnSpPr>
            <a:stCxn id="361" idx="3"/>
            <a:endCxn id="365" idx="1"/>
          </p:cNvCxnSpPr>
          <p:nvPr/>
        </p:nvCxnSpPr>
        <p:spPr>
          <a:xfrm>
            <a:off x="5326537" y="909077"/>
            <a:ext cx="1979700" cy="228600"/>
          </a:xfrm>
          <a:prstGeom prst="straightConnector1">
            <a:avLst/>
          </a:prstGeom>
          <a:noFill/>
          <a:ln w="19050" cap="flat" cmpd="sng">
            <a:solidFill>
              <a:schemeClr val="lt1"/>
            </a:solidFill>
            <a:prstDash val="solid"/>
            <a:round/>
            <a:headEnd type="none" w="med" len="med"/>
            <a:tailEnd type="stealth" w="lg" len="lg"/>
          </a:ln>
        </p:spPr>
      </p:cxnSp>
      <p:cxnSp>
        <p:nvCxnSpPr>
          <p:cNvPr id="370" name="Shape 370"/>
          <p:cNvCxnSpPr>
            <a:stCxn id="365" idx="3"/>
            <a:endCxn id="366" idx="1"/>
          </p:cNvCxnSpPr>
          <p:nvPr/>
        </p:nvCxnSpPr>
        <p:spPr>
          <a:xfrm flipH="1">
            <a:off x="7306101" y="1137677"/>
            <a:ext cx="1214400" cy="946199"/>
          </a:xfrm>
          <a:prstGeom prst="straightConnector1">
            <a:avLst/>
          </a:prstGeom>
          <a:noFill/>
          <a:ln w="19050" cap="flat" cmpd="sng">
            <a:solidFill>
              <a:schemeClr val="lt1"/>
            </a:solidFill>
            <a:prstDash val="solid"/>
            <a:round/>
            <a:headEnd type="none" w="med" len="med"/>
            <a:tailEnd type="triangle" w="lg" len="lg"/>
          </a:ln>
        </p:spPr>
      </p:cxnSp>
      <p:cxnSp>
        <p:nvCxnSpPr>
          <p:cNvPr id="371" name="Shape 371"/>
          <p:cNvCxnSpPr>
            <a:stCxn id="366" idx="2"/>
            <a:endCxn id="367" idx="0"/>
          </p:cNvCxnSpPr>
          <p:nvPr/>
        </p:nvCxnSpPr>
        <p:spPr>
          <a:xfrm rot="10800000">
            <a:off x="6457426" y="1754483"/>
            <a:ext cx="1455900" cy="659100"/>
          </a:xfrm>
          <a:prstGeom prst="straightConnector1">
            <a:avLst/>
          </a:prstGeom>
          <a:noFill/>
          <a:ln w="19050" cap="flat" cmpd="sng">
            <a:solidFill>
              <a:schemeClr val="lt1"/>
            </a:solidFill>
            <a:prstDash val="solid"/>
            <a:round/>
            <a:headEnd type="none" w="med" len="med"/>
            <a:tailEnd type="triangle" w="lg" len="lg"/>
          </a:ln>
        </p:spPr>
      </p:cxnSp>
      <p:cxnSp>
        <p:nvCxnSpPr>
          <p:cNvPr id="372" name="Shape 372"/>
          <p:cNvCxnSpPr>
            <a:endCxn id="368" idx="3"/>
          </p:cNvCxnSpPr>
          <p:nvPr/>
        </p:nvCxnSpPr>
        <p:spPr>
          <a:xfrm rot="10800000">
            <a:off x="7064493" y="3030269"/>
            <a:ext cx="241800" cy="0"/>
          </a:xfrm>
          <a:prstGeom prst="straightConnector1">
            <a:avLst/>
          </a:prstGeom>
          <a:noFill/>
          <a:ln w="19050" cap="flat" cmpd="sng">
            <a:solidFill>
              <a:schemeClr val="lt1"/>
            </a:solidFill>
            <a:prstDash val="solid"/>
            <a:round/>
            <a:headEnd type="none" w="med" len="med"/>
            <a:tailEnd type="triangle" w="lg" len="lg"/>
          </a:ln>
        </p:spPr>
      </p:cxnSp>
      <p:cxnSp>
        <p:nvCxnSpPr>
          <p:cNvPr id="373" name="Shape 373"/>
          <p:cNvCxnSpPr>
            <a:stCxn id="368" idx="2"/>
          </p:cNvCxnSpPr>
          <p:nvPr/>
        </p:nvCxnSpPr>
        <p:spPr>
          <a:xfrm>
            <a:off x="6457317" y="3359878"/>
            <a:ext cx="0" cy="287100"/>
          </a:xfrm>
          <a:prstGeom prst="straightConnector1">
            <a:avLst/>
          </a:prstGeom>
          <a:noFill/>
          <a:ln w="19050" cap="flat" cmpd="sng">
            <a:solidFill>
              <a:schemeClr val="lt1"/>
            </a:solidFill>
            <a:prstDash val="solid"/>
            <a:round/>
            <a:headEnd type="none" w="med" len="med"/>
            <a:tailEnd type="triangle" w="lg" len="lg"/>
          </a:ln>
        </p:spPr>
      </p:cxnSp>
      <p:sp>
        <p:nvSpPr>
          <p:cNvPr id="374" name="Shape 374"/>
          <p:cNvSpPr/>
          <p:nvPr/>
        </p:nvSpPr>
        <p:spPr>
          <a:xfrm>
            <a:off x="4112185" y="1653353"/>
            <a:ext cx="1214350" cy="659218"/>
          </a:xfrm>
          <a:prstGeom prst="rect">
            <a:avLst/>
          </a:prstGeom>
          <a:solidFill>
            <a:schemeClr val="accent3"/>
          </a:solidFill>
          <a:ln w="9525" cap="flat" cmpd="sng">
            <a:solidFill>
              <a:schemeClr val="lt1"/>
            </a:solidFill>
            <a:prstDash val="solid"/>
            <a:round/>
            <a:headEnd type="none" w="med" len="med"/>
            <a:tailEnd type="none" w="med" len="med"/>
          </a:ln>
        </p:spPr>
        <p:txBody>
          <a:bodyPr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Calibri"/>
              <a:buNone/>
              <a:tabLst/>
              <a:defRPr/>
            </a:pPr>
            <a:r>
              <a:rPr kumimoji="0" lang="en-US" sz="1200" b="0" i="0" u="none" strike="noStrike" kern="0" cap="none" spc="0" normalizeH="0" baseline="0" noProof="0">
                <a:ln>
                  <a:noFill/>
                </a:ln>
                <a:solidFill>
                  <a:srgbClr val="FFFFFF"/>
                </a:solidFill>
                <a:effectLst/>
                <a:uLnTx/>
                <a:uFillTx/>
                <a:latin typeface="Calibri"/>
                <a:ea typeface="Calibri"/>
                <a:cs typeface="Calibri"/>
                <a:sym typeface="Calibri"/>
              </a:rPr>
              <a:t>Generate and upload image</a:t>
            </a:r>
          </a:p>
        </p:txBody>
      </p:sp>
      <p:sp>
        <p:nvSpPr>
          <p:cNvPr id="375" name="Shape 375"/>
          <p:cNvSpPr txBox="1"/>
          <p:nvPr/>
        </p:nvSpPr>
        <p:spPr>
          <a:xfrm>
            <a:off x="4112187" y="1653355"/>
            <a:ext cx="1214350" cy="202017"/>
          </a:xfrm>
          <a:prstGeom prst="rect">
            <a:avLst/>
          </a:prstGeom>
          <a:no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CBE2F6"/>
              </a:buClr>
              <a:buSzPct val="25000"/>
              <a:buFont typeface="Proxima Nova"/>
              <a:buNone/>
              <a:tabLst/>
              <a:defRPr/>
            </a:pPr>
            <a:r>
              <a:rPr kumimoji="0" lang="en-US" sz="1200" b="0" i="0" u="none" strike="noStrike" kern="0" cap="none" spc="0" normalizeH="0" baseline="0" noProof="0">
                <a:ln>
                  <a:noFill/>
                </a:ln>
                <a:solidFill>
                  <a:srgbClr val="CBE2F6"/>
                </a:solidFill>
                <a:effectLst/>
                <a:uLnTx/>
                <a:uFillTx/>
                <a:latin typeface="Proxima Nova"/>
                <a:ea typeface="Proxima Nova"/>
                <a:cs typeface="Proxima Nova"/>
                <a:sym typeface="Proxima Nova"/>
              </a:rPr>
              <a:t>Developer</a:t>
            </a:r>
          </a:p>
        </p:txBody>
      </p:sp>
      <p:sp>
        <p:nvSpPr>
          <p:cNvPr id="376" name="Shape 376"/>
          <p:cNvSpPr/>
          <p:nvPr/>
        </p:nvSpPr>
        <p:spPr>
          <a:xfrm>
            <a:off x="4112185" y="2498640"/>
            <a:ext cx="1214350" cy="659218"/>
          </a:xfrm>
          <a:prstGeom prst="rect">
            <a:avLst/>
          </a:prstGeom>
          <a:solidFill>
            <a:schemeClr val="accent3"/>
          </a:solidFill>
          <a:ln w="9525" cap="flat" cmpd="sng">
            <a:solidFill>
              <a:schemeClr val="lt1"/>
            </a:solidFill>
            <a:prstDash val="solid"/>
            <a:round/>
            <a:headEnd type="none" w="med" len="med"/>
            <a:tailEnd type="none" w="med" len="med"/>
          </a:ln>
        </p:spPr>
        <p:txBody>
          <a:bodyPr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Calibri"/>
              <a:buNone/>
              <a:tabLst/>
              <a:defRPr/>
            </a:pPr>
            <a:r>
              <a:rPr kumimoji="0" lang="en-US" sz="1200" b="0" i="0" u="none" strike="noStrike" kern="0" cap="none" spc="0" normalizeH="0" baseline="0" noProof="0">
                <a:ln>
                  <a:noFill/>
                </a:ln>
                <a:solidFill>
                  <a:srgbClr val="FFFFFF"/>
                </a:solidFill>
                <a:effectLst/>
                <a:uLnTx/>
                <a:uFillTx/>
                <a:latin typeface="Calibri"/>
                <a:ea typeface="Calibri"/>
                <a:cs typeface="Calibri"/>
                <a:sym typeface="Calibri"/>
              </a:rPr>
              <a:t>Create Dockerfile</a:t>
            </a:r>
          </a:p>
        </p:txBody>
      </p:sp>
      <p:sp>
        <p:nvSpPr>
          <p:cNvPr id="377" name="Shape 377"/>
          <p:cNvSpPr txBox="1"/>
          <p:nvPr/>
        </p:nvSpPr>
        <p:spPr>
          <a:xfrm>
            <a:off x="4112187" y="2498641"/>
            <a:ext cx="1214350" cy="202017"/>
          </a:xfrm>
          <a:prstGeom prst="rect">
            <a:avLst/>
          </a:prstGeom>
          <a:no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CBE2F6"/>
              </a:buClr>
              <a:buSzPct val="25000"/>
              <a:buFont typeface="Proxima Nova"/>
              <a:buNone/>
              <a:tabLst/>
              <a:defRPr/>
            </a:pPr>
            <a:r>
              <a:rPr kumimoji="0" lang="en-US" sz="1200" b="0" i="0" u="none" strike="noStrike" kern="0" cap="none" spc="0" normalizeH="0" baseline="0" noProof="0">
                <a:ln>
                  <a:noFill/>
                </a:ln>
                <a:solidFill>
                  <a:srgbClr val="CBE2F6"/>
                </a:solidFill>
                <a:effectLst/>
                <a:uLnTx/>
                <a:uFillTx/>
                <a:latin typeface="Proxima Nova"/>
                <a:ea typeface="Proxima Nova"/>
                <a:cs typeface="Proxima Nova"/>
                <a:sym typeface="Proxima Nova"/>
              </a:rPr>
              <a:t>Developer</a:t>
            </a:r>
          </a:p>
        </p:txBody>
      </p:sp>
      <p:sp>
        <p:nvSpPr>
          <p:cNvPr id="378" name="Shape 378"/>
          <p:cNvSpPr/>
          <p:nvPr/>
        </p:nvSpPr>
        <p:spPr>
          <a:xfrm>
            <a:off x="4112185" y="3343926"/>
            <a:ext cx="1214350" cy="659218"/>
          </a:xfrm>
          <a:prstGeom prst="rect">
            <a:avLst/>
          </a:prstGeom>
          <a:solidFill>
            <a:schemeClr val="accent3"/>
          </a:solidFill>
          <a:ln w="9525" cap="flat" cmpd="sng">
            <a:solidFill>
              <a:schemeClr val="lt1"/>
            </a:solidFill>
            <a:prstDash val="solid"/>
            <a:round/>
            <a:headEnd type="none" w="med" len="med"/>
            <a:tailEnd type="none" w="med" len="med"/>
          </a:ln>
        </p:spPr>
        <p:txBody>
          <a:bodyPr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Calibri"/>
              <a:buNone/>
              <a:tabLst/>
              <a:defRPr/>
            </a:pPr>
            <a:r>
              <a:rPr kumimoji="0" lang="en-US" sz="1200" b="0" i="0" u="none" strike="noStrike" kern="0" cap="none" spc="0" normalizeH="0" baseline="0" noProof="0">
                <a:ln>
                  <a:noFill/>
                </a:ln>
                <a:solidFill>
                  <a:srgbClr val="FFFFFF"/>
                </a:solidFill>
                <a:effectLst/>
                <a:uLnTx/>
                <a:uFillTx/>
                <a:latin typeface="Calibri"/>
                <a:ea typeface="Calibri"/>
                <a:cs typeface="Calibri"/>
                <a:sym typeface="Calibri"/>
              </a:rPr>
              <a:t>Identify base Docker image</a:t>
            </a:r>
          </a:p>
        </p:txBody>
      </p:sp>
      <p:sp>
        <p:nvSpPr>
          <p:cNvPr id="379" name="Shape 379"/>
          <p:cNvSpPr txBox="1"/>
          <p:nvPr/>
        </p:nvSpPr>
        <p:spPr>
          <a:xfrm>
            <a:off x="4112187" y="3343926"/>
            <a:ext cx="1214350" cy="202017"/>
          </a:xfrm>
          <a:prstGeom prst="rect">
            <a:avLst/>
          </a:prstGeom>
          <a:no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CBE2F6"/>
              </a:buClr>
              <a:buSzPct val="25000"/>
              <a:buFont typeface="Proxima Nova"/>
              <a:buNone/>
              <a:tabLst/>
              <a:defRPr/>
            </a:pPr>
            <a:r>
              <a:rPr kumimoji="0" lang="en-US" sz="1200" b="0" i="0" u="none" strike="noStrike" kern="0" cap="none" spc="0" normalizeH="0" baseline="0" noProof="0">
                <a:ln>
                  <a:noFill/>
                </a:ln>
                <a:solidFill>
                  <a:srgbClr val="CBE2F6"/>
                </a:solidFill>
                <a:effectLst/>
                <a:uLnTx/>
                <a:uFillTx/>
                <a:latin typeface="Proxima Nova"/>
                <a:ea typeface="Proxima Nova"/>
                <a:cs typeface="Proxima Nova"/>
                <a:sym typeface="Proxima Nova"/>
              </a:rPr>
              <a:t>Developer</a:t>
            </a:r>
          </a:p>
        </p:txBody>
      </p:sp>
      <p:sp>
        <p:nvSpPr>
          <p:cNvPr id="380" name="Shape 380"/>
          <p:cNvSpPr/>
          <p:nvPr/>
        </p:nvSpPr>
        <p:spPr>
          <a:xfrm>
            <a:off x="4112185" y="4189212"/>
            <a:ext cx="1214350" cy="659218"/>
          </a:xfrm>
          <a:prstGeom prst="rect">
            <a:avLst/>
          </a:prstGeom>
          <a:solidFill>
            <a:schemeClr val="accent3"/>
          </a:solidFill>
          <a:ln w="9525" cap="flat" cmpd="sng">
            <a:solidFill>
              <a:schemeClr val="lt1"/>
            </a:solidFill>
            <a:prstDash val="solid"/>
            <a:round/>
            <a:headEnd type="none" w="med" len="med"/>
            <a:tailEnd type="none" w="med" len="med"/>
          </a:ln>
        </p:spPr>
        <p:txBody>
          <a:bodyPr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Calibri"/>
              <a:buNone/>
              <a:tabLst/>
              <a:defRPr/>
            </a:pPr>
            <a:r>
              <a:rPr kumimoji="0" lang="en-US" sz="1200" b="0" i="0" u="none" strike="noStrike" kern="0" cap="none" spc="0" normalizeH="0" baseline="0" noProof="0">
                <a:ln>
                  <a:noFill/>
                </a:ln>
                <a:solidFill>
                  <a:srgbClr val="FFFFFF"/>
                </a:solidFill>
                <a:effectLst/>
                <a:uLnTx/>
                <a:uFillTx/>
                <a:latin typeface="Calibri"/>
                <a:ea typeface="Calibri"/>
                <a:cs typeface="Calibri"/>
                <a:sym typeface="Calibri"/>
              </a:rPr>
              <a:t>Package source code</a:t>
            </a:r>
          </a:p>
        </p:txBody>
      </p:sp>
      <p:sp>
        <p:nvSpPr>
          <p:cNvPr id="381" name="Shape 381"/>
          <p:cNvSpPr txBox="1"/>
          <p:nvPr/>
        </p:nvSpPr>
        <p:spPr>
          <a:xfrm>
            <a:off x="4112187" y="4189212"/>
            <a:ext cx="1214350" cy="202017"/>
          </a:xfrm>
          <a:prstGeom prst="rect">
            <a:avLst/>
          </a:prstGeom>
          <a:no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CBE2F6"/>
              </a:buClr>
              <a:buSzPct val="25000"/>
              <a:buFont typeface="Proxima Nova"/>
              <a:buNone/>
              <a:tabLst/>
              <a:defRPr/>
            </a:pPr>
            <a:r>
              <a:rPr kumimoji="0" lang="en-US" sz="1200" b="0" i="0" u="none" strike="noStrike" kern="0" cap="none" spc="0" normalizeH="0" baseline="0" noProof="0">
                <a:ln>
                  <a:noFill/>
                </a:ln>
                <a:solidFill>
                  <a:srgbClr val="CBE2F6"/>
                </a:solidFill>
                <a:effectLst/>
                <a:uLnTx/>
                <a:uFillTx/>
                <a:latin typeface="Proxima Nova"/>
                <a:ea typeface="Proxima Nova"/>
                <a:cs typeface="Proxima Nova"/>
                <a:sym typeface="Proxima Nova"/>
              </a:rPr>
              <a:t>Developer</a:t>
            </a:r>
          </a:p>
        </p:txBody>
      </p:sp>
      <p:cxnSp>
        <p:nvCxnSpPr>
          <p:cNvPr id="382" name="Shape 382"/>
          <p:cNvCxnSpPr>
            <a:stCxn id="380" idx="0"/>
            <a:endCxn id="378" idx="2"/>
          </p:cNvCxnSpPr>
          <p:nvPr/>
        </p:nvCxnSpPr>
        <p:spPr>
          <a:xfrm rot="10800000">
            <a:off x="4719361" y="4003212"/>
            <a:ext cx="0" cy="186000"/>
          </a:xfrm>
          <a:prstGeom prst="straightConnector1">
            <a:avLst/>
          </a:prstGeom>
          <a:noFill/>
          <a:ln w="19050" cap="flat" cmpd="sng">
            <a:solidFill>
              <a:schemeClr val="lt1"/>
            </a:solidFill>
            <a:prstDash val="solid"/>
            <a:round/>
            <a:headEnd type="none" w="med" len="med"/>
            <a:tailEnd type="triangle" w="lg" len="lg"/>
          </a:ln>
        </p:spPr>
      </p:cxnSp>
      <p:cxnSp>
        <p:nvCxnSpPr>
          <p:cNvPr id="383" name="Shape 383"/>
          <p:cNvCxnSpPr>
            <a:stCxn id="379" idx="0"/>
            <a:endCxn id="376" idx="2"/>
          </p:cNvCxnSpPr>
          <p:nvPr/>
        </p:nvCxnSpPr>
        <p:spPr>
          <a:xfrm rot="10800000">
            <a:off x="4719362" y="3157926"/>
            <a:ext cx="0" cy="186000"/>
          </a:xfrm>
          <a:prstGeom prst="straightConnector1">
            <a:avLst/>
          </a:prstGeom>
          <a:noFill/>
          <a:ln w="19050" cap="flat" cmpd="sng">
            <a:solidFill>
              <a:schemeClr val="lt1"/>
            </a:solidFill>
            <a:prstDash val="solid"/>
            <a:round/>
            <a:headEnd type="none" w="med" len="med"/>
            <a:tailEnd type="triangle" w="lg" len="lg"/>
          </a:ln>
        </p:spPr>
      </p:cxnSp>
      <p:cxnSp>
        <p:nvCxnSpPr>
          <p:cNvPr id="384" name="Shape 384"/>
          <p:cNvCxnSpPr>
            <a:stCxn id="376" idx="0"/>
            <a:endCxn id="374" idx="2"/>
          </p:cNvCxnSpPr>
          <p:nvPr/>
        </p:nvCxnSpPr>
        <p:spPr>
          <a:xfrm rot="10800000">
            <a:off x="4719361" y="2312640"/>
            <a:ext cx="0" cy="186000"/>
          </a:xfrm>
          <a:prstGeom prst="straightConnector1">
            <a:avLst/>
          </a:prstGeom>
          <a:noFill/>
          <a:ln w="19050" cap="flat" cmpd="sng">
            <a:solidFill>
              <a:schemeClr val="lt1"/>
            </a:solidFill>
            <a:prstDash val="solid"/>
            <a:round/>
            <a:headEnd type="none" w="med" len="med"/>
            <a:tailEnd type="triangle" w="lg" len="lg"/>
          </a:ln>
        </p:spPr>
      </p:cxnSp>
      <p:cxnSp>
        <p:nvCxnSpPr>
          <p:cNvPr id="385" name="Shape 385"/>
          <p:cNvCxnSpPr>
            <a:stCxn id="374" idx="0"/>
            <a:endCxn id="360" idx="2"/>
          </p:cNvCxnSpPr>
          <p:nvPr/>
        </p:nvCxnSpPr>
        <p:spPr>
          <a:xfrm rot="10800000">
            <a:off x="4719361" y="1467353"/>
            <a:ext cx="0" cy="186000"/>
          </a:xfrm>
          <a:prstGeom prst="straightConnector1">
            <a:avLst/>
          </a:prstGeom>
          <a:noFill/>
          <a:ln w="19050" cap="flat" cmpd="sng">
            <a:solidFill>
              <a:schemeClr val="lt1"/>
            </a:solidFill>
            <a:prstDash val="solid"/>
            <a:round/>
            <a:headEnd type="none" w="med" len="med"/>
            <a:tailEnd type="triangle" w="lg" len="lg"/>
          </a:ln>
        </p:spPr>
      </p:cxnSp>
    </p:spTree>
    <p:extLst>
      <p:ext uri="{BB962C8B-B14F-4D97-AF65-F5344CB8AC3E}">
        <p14:creationId xmlns:p14="http://schemas.microsoft.com/office/powerpoint/2010/main" val="2551373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EE3AD-6008-4BCE-AAC3-2C8022070EFD}"/>
              </a:ext>
            </a:extLst>
          </p:cNvPr>
          <p:cNvSpPr>
            <a:spLocks noGrp="1"/>
          </p:cNvSpPr>
          <p:nvPr>
            <p:ph type="title"/>
          </p:nvPr>
        </p:nvSpPr>
        <p:spPr/>
        <p:txBody>
          <a:bodyPr/>
          <a:lstStyle/>
          <a:p>
            <a:r>
              <a:rPr lang="en-US" dirty="0"/>
              <a:t>Stem Cells a.k.a. Stacks</a:t>
            </a:r>
          </a:p>
        </p:txBody>
      </p:sp>
      <p:sp>
        <p:nvSpPr>
          <p:cNvPr id="3" name="Text Placeholder 2">
            <a:extLst>
              <a:ext uri="{FF2B5EF4-FFF2-40B4-BE49-F238E27FC236}">
                <a16:creationId xmlns:a16="http://schemas.microsoft.com/office/drawing/2014/main" id="{95414009-2F57-4FE8-B35B-320F159D5E6B}"/>
              </a:ext>
            </a:extLst>
          </p:cNvPr>
          <p:cNvSpPr>
            <a:spLocks noGrp="1"/>
          </p:cNvSpPr>
          <p:nvPr>
            <p:ph type="body" idx="1"/>
          </p:nvPr>
        </p:nvSpPr>
        <p:spPr/>
        <p:txBody>
          <a:bodyPr/>
          <a:lstStyle/>
          <a:p>
            <a:r>
              <a:rPr lang="en-US" dirty="0"/>
              <a:t> Stem Cells provide the underlying OS and file system for the applications being deployed</a:t>
            </a:r>
          </a:p>
          <a:p>
            <a:r>
              <a:rPr lang="en-US" dirty="0"/>
              <a:t> Stem Cells are also referred to as Stacks in the command line</a:t>
            </a:r>
          </a:p>
          <a:p>
            <a:r>
              <a:rPr lang="en-US" dirty="0"/>
              <a:t> Two types are available for .NET applications</a:t>
            </a:r>
          </a:p>
          <a:p>
            <a:pPr lvl="1"/>
            <a:r>
              <a:rPr lang="en-US" dirty="0"/>
              <a:t> Windows 2012 R2</a:t>
            </a:r>
          </a:p>
          <a:p>
            <a:pPr lvl="1"/>
            <a:r>
              <a:rPr lang="en-US" dirty="0"/>
              <a:t> Trusty Linux</a:t>
            </a:r>
          </a:p>
        </p:txBody>
      </p:sp>
    </p:spTree>
    <p:extLst>
      <p:ext uri="{BB962C8B-B14F-4D97-AF65-F5344CB8AC3E}">
        <p14:creationId xmlns:p14="http://schemas.microsoft.com/office/powerpoint/2010/main" val="3132556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p:nvPr/>
        </p:nvSpPr>
        <p:spPr>
          <a:xfrm>
            <a:off x="4378237" y="831000"/>
            <a:ext cx="3626400" cy="3481500"/>
          </a:xfrm>
          <a:prstGeom prst="rect">
            <a:avLst/>
          </a:prstGeom>
          <a:noFill/>
          <a:ln w="9525" cap="flat" cmpd="sng">
            <a:solidFill>
              <a:srgbClr val="00A4F6"/>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25" name="Shape 125"/>
          <p:cNvSpPr/>
          <p:nvPr/>
        </p:nvSpPr>
        <p:spPr>
          <a:xfrm>
            <a:off x="6099412" y="1586525"/>
            <a:ext cx="1715100" cy="2154900"/>
          </a:xfrm>
          <a:prstGeom prst="rect">
            <a:avLst/>
          </a:prstGeom>
          <a:noFill/>
          <a:ln w="9525" cap="flat" cmpd="sng">
            <a:solidFill>
              <a:schemeClr val="bg1"/>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endParaRPr sz="1000">
              <a:solidFill>
                <a:schemeClr val="bg1"/>
              </a:solidFill>
              <a:latin typeface="Lato"/>
              <a:ea typeface="Lato"/>
              <a:cs typeface="Lato"/>
              <a:sym typeface="Lato"/>
            </a:endParaRPr>
          </a:p>
        </p:txBody>
      </p:sp>
      <p:sp>
        <p:nvSpPr>
          <p:cNvPr id="126" name="Shape 126"/>
          <p:cNvSpPr txBox="1">
            <a:spLocks noGrp="1"/>
          </p:cNvSpPr>
          <p:nvPr>
            <p:ph type="body" idx="4294967295"/>
          </p:nvPr>
        </p:nvSpPr>
        <p:spPr>
          <a:xfrm>
            <a:off x="654918" y="1696941"/>
            <a:ext cx="3472408" cy="2806700"/>
          </a:xfrm>
          <a:prstGeom prst="rect">
            <a:avLst/>
          </a:prstGeom>
        </p:spPr>
        <p:txBody>
          <a:bodyPr wrap="square" lIns="91425" tIns="91425" rIns="91425" bIns="91425" anchor="t" anchorCtr="0">
            <a:noAutofit/>
          </a:bodyPr>
          <a:lstStyle/>
          <a:p>
            <a:pPr lvl="0" rtl="0">
              <a:spcBef>
                <a:spcPts val="0"/>
              </a:spcBef>
              <a:buNone/>
            </a:pPr>
            <a:r>
              <a:rPr lang="en" dirty="0">
                <a:solidFill>
                  <a:schemeClr val="bg1"/>
                </a:solidFill>
              </a:rPr>
              <a:t>Most of the components on a Windows Diego cell are the same as a Linux cell.</a:t>
            </a:r>
          </a:p>
          <a:p>
            <a:pPr lvl="0" rtl="0">
              <a:spcBef>
                <a:spcPts val="0"/>
              </a:spcBef>
              <a:buNone/>
            </a:pPr>
            <a:endParaRPr lang="en" dirty="0">
              <a:solidFill>
                <a:schemeClr val="bg1"/>
              </a:solidFill>
            </a:endParaRPr>
          </a:p>
          <a:p>
            <a:pPr lvl="0" rtl="0">
              <a:spcBef>
                <a:spcPts val="0"/>
              </a:spcBef>
              <a:buNone/>
            </a:pPr>
            <a:r>
              <a:rPr lang="en" dirty="0">
                <a:solidFill>
                  <a:schemeClr val="bg1"/>
                </a:solidFill>
              </a:rPr>
              <a:t>In fact, except Garden-Windows, Windows and Linux release code is hosted in the same source repo, and with the exception of a few dependencies, is just cross-compiled to run on Windows.</a:t>
            </a:r>
          </a:p>
        </p:txBody>
      </p:sp>
      <p:sp>
        <p:nvSpPr>
          <p:cNvPr id="138" name="Shape 138"/>
          <p:cNvSpPr txBox="1">
            <a:spLocks noGrp="1"/>
          </p:cNvSpPr>
          <p:nvPr>
            <p:ph type="title" idx="4294967295"/>
          </p:nvPr>
        </p:nvSpPr>
        <p:spPr>
          <a:xfrm>
            <a:off x="654918" y="904576"/>
            <a:ext cx="3417964" cy="755650"/>
          </a:xfrm>
          <a:prstGeom prst="rect">
            <a:avLst/>
          </a:prstGeom>
        </p:spPr>
        <p:txBody>
          <a:bodyPr wrap="square" lIns="91425" tIns="91425" rIns="91425" bIns="91425" anchor="b" anchorCtr="0">
            <a:noAutofit/>
          </a:bodyPr>
          <a:lstStyle/>
          <a:p>
            <a:pPr lvl="0">
              <a:spcBef>
                <a:spcPts val="0"/>
              </a:spcBef>
              <a:buNone/>
            </a:pPr>
            <a:r>
              <a:rPr lang="en" sz="1600" b="1" dirty="0">
                <a:solidFill>
                  <a:schemeClr val="bg1"/>
                </a:solidFill>
              </a:rPr>
              <a:t>Anatomy of a Windows 2012R2 Diego cell</a:t>
            </a:r>
          </a:p>
        </p:txBody>
      </p:sp>
      <p:sp>
        <p:nvSpPr>
          <p:cNvPr id="127" name="Shape 127"/>
          <p:cNvSpPr/>
          <p:nvPr/>
        </p:nvSpPr>
        <p:spPr>
          <a:xfrm>
            <a:off x="6244303" y="3177042"/>
            <a:ext cx="1421099" cy="375899"/>
          </a:xfrm>
          <a:prstGeom prst="rect">
            <a:avLst/>
          </a:prstGeom>
          <a:noFill/>
          <a:ln w="9525" cap="flat" cmpd="sng">
            <a:solidFill>
              <a:schemeClr val="bg1"/>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000">
                <a:solidFill>
                  <a:schemeClr val="bg1"/>
                </a:solidFill>
                <a:latin typeface="Lato"/>
                <a:ea typeface="Lato"/>
                <a:cs typeface="Lato"/>
                <a:sym typeface="Lato"/>
              </a:rPr>
              <a:t>IronFrame</a:t>
            </a:r>
          </a:p>
        </p:txBody>
      </p:sp>
      <p:sp>
        <p:nvSpPr>
          <p:cNvPr id="128" name="Shape 128"/>
          <p:cNvSpPr/>
          <p:nvPr/>
        </p:nvSpPr>
        <p:spPr>
          <a:xfrm>
            <a:off x="4574450" y="1586524"/>
            <a:ext cx="1339800" cy="487500"/>
          </a:xfrm>
          <a:prstGeom prst="rect">
            <a:avLst/>
          </a:prstGeom>
          <a:noFill/>
          <a:ln w="9525" cap="flat" cmpd="sng">
            <a:solidFill>
              <a:schemeClr val="bg1"/>
            </a:solidFill>
            <a:prstDash val="solid"/>
            <a:round/>
            <a:headEnd type="none" w="med" len="med"/>
            <a:tailEnd type="none" w="med" len="med"/>
          </a:ln>
        </p:spPr>
        <p:txBody>
          <a:bodyPr wrap="square" lIns="91425" tIns="91425" rIns="91425" bIns="91425" anchor="ctr" anchorCtr="0">
            <a:noAutofit/>
          </a:bodyPr>
          <a:lstStyle/>
          <a:p>
            <a:pPr lvl="0" algn="ctr">
              <a:spcBef>
                <a:spcPts val="0"/>
              </a:spcBef>
              <a:buNone/>
            </a:pPr>
            <a:r>
              <a:rPr lang="en" sz="1000">
                <a:solidFill>
                  <a:schemeClr val="bg1"/>
                </a:solidFill>
                <a:latin typeface="Lato"/>
                <a:ea typeface="Lato"/>
                <a:cs typeface="Lato"/>
                <a:sym typeface="Lato"/>
              </a:rPr>
              <a:t>Diego Rep</a:t>
            </a:r>
          </a:p>
        </p:txBody>
      </p:sp>
      <p:sp>
        <p:nvSpPr>
          <p:cNvPr id="129" name="Shape 129"/>
          <p:cNvSpPr/>
          <p:nvPr/>
        </p:nvSpPr>
        <p:spPr>
          <a:xfrm>
            <a:off x="4376111" y="3936075"/>
            <a:ext cx="3626400" cy="375900"/>
          </a:xfrm>
          <a:prstGeom prst="rect">
            <a:avLst/>
          </a:prstGeom>
          <a:noFill/>
          <a:ln w="9525" cap="flat" cmpd="sng">
            <a:solidFill>
              <a:srgbClr val="00A4F6"/>
            </a:solidFill>
            <a:prstDash val="dash"/>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000">
                <a:solidFill>
                  <a:schemeClr val="bg1"/>
                </a:solidFill>
                <a:latin typeface="Lato"/>
                <a:ea typeface="Lato"/>
                <a:cs typeface="Lato"/>
                <a:sym typeface="Lato"/>
              </a:rPr>
              <a:t>Windows Features (.NET, HWC, ASP)</a:t>
            </a:r>
          </a:p>
        </p:txBody>
      </p:sp>
      <p:cxnSp>
        <p:nvCxnSpPr>
          <p:cNvPr id="130" name="Shape 130"/>
          <p:cNvCxnSpPr/>
          <p:nvPr/>
        </p:nvCxnSpPr>
        <p:spPr>
          <a:xfrm>
            <a:off x="6974519" y="2452488"/>
            <a:ext cx="0" cy="215700"/>
          </a:xfrm>
          <a:prstGeom prst="straightConnector1">
            <a:avLst/>
          </a:prstGeom>
          <a:noFill/>
          <a:ln w="9525" cap="flat" cmpd="sng">
            <a:solidFill>
              <a:schemeClr val="bg1"/>
            </a:solidFill>
            <a:prstDash val="solid"/>
            <a:round/>
            <a:headEnd type="oval" w="lg" len="lg"/>
            <a:tailEnd type="oval" w="lg" len="lg"/>
          </a:ln>
        </p:spPr>
      </p:cxnSp>
      <p:sp>
        <p:nvSpPr>
          <p:cNvPr id="131" name="Shape 131"/>
          <p:cNvSpPr/>
          <p:nvPr/>
        </p:nvSpPr>
        <p:spPr>
          <a:xfrm>
            <a:off x="4574450" y="2142304"/>
            <a:ext cx="1339800" cy="487500"/>
          </a:xfrm>
          <a:prstGeom prst="rect">
            <a:avLst/>
          </a:prstGeom>
          <a:noFill/>
          <a:ln w="9525" cap="flat" cmpd="sng">
            <a:solidFill>
              <a:schemeClr val="bg1"/>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000">
                <a:solidFill>
                  <a:schemeClr val="bg1"/>
                </a:solidFill>
                <a:latin typeface="Lato"/>
                <a:ea typeface="Lato"/>
                <a:cs typeface="Lato"/>
                <a:sym typeface="Lato"/>
              </a:rPr>
              <a:t>Metron Agent</a:t>
            </a:r>
          </a:p>
        </p:txBody>
      </p:sp>
      <p:sp>
        <p:nvSpPr>
          <p:cNvPr id="132" name="Shape 132"/>
          <p:cNvSpPr/>
          <p:nvPr/>
        </p:nvSpPr>
        <p:spPr>
          <a:xfrm>
            <a:off x="6244303" y="2109342"/>
            <a:ext cx="1421099" cy="375900"/>
          </a:xfrm>
          <a:prstGeom prst="rect">
            <a:avLst/>
          </a:prstGeom>
          <a:noFill/>
          <a:ln w="9525" cap="flat" cmpd="sng">
            <a:solidFill>
              <a:schemeClr val="bg1"/>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000">
                <a:solidFill>
                  <a:schemeClr val="bg1"/>
                </a:solidFill>
                <a:latin typeface="Lato"/>
                <a:ea typeface="Lato"/>
                <a:cs typeface="Lato"/>
                <a:sym typeface="Lato"/>
              </a:rPr>
              <a:t>Garden Server</a:t>
            </a:r>
          </a:p>
        </p:txBody>
      </p:sp>
      <p:sp>
        <p:nvSpPr>
          <p:cNvPr id="133" name="Shape 133"/>
          <p:cNvSpPr txBox="1"/>
          <p:nvPr/>
        </p:nvSpPr>
        <p:spPr>
          <a:xfrm>
            <a:off x="6099412" y="1666825"/>
            <a:ext cx="1715100" cy="315000"/>
          </a:xfrm>
          <a:prstGeom prst="rect">
            <a:avLst/>
          </a:prstGeom>
          <a:noFill/>
          <a:ln>
            <a:noFill/>
          </a:ln>
        </p:spPr>
        <p:txBody>
          <a:bodyPr wrap="square" lIns="91425" tIns="91425" rIns="91425" bIns="91425" anchor="t" anchorCtr="0">
            <a:noAutofit/>
          </a:bodyPr>
          <a:lstStyle/>
          <a:p>
            <a:pPr lvl="0" algn="ctr">
              <a:spcBef>
                <a:spcPts val="0"/>
              </a:spcBef>
              <a:buNone/>
            </a:pPr>
            <a:r>
              <a:rPr lang="en" sz="1000">
                <a:solidFill>
                  <a:schemeClr val="bg1"/>
                </a:solidFill>
                <a:latin typeface="Lato"/>
                <a:ea typeface="Lato"/>
                <a:cs typeface="Lato"/>
                <a:sym typeface="Lato"/>
              </a:rPr>
              <a:t>Garden-Windows</a:t>
            </a:r>
          </a:p>
        </p:txBody>
      </p:sp>
      <p:sp>
        <p:nvSpPr>
          <p:cNvPr id="134" name="Shape 134"/>
          <p:cNvSpPr/>
          <p:nvPr/>
        </p:nvSpPr>
        <p:spPr>
          <a:xfrm>
            <a:off x="6244303" y="2643204"/>
            <a:ext cx="1421099" cy="375900"/>
          </a:xfrm>
          <a:prstGeom prst="rect">
            <a:avLst/>
          </a:prstGeom>
          <a:noFill/>
          <a:ln w="9525" cap="flat" cmpd="sng">
            <a:solidFill>
              <a:schemeClr val="bg1"/>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000">
                <a:solidFill>
                  <a:schemeClr val="bg1"/>
                </a:solidFill>
                <a:latin typeface="Lato"/>
                <a:ea typeface="Lato"/>
                <a:cs typeface="Lato"/>
                <a:sym typeface="Lato"/>
              </a:rPr>
              <a:t>Containerizer</a:t>
            </a:r>
          </a:p>
        </p:txBody>
      </p:sp>
      <p:cxnSp>
        <p:nvCxnSpPr>
          <p:cNvPr id="135" name="Shape 135"/>
          <p:cNvCxnSpPr/>
          <p:nvPr/>
        </p:nvCxnSpPr>
        <p:spPr>
          <a:xfrm>
            <a:off x="6974519" y="2992441"/>
            <a:ext cx="0" cy="215700"/>
          </a:xfrm>
          <a:prstGeom prst="straightConnector1">
            <a:avLst/>
          </a:prstGeom>
          <a:noFill/>
          <a:ln w="9525" cap="flat" cmpd="sng">
            <a:solidFill>
              <a:schemeClr val="bg1"/>
            </a:solidFill>
            <a:prstDash val="solid"/>
            <a:round/>
            <a:headEnd type="oval" w="lg" len="lg"/>
            <a:tailEnd type="oval" w="lg" len="lg"/>
          </a:ln>
        </p:spPr>
      </p:cxnSp>
      <p:sp>
        <p:nvSpPr>
          <p:cNvPr id="136" name="Shape 136"/>
          <p:cNvSpPr/>
          <p:nvPr/>
        </p:nvSpPr>
        <p:spPr>
          <a:xfrm>
            <a:off x="4574450" y="2698083"/>
            <a:ext cx="1339800" cy="487500"/>
          </a:xfrm>
          <a:prstGeom prst="rect">
            <a:avLst/>
          </a:prstGeom>
          <a:noFill/>
          <a:ln w="9525" cap="flat" cmpd="sng">
            <a:solidFill>
              <a:schemeClr val="bg1"/>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000">
                <a:solidFill>
                  <a:schemeClr val="bg1"/>
                </a:solidFill>
                <a:latin typeface="Lato"/>
                <a:ea typeface="Lato"/>
                <a:cs typeface="Lato"/>
                <a:sym typeface="Lato"/>
              </a:rPr>
              <a:t>Consul Client</a:t>
            </a:r>
          </a:p>
        </p:txBody>
      </p:sp>
      <p:sp>
        <p:nvSpPr>
          <p:cNvPr id="137" name="Shape 137"/>
          <p:cNvSpPr/>
          <p:nvPr/>
        </p:nvSpPr>
        <p:spPr>
          <a:xfrm>
            <a:off x="4574462" y="1041650"/>
            <a:ext cx="3240000" cy="375900"/>
          </a:xfrm>
          <a:prstGeom prst="rect">
            <a:avLst/>
          </a:prstGeom>
          <a:noFill/>
          <a:ln w="9525" cap="flat" cmpd="sng">
            <a:solidFill>
              <a:schemeClr val="bg1"/>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000">
                <a:solidFill>
                  <a:schemeClr val="bg1"/>
                </a:solidFill>
                <a:latin typeface="Lato"/>
                <a:ea typeface="Lato"/>
                <a:cs typeface="Lato"/>
                <a:sym typeface="Lato"/>
              </a:rPr>
              <a:t>BOSH Agent</a:t>
            </a:r>
          </a:p>
        </p:txBody>
      </p:sp>
      <p:sp>
        <p:nvSpPr>
          <p:cNvPr id="139" name="Shape 139"/>
          <p:cNvSpPr/>
          <p:nvPr/>
        </p:nvSpPr>
        <p:spPr>
          <a:xfrm>
            <a:off x="4574450" y="3253863"/>
            <a:ext cx="1339800" cy="487499"/>
          </a:xfrm>
          <a:prstGeom prst="rect">
            <a:avLst/>
          </a:prstGeom>
          <a:noFill/>
          <a:ln w="9525" cap="flat" cmpd="sng">
            <a:solidFill>
              <a:schemeClr val="bg1"/>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000">
                <a:solidFill>
                  <a:schemeClr val="bg1"/>
                </a:solidFill>
                <a:latin typeface="Lato"/>
                <a:ea typeface="Lato"/>
                <a:cs typeface="Lato"/>
                <a:sym typeface="Lato"/>
              </a:rPr>
              <a:t>Local Route Emitter</a:t>
            </a:r>
          </a:p>
        </p:txBody>
      </p:sp>
    </p:spTree>
    <p:extLst>
      <p:ext uri="{BB962C8B-B14F-4D97-AF65-F5344CB8AC3E}">
        <p14:creationId xmlns:p14="http://schemas.microsoft.com/office/powerpoint/2010/main" val="3234382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DA461-9EA6-4403-9F55-A8EDA531475C}"/>
              </a:ext>
            </a:extLst>
          </p:cNvPr>
          <p:cNvSpPr>
            <a:spLocks noGrp="1"/>
          </p:cNvSpPr>
          <p:nvPr>
            <p:ph type="title"/>
          </p:nvPr>
        </p:nvSpPr>
        <p:spPr/>
        <p:txBody>
          <a:bodyPr/>
          <a:lstStyle/>
          <a:p>
            <a:r>
              <a:rPr lang="en-US" dirty="0" err="1"/>
              <a:t>Buildpacks</a:t>
            </a:r>
            <a:r>
              <a:rPr lang="en-US" dirty="0"/>
              <a:t> for .NET</a:t>
            </a:r>
          </a:p>
        </p:txBody>
      </p:sp>
      <p:sp>
        <p:nvSpPr>
          <p:cNvPr id="3" name="Text Placeholder 2">
            <a:extLst>
              <a:ext uri="{FF2B5EF4-FFF2-40B4-BE49-F238E27FC236}">
                <a16:creationId xmlns:a16="http://schemas.microsoft.com/office/drawing/2014/main" id="{635327AB-F7DE-449F-AF19-5E6968008CE8}"/>
              </a:ext>
            </a:extLst>
          </p:cNvPr>
          <p:cNvSpPr>
            <a:spLocks noGrp="1"/>
          </p:cNvSpPr>
          <p:nvPr>
            <p:ph type="body" idx="1"/>
          </p:nvPr>
        </p:nvSpPr>
        <p:spPr/>
        <p:txBody>
          <a:bodyPr/>
          <a:lstStyle/>
          <a:p>
            <a:r>
              <a:rPr lang="en-US" sz="2400" dirty="0"/>
              <a:t> </a:t>
            </a:r>
            <a:r>
              <a:rPr lang="en-US" sz="2400" dirty="0" err="1"/>
              <a:t>hwc_buildpack</a:t>
            </a:r>
            <a:endParaRPr lang="en-US" sz="2400" dirty="0"/>
          </a:p>
          <a:p>
            <a:pPr lvl="1"/>
            <a:r>
              <a:rPr lang="en-US" sz="2000" dirty="0"/>
              <a:t> Used with Windows 2012 R2 stem cell</a:t>
            </a:r>
          </a:p>
          <a:p>
            <a:pPr lvl="1"/>
            <a:r>
              <a:rPr lang="en-US" sz="2000" dirty="0"/>
              <a:t> Supports .NET Framework 4.5+</a:t>
            </a:r>
          </a:p>
          <a:p>
            <a:pPr lvl="1"/>
            <a:r>
              <a:rPr lang="en-US" sz="2000" dirty="0"/>
              <a:t> .NET Framework is installed on stem cell</a:t>
            </a:r>
          </a:p>
          <a:p>
            <a:r>
              <a:rPr lang="en-US" sz="2400" dirty="0"/>
              <a:t> </a:t>
            </a:r>
            <a:r>
              <a:rPr lang="en-US" sz="2400" dirty="0" err="1"/>
              <a:t>dotnet_core_buildpack</a:t>
            </a:r>
            <a:endParaRPr lang="en-US" sz="2400" dirty="0"/>
          </a:p>
          <a:p>
            <a:pPr lvl="1"/>
            <a:r>
              <a:rPr lang="en-US" sz="2000" dirty="0"/>
              <a:t> Used with Linux stem cell</a:t>
            </a:r>
          </a:p>
          <a:p>
            <a:pPr lvl="1"/>
            <a:r>
              <a:rPr lang="en-US" sz="2000" dirty="0"/>
              <a:t> Supports .NET Core 1.0+</a:t>
            </a:r>
          </a:p>
          <a:p>
            <a:pPr lvl="1"/>
            <a:r>
              <a:rPr lang="en-US" sz="2000" dirty="0"/>
              <a:t> .NET Framework is installed by the </a:t>
            </a:r>
            <a:r>
              <a:rPr lang="en-US" sz="2000" dirty="0" err="1"/>
              <a:t>buildpack</a:t>
            </a:r>
            <a:endParaRPr lang="en-US" sz="2000" dirty="0"/>
          </a:p>
        </p:txBody>
      </p:sp>
    </p:spTree>
    <p:extLst>
      <p:ext uri="{BB962C8B-B14F-4D97-AF65-F5344CB8AC3E}">
        <p14:creationId xmlns:p14="http://schemas.microsoft.com/office/powerpoint/2010/main" val="2779819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Shape 112"/>
          <p:cNvPicPr preferRelativeResize="0"/>
          <p:nvPr/>
        </p:nvPicPr>
        <p:blipFill rotWithShape="1">
          <a:blip r:embed="rId3">
            <a:alphaModFix/>
          </a:blip>
          <a:srcRect/>
          <a:stretch/>
        </p:blipFill>
        <p:spPr>
          <a:xfrm>
            <a:off x="-1" y="-6462"/>
            <a:ext cx="9167236" cy="5156574"/>
          </a:xfrm>
          <a:prstGeom prst="rect">
            <a:avLst/>
          </a:prstGeom>
          <a:noFill/>
          <a:ln>
            <a:noFill/>
          </a:ln>
        </p:spPr>
      </p:pic>
      <p:sp>
        <p:nvSpPr>
          <p:cNvPr id="113" name="Shape 113"/>
          <p:cNvSpPr txBox="1"/>
          <p:nvPr/>
        </p:nvSpPr>
        <p:spPr>
          <a:xfrm>
            <a:off x="446035" y="1487154"/>
            <a:ext cx="3965191" cy="1975188"/>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4000" dirty="0">
                <a:solidFill>
                  <a:schemeClr val="lt1"/>
                </a:solidFill>
                <a:latin typeface="Roboto"/>
                <a:ea typeface="Roboto"/>
                <a:cs typeface="Roboto"/>
                <a:sym typeface="Roboto"/>
              </a:rPr>
              <a:t>Introductions</a:t>
            </a:r>
          </a:p>
        </p:txBody>
      </p:sp>
      <p:pic>
        <p:nvPicPr>
          <p:cNvPr id="114" name="Shape 114"/>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041289480"/>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Shape 322"/>
          <p:cNvPicPr preferRelativeResize="0"/>
          <p:nvPr/>
        </p:nvPicPr>
        <p:blipFill rotWithShape="1">
          <a:blip r:embed="rId3">
            <a:alphaModFix/>
          </a:blip>
          <a:srcRect/>
          <a:stretch/>
        </p:blipFill>
        <p:spPr>
          <a:xfrm>
            <a:off x="749594" y="1456419"/>
            <a:ext cx="7644809" cy="3201907"/>
          </a:xfrm>
          <a:prstGeom prst="rect">
            <a:avLst/>
          </a:prstGeom>
          <a:noFill/>
          <a:ln>
            <a:noFill/>
          </a:ln>
        </p:spPr>
      </p:pic>
      <p:sp>
        <p:nvSpPr>
          <p:cNvPr id="323" name="Shape 323"/>
          <p:cNvSpPr txBox="1"/>
          <p:nvPr/>
        </p:nvSpPr>
        <p:spPr>
          <a:xfrm>
            <a:off x="127591" y="606056"/>
            <a:ext cx="8888817" cy="446567"/>
          </a:xfrm>
          <a:prstGeom prst="rect">
            <a:avLst/>
          </a:prstGeom>
          <a:no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2800" b="1" i="0" u="none" strike="noStrike" kern="0" cap="none" spc="0" normalizeH="0" baseline="0" noProof="0" dirty="0" err="1">
                <a:ln>
                  <a:noFill/>
                </a:ln>
                <a:solidFill>
                  <a:srgbClr val="FFFFFF"/>
                </a:solidFill>
                <a:effectLst/>
                <a:uLnTx/>
                <a:uFillTx/>
                <a:latin typeface="Proxima Nova"/>
                <a:ea typeface="Proxima Nova"/>
                <a:cs typeface="Proxima Nova"/>
                <a:sym typeface="Proxima Nova"/>
              </a:rPr>
              <a:t>Buildpacks</a:t>
            </a:r>
            <a:r>
              <a:rPr kumimoji="0" lang="en-US" sz="2800" b="1" i="0" u="none" strike="noStrike" kern="0" cap="none" spc="0" normalizeH="0" baseline="0" noProof="0" dirty="0">
                <a:ln>
                  <a:noFill/>
                </a:ln>
                <a:solidFill>
                  <a:srgbClr val="FFFFFF"/>
                </a:solidFill>
                <a:effectLst/>
                <a:uLnTx/>
                <a:uFillTx/>
                <a:latin typeface="Proxima Nova"/>
                <a:ea typeface="Proxima Nova"/>
                <a:cs typeface="Proxima Nova"/>
                <a:sym typeface="Proxima Nova"/>
              </a:rPr>
              <a:t> are prioritized and requires lifecycle management with a defined CI/CD process</a:t>
            </a:r>
          </a:p>
        </p:txBody>
      </p:sp>
    </p:spTree>
    <p:extLst>
      <p:ext uri="{BB962C8B-B14F-4D97-AF65-F5344CB8AC3E}">
        <p14:creationId xmlns:p14="http://schemas.microsoft.com/office/powerpoint/2010/main" val="4029635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p:nvPr/>
        </p:nvSpPr>
        <p:spPr>
          <a:xfrm>
            <a:off x="5595382" y="1540914"/>
            <a:ext cx="2235518" cy="1215824"/>
          </a:xfrm>
          <a:prstGeom prst="rect">
            <a:avLst/>
          </a:prstGeom>
          <a:solidFill>
            <a:srgbClr val="329255"/>
          </a:solidFill>
          <a:ln>
            <a:noFill/>
          </a:ln>
        </p:spPr>
        <p:txBody>
          <a:bodyPr wrap="square"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sp>
        <p:nvSpPr>
          <p:cNvPr id="343" name="Shape 343"/>
          <p:cNvSpPr/>
          <p:nvPr/>
        </p:nvSpPr>
        <p:spPr>
          <a:xfrm>
            <a:off x="3309182" y="1540279"/>
            <a:ext cx="2235518" cy="1215823"/>
          </a:xfrm>
          <a:prstGeom prst="rect">
            <a:avLst/>
          </a:prstGeom>
          <a:solidFill>
            <a:srgbClr val="319256"/>
          </a:solidFill>
          <a:ln>
            <a:noFill/>
          </a:ln>
        </p:spPr>
        <p:txBody>
          <a:bodyPr wrap="square"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sp>
        <p:nvSpPr>
          <p:cNvPr id="344" name="Shape 344"/>
          <p:cNvSpPr/>
          <p:nvPr/>
        </p:nvSpPr>
        <p:spPr>
          <a:xfrm>
            <a:off x="1193800" y="1543582"/>
            <a:ext cx="2013903" cy="1213544"/>
          </a:xfrm>
          <a:prstGeom prst="rect">
            <a:avLst/>
          </a:prstGeom>
          <a:solidFill>
            <a:schemeClr val="accent3"/>
          </a:solidFill>
          <a:ln>
            <a:noFill/>
          </a:ln>
        </p:spPr>
        <p:txBody>
          <a:bodyPr wrap="square"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sp>
        <p:nvSpPr>
          <p:cNvPr id="345" name="Shape 345"/>
          <p:cNvSpPr/>
          <p:nvPr/>
        </p:nvSpPr>
        <p:spPr>
          <a:xfrm>
            <a:off x="5590103" y="2808336"/>
            <a:ext cx="2235518" cy="1215824"/>
          </a:xfrm>
          <a:prstGeom prst="rect">
            <a:avLst/>
          </a:prstGeom>
          <a:solidFill>
            <a:srgbClr val="329255"/>
          </a:solidFill>
          <a:ln>
            <a:noFill/>
          </a:ln>
        </p:spPr>
        <p:txBody>
          <a:bodyPr wrap="square"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sp>
        <p:nvSpPr>
          <p:cNvPr id="346" name="Shape 346"/>
          <p:cNvSpPr/>
          <p:nvPr/>
        </p:nvSpPr>
        <p:spPr>
          <a:xfrm>
            <a:off x="1193800" y="2799692"/>
            <a:ext cx="2013903" cy="1233110"/>
          </a:xfrm>
          <a:prstGeom prst="rect">
            <a:avLst/>
          </a:prstGeom>
          <a:solidFill>
            <a:schemeClr val="accent3"/>
          </a:solidFill>
          <a:ln>
            <a:noFill/>
          </a:ln>
        </p:spPr>
        <p:txBody>
          <a:bodyPr wrap="square"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sp>
        <p:nvSpPr>
          <p:cNvPr id="347" name="Shape 347"/>
          <p:cNvSpPr txBox="1">
            <a:spLocks noGrp="1"/>
          </p:cNvSpPr>
          <p:nvPr>
            <p:ph type="title" idx="4294967295"/>
          </p:nvPr>
        </p:nvSpPr>
        <p:spPr>
          <a:xfrm>
            <a:off x="2551994" y="236242"/>
            <a:ext cx="4149517" cy="541337"/>
          </a:xfrm>
          <a:prstGeom prst="rect">
            <a:avLst/>
          </a:prstGeom>
          <a:noFill/>
          <a:ln>
            <a:noFill/>
          </a:ln>
        </p:spPr>
        <p:txBody>
          <a:bodyPr wrap="square" lIns="45675" tIns="45675" rIns="45675" bIns="45675" anchor="t"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2800" b="1" i="0" u="none" strike="noStrike" cap="none" dirty="0">
                <a:solidFill>
                  <a:schemeClr val="bg1"/>
                </a:solidFill>
                <a:latin typeface="Arial"/>
                <a:ea typeface="Arial"/>
                <a:cs typeface="Arial"/>
                <a:sym typeface="Arial"/>
              </a:rPr>
              <a:t>Stacks and </a:t>
            </a:r>
            <a:r>
              <a:rPr lang="en-US" sz="2800" b="1" i="0" u="none" strike="noStrike" cap="none" dirty="0" err="1">
                <a:solidFill>
                  <a:schemeClr val="bg1"/>
                </a:solidFill>
                <a:latin typeface="Arial"/>
                <a:ea typeface="Arial"/>
                <a:cs typeface="Arial"/>
                <a:sym typeface="Arial"/>
              </a:rPr>
              <a:t>Buildpacks</a:t>
            </a:r>
            <a:r>
              <a:rPr lang="en-US" sz="2800" b="1" i="0" u="none" strike="noStrike" cap="none" dirty="0">
                <a:solidFill>
                  <a:schemeClr val="bg1"/>
                </a:solidFill>
                <a:latin typeface="Arial"/>
                <a:ea typeface="Arial"/>
                <a:cs typeface="Arial"/>
                <a:sym typeface="Arial"/>
              </a:rPr>
              <a:t> </a:t>
            </a:r>
          </a:p>
        </p:txBody>
      </p:sp>
      <p:sp>
        <p:nvSpPr>
          <p:cNvPr id="348" name="Shape 348"/>
          <p:cNvSpPr txBox="1">
            <a:spLocks noGrp="1"/>
          </p:cNvSpPr>
          <p:nvPr>
            <p:ph type="sldNum" idx="4294967295"/>
          </p:nvPr>
        </p:nvSpPr>
        <p:spPr>
          <a:xfrm>
            <a:off x="0" y="4860925"/>
            <a:ext cx="374650" cy="274638"/>
          </a:xfrm>
          <a:prstGeom prst="rect">
            <a:avLst/>
          </a:prstGeom>
          <a:noFill/>
          <a:ln>
            <a:noFill/>
          </a:ln>
        </p:spPr>
        <p:txBody>
          <a:bodyPr wrap="square" lIns="45675" tIns="45675" rIns="45675" bIns="45675"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US" sz="900" b="0" i="0" u="none" strike="noStrike" cap="none">
                <a:solidFill>
                  <a:srgbClr val="A5A5A5"/>
                </a:solidFill>
                <a:latin typeface="Arial"/>
                <a:ea typeface="Arial"/>
                <a:cs typeface="Arial"/>
                <a:sym typeface="Arial"/>
              </a:rPr>
              <a:t>31</a:t>
            </a:fld>
            <a:endParaRPr lang="en-US" sz="900" b="0" i="0" u="none" strike="noStrike" cap="none">
              <a:solidFill>
                <a:srgbClr val="A5A5A5"/>
              </a:solidFill>
              <a:latin typeface="Arial"/>
              <a:ea typeface="Arial"/>
              <a:cs typeface="Arial"/>
              <a:sym typeface="Arial"/>
            </a:endParaRPr>
          </a:p>
        </p:txBody>
      </p:sp>
      <p:sp>
        <p:nvSpPr>
          <p:cNvPr id="350" name="Shape 350"/>
          <p:cNvSpPr/>
          <p:nvPr/>
        </p:nvSpPr>
        <p:spPr>
          <a:xfrm>
            <a:off x="1507146" y="1995947"/>
            <a:ext cx="1361808" cy="313393"/>
          </a:xfrm>
          <a:prstGeom prst="rect">
            <a:avLst/>
          </a:prstGeom>
          <a:noFill/>
          <a:ln>
            <a:noFill/>
          </a:ln>
        </p:spPr>
        <p:txBody>
          <a:bodyPr wrap="square" lIns="45700" tIns="45700" rIns="45700"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600" b="1" i="0" u="none" strike="noStrike" cap="none">
                <a:solidFill>
                  <a:srgbClr val="FFFFFF"/>
                </a:solidFill>
                <a:latin typeface="Arial"/>
                <a:ea typeface="Arial"/>
                <a:cs typeface="Arial"/>
                <a:sym typeface="Arial"/>
              </a:rPr>
              <a:t>.NET 4.x</a:t>
            </a:r>
          </a:p>
        </p:txBody>
      </p:sp>
      <p:sp>
        <p:nvSpPr>
          <p:cNvPr id="351" name="Shape 351"/>
          <p:cNvSpPr/>
          <p:nvPr/>
        </p:nvSpPr>
        <p:spPr>
          <a:xfrm>
            <a:off x="3309619" y="896415"/>
            <a:ext cx="2234645" cy="542100"/>
          </a:xfrm>
          <a:prstGeom prst="rect">
            <a:avLst/>
          </a:prstGeom>
          <a:solidFill>
            <a:schemeClr val="accent3"/>
          </a:solidFill>
          <a:ln>
            <a:noFill/>
          </a:ln>
        </p:spPr>
        <p:txBody>
          <a:bodyPr wrap="square"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sp>
        <p:nvSpPr>
          <p:cNvPr id="352" name="Shape 352"/>
          <p:cNvSpPr/>
          <p:nvPr/>
        </p:nvSpPr>
        <p:spPr>
          <a:xfrm>
            <a:off x="3296919" y="1009372"/>
            <a:ext cx="2234645" cy="313392"/>
          </a:xfrm>
          <a:prstGeom prst="rect">
            <a:avLst/>
          </a:prstGeom>
          <a:noFill/>
          <a:ln>
            <a:noFill/>
          </a:ln>
        </p:spPr>
        <p:txBody>
          <a:bodyPr wrap="square" lIns="45700" tIns="45700" rIns="45700"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600" b="1" i="0" u="none" strike="noStrike" cap="none">
                <a:solidFill>
                  <a:srgbClr val="FFFFFF"/>
                </a:solidFill>
                <a:latin typeface="Arial"/>
                <a:ea typeface="Arial"/>
                <a:cs typeface="Arial"/>
                <a:sym typeface="Arial"/>
              </a:rPr>
              <a:t>windows2012R2</a:t>
            </a:r>
          </a:p>
        </p:txBody>
      </p:sp>
      <p:sp>
        <p:nvSpPr>
          <p:cNvPr id="353" name="Shape 353"/>
          <p:cNvSpPr/>
          <p:nvPr/>
        </p:nvSpPr>
        <p:spPr>
          <a:xfrm>
            <a:off x="1026239" y="4218000"/>
            <a:ext cx="7309831" cy="723518"/>
          </a:xfrm>
          <a:prstGeom prst="rect">
            <a:avLst/>
          </a:prstGeom>
          <a:noFill/>
          <a:ln>
            <a:noFill/>
          </a:ln>
        </p:spPr>
        <p:txBody>
          <a:bodyPr wrap="square" lIns="45700" tIns="45700" rIns="45700"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dirty="0">
                <a:solidFill>
                  <a:schemeClr val="bg1"/>
                </a:solidFill>
              </a:rPr>
              <a:t>* Requires  .NET Core runtime to be installed on the Windows 2012 R2 stem cell or via a custom </a:t>
            </a:r>
            <a:r>
              <a:rPr lang="en-US" dirty="0" err="1">
                <a:solidFill>
                  <a:schemeClr val="bg1"/>
                </a:solidFill>
              </a:rPr>
              <a:t>buildpack</a:t>
            </a:r>
            <a:r>
              <a:rPr lang="en-US" dirty="0">
                <a:solidFill>
                  <a:schemeClr val="bg1"/>
                </a:solidFill>
              </a:rPr>
              <a:t> for applications requiring dotnet.exe</a:t>
            </a:r>
            <a:endParaRPr lang="en-US" dirty="0">
              <a:solidFill>
                <a:schemeClr val="bg1"/>
              </a:solidFill>
              <a:hlinkClick r:id="rId3"/>
            </a:endParaRPr>
          </a:p>
        </p:txBody>
      </p:sp>
      <p:sp>
        <p:nvSpPr>
          <p:cNvPr id="354" name="Shape 354"/>
          <p:cNvSpPr/>
          <p:nvPr/>
        </p:nvSpPr>
        <p:spPr>
          <a:xfrm>
            <a:off x="5588475" y="3099555"/>
            <a:ext cx="2238774" cy="633386"/>
          </a:xfrm>
          <a:prstGeom prst="rect">
            <a:avLst/>
          </a:prstGeom>
          <a:noFill/>
          <a:ln>
            <a:noFill/>
          </a:ln>
        </p:spPr>
        <p:txBody>
          <a:bodyPr wrap="square" lIns="45700" tIns="45700" rIns="45700"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400" b="1" i="0" u="none" strike="noStrike" cap="none" dirty="0" err="1">
                <a:solidFill>
                  <a:srgbClr val="FFFFFF"/>
                </a:solidFill>
                <a:latin typeface="Arial"/>
                <a:ea typeface="Arial"/>
                <a:cs typeface="Arial"/>
                <a:sym typeface="Arial"/>
              </a:rPr>
              <a:t>buildpack</a:t>
            </a:r>
            <a:r>
              <a:rPr lang="en-US" sz="1400" b="1" i="0" u="none" strike="noStrike" cap="none" dirty="0">
                <a:solidFill>
                  <a:srgbClr val="FFFFFF"/>
                </a:solidFill>
                <a:latin typeface="Arial"/>
                <a:ea typeface="Arial"/>
                <a:cs typeface="Arial"/>
                <a:sym typeface="Arial"/>
              </a:rPr>
              <a:t>:</a:t>
            </a:r>
          </a:p>
          <a:p>
            <a:pPr marL="0" marR="0" lvl="0" indent="0" algn="ctr" rtl="0">
              <a:lnSpc>
                <a:spcPct val="100000"/>
              </a:lnSpc>
              <a:spcBef>
                <a:spcPts val="0"/>
              </a:spcBef>
              <a:spcAft>
                <a:spcPts val="0"/>
              </a:spcAft>
              <a:buClr>
                <a:srgbClr val="FFFFFF"/>
              </a:buClr>
              <a:buSzPct val="25000"/>
              <a:buFont typeface="Arial"/>
              <a:buNone/>
            </a:pPr>
            <a:r>
              <a:rPr lang="en-US" sz="1400" b="0" i="0" u="none" strike="noStrike" cap="none" dirty="0" err="1">
                <a:solidFill>
                  <a:srgbClr val="FFFFFF"/>
                </a:solidFill>
                <a:latin typeface="Arial"/>
                <a:ea typeface="Arial"/>
                <a:cs typeface="Arial"/>
                <a:sym typeface="Arial"/>
              </a:rPr>
              <a:t>dotnet_core_buildpack</a:t>
            </a:r>
            <a:endParaRPr lang="en-US" sz="1400" b="0" i="0" u="none" strike="noStrike" cap="none" dirty="0">
              <a:solidFill>
                <a:srgbClr val="FFFFFF"/>
              </a:solidFill>
              <a:latin typeface="Arial"/>
              <a:ea typeface="Arial"/>
              <a:cs typeface="Arial"/>
              <a:sym typeface="Arial"/>
            </a:endParaRPr>
          </a:p>
        </p:txBody>
      </p:sp>
      <p:sp>
        <p:nvSpPr>
          <p:cNvPr id="355" name="Shape 355"/>
          <p:cNvSpPr/>
          <p:nvPr/>
        </p:nvSpPr>
        <p:spPr>
          <a:xfrm>
            <a:off x="3307555" y="1856247"/>
            <a:ext cx="2238772" cy="633386"/>
          </a:xfrm>
          <a:prstGeom prst="rect">
            <a:avLst/>
          </a:prstGeom>
          <a:noFill/>
          <a:ln>
            <a:noFill/>
          </a:ln>
        </p:spPr>
        <p:txBody>
          <a:bodyPr wrap="square" lIns="45700" tIns="45700" rIns="45700"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400" b="1" i="0" u="none" strike="noStrike" cap="none" dirty="0" err="1">
                <a:solidFill>
                  <a:srgbClr val="FFFFFF"/>
                </a:solidFill>
                <a:latin typeface="Arial"/>
                <a:ea typeface="Arial"/>
                <a:cs typeface="Arial"/>
                <a:sym typeface="Arial"/>
              </a:rPr>
              <a:t>buildpack</a:t>
            </a:r>
            <a:r>
              <a:rPr lang="en-US" sz="1400" b="1" i="0" u="none" strike="noStrike" cap="none" dirty="0">
                <a:solidFill>
                  <a:srgbClr val="FFFFFF"/>
                </a:solidFill>
                <a:latin typeface="Arial"/>
                <a:ea typeface="Arial"/>
                <a:cs typeface="Arial"/>
                <a:sym typeface="Arial"/>
              </a:rPr>
              <a:t>:</a:t>
            </a:r>
          </a:p>
          <a:p>
            <a:pPr marL="0" marR="0" lvl="0" indent="0" algn="ctr" rtl="0">
              <a:lnSpc>
                <a:spcPct val="100000"/>
              </a:lnSpc>
              <a:spcBef>
                <a:spcPts val="0"/>
              </a:spcBef>
              <a:spcAft>
                <a:spcPts val="0"/>
              </a:spcAft>
              <a:buClr>
                <a:srgbClr val="FFFFFF"/>
              </a:buClr>
              <a:buSzPct val="25000"/>
              <a:buFont typeface="Arial"/>
              <a:buNone/>
            </a:pPr>
            <a:r>
              <a:rPr lang="en-US" sz="1400" b="0" i="0" u="none" strike="noStrike" cap="none" dirty="0" err="1">
                <a:solidFill>
                  <a:srgbClr val="FFFFFF"/>
                </a:solidFill>
                <a:latin typeface="Arial"/>
                <a:ea typeface="Arial"/>
                <a:cs typeface="Arial"/>
                <a:sym typeface="Arial"/>
              </a:rPr>
              <a:t>hwc_buildpack</a:t>
            </a:r>
            <a:endParaRPr lang="en-US" sz="1400" b="0" i="0" u="none" strike="noStrike" cap="none" dirty="0">
              <a:solidFill>
                <a:srgbClr val="FFFFFF"/>
              </a:solidFill>
              <a:latin typeface="Arial"/>
              <a:ea typeface="Arial"/>
              <a:cs typeface="Arial"/>
              <a:sym typeface="Arial"/>
            </a:endParaRPr>
          </a:p>
        </p:txBody>
      </p:sp>
      <p:sp>
        <p:nvSpPr>
          <p:cNvPr id="356" name="Shape 356"/>
          <p:cNvSpPr/>
          <p:nvPr/>
        </p:nvSpPr>
        <p:spPr>
          <a:xfrm>
            <a:off x="3309182" y="2808336"/>
            <a:ext cx="2235518" cy="1215824"/>
          </a:xfrm>
          <a:prstGeom prst="rect">
            <a:avLst/>
          </a:prstGeom>
          <a:solidFill>
            <a:srgbClr val="329255"/>
          </a:solidFill>
          <a:ln>
            <a:noFill/>
          </a:ln>
        </p:spPr>
        <p:txBody>
          <a:bodyPr wrap="square"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400" b="0" i="0" u="none" strike="noStrike" cap="none" dirty="0">
              <a:solidFill>
                <a:srgbClr val="FFFFFF"/>
              </a:solidFill>
              <a:latin typeface="Arial"/>
              <a:ea typeface="Arial"/>
              <a:cs typeface="Arial"/>
              <a:sym typeface="Arial"/>
            </a:endParaRPr>
          </a:p>
        </p:txBody>
      </p:sp>
      <p:sp>
        <p:nvSpPr>
          <p:cNvPr id="357" name="Shape 357"/>
          <p:cNvSpPr/>
          <p:nvPr/>
        </p:nvSpPr>
        <p:spPr>
          <a:xfrm>
            <a:off x="3307555" y="2824297"/>
            <a:ext cx="2238772" cy="1179486"/>
          </a:xfrm>
          <a:prstGeom prst="rect">
            <a:avLst/>
          </a:prstGeom>
          <a:no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SzPct val="25000"/>
              <a:buFont typeface="Arial"/>
              <a:buNone/>
            </a:pPr>
            <a:endParaRPr lang="en-US" sz="1400" b="1"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FFFFFF"/>
              </a:buClr>
              <a:buSzPct val="25000"/>
              <a:buFont typeface="Arial"/>
              <a:buNone/>
            </a:pPr>
            <a:r>
              <a:rPr lang="en-US" sz="1400" b="1" i="0" u="none" strike="noStrike" cap="none" dirty="0" err="1">
                <a:solidFill>
                  <a:srgbClr val="FFFFFF"/>
                </a:solidFill>
                <a:latin typeface="Arial"/>
                <a:ea typeface="Arial"/>
                <a:cs typeface="Arial"/>
                <a:sym typeface="Arial"/>
              </a:rPr>
              <a:t>buildpack</a:t>
            </a:r>
            <a:r>
              <a:rPr lang="en-US" sz="1400" b="1" i="0" u="none" strike="noStrike" cap="none" dirty="0">
                <a:solidFill>
                  <a:srgbClr val="FFFFFF"/>
                </a:solidFill>
                <a:latin typeface="Arial"/>
                <a:ea typeface="Arial"/>
                <a:cs typeface="Arial"/>
                <a:sym typeface="Arial"/>
              </a:rPr>
              <a:t>:</a:t>
            </a:r>
          </a:p>
          <a:p>
            <a:pPr marL="0" marR="0" lvl="0" indent="0" algn="ctr" rtl="0">
              <a:lnSpc>
                <a:spcPct val="100000"/>
              </a:lnSpc>
              <a:spcBef>
                <a:spcPts val="0"/>
              </a:spcBef>
              <a:spcAft>
                <a:spcPts val="0"/>
              </a:spcAft>
              <a:buClr>
                <a:srgbClr val="FFFFFF"/>
              </a:buClr>
              <a:buSzPct val="25000"/>
              <a:buFont typeface="Arial"/>
              <a:buNone/>
            </a:pPr>
            <a:r>
              <a:rPr lang="en-US" sz="1400" b="0" i="0" u="none" strike="noStrike" cap="none" dirty="0" err="1">
                <a:solidFill>
                  <a:srgbClr val="FFFFFF"/>
                </a:solidFill>
                <a:latin typeface="Arial"/>
                <a:ea typeface="Arial"/>
                <a:cs typeface="Arial"/>
                <a:sym typeface="Arial"/>
              </a:rPr>
              <a:t>binary_buildpack</a:t>
            </a:r>
            <a:r>
              <a:rPr lang="en-US" sz="1400" b="0" i="0" u="none" strike="noStrike" cap="none" dirty="0">
                <a:solidFill>
                  <a:srgbClr val="FFFFFF"/>
                </a:solidFill>
                <a:latin typeface="Arial"/>
                <a:ea typeface="Arial"/>
                <a:cs typeface="Arial"/>
                <a:sym typeface="Arial"/>
              </a:rPr>
              <a:t>*</a:t>
            </a:r>
          </a:p>
          <a:p>
            <a:pPr marL="0" marR="0" lvl="0" indent="0" algn="ctr" rtl="0">
              <a:lnSpc>
                <a:spcPct val="100000"/>
              </a:lnSpc>
              <a:spcBef>
                <a:spcPts val="0"/>
              </a:spcBef>
              <a:spcAft>
                <a:spcPts val="0"/>
              </a:spcAft>
              <a:buClr>
                <a:srgbClr val="FFFFFF"/>
              </a:buClr>
              <a:buSzPct val="25000"/>
              <a:buFont typeface="Arial"/>
              <a:buNone/>
            </a:pPr>
            <a:r>
              <a:rPr lang="en-US" sz="1400" b="0" i="0" u="none" strike="noStrike" cap="none" dirty="0">
                <a:solidFill>
                  <a:srgbClr val="FFFFFF"/>
                </a:solidFill>
                <a:latin typeface="Arial"/>
                <a:ea typeface="Arial"/>
                <a:cs typeface="Arial"/>
                <a:sym typeface="Arial"/>
              </a:rPr>
              <a:t>o</a:t>
            </a:r>
            <a:r>
              <a:rPr lang="en-US" dirty="0">
                <a:solidFill>
                  <a:srgbClr val="FFFFFF"/>
                </a:solidFill>
              </a:rPr>
              <a:t>r</a:t>
            </a:r>
          </a:p>
          <a:p>
            <a:pPr marL="0" marR="0" lvl="0" indent="0" algn="ctr" rtl="0">
              <a:lnSpc>
                <a:spcPct val="100000"/>
              </a:lnSpc>
              <a:spcBef>
                <a:spcPts val="0"/>
              </a:spcBef>
              <a:spcAft>
                <a:spcPts val="0"/>
              </a:spcAft>
              <a:buClr>
                <a:srgbClr val="FFFFFF"/>
              </a:buClr>
              <a:buSzPct val="25000"/>
              <a:buFont typeface="Arial"/>
              <a:buNone/>
            </a:pPr>
            <a:r>
              <a:rPr lang="en-US" dirty="0">
                <a:solidFill>
                  <a:srgbClr val="FFFFFF"/>
                </a:solidFill>
              </a:rPr>
              <a:t>custom</a:t>
            </a:r>
            <a:endParaRPr lang="en-US" sz="14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FFFFFF"/>
              </a:buClr>
              <a:buFont typeface="Arial"/>
              <a:buNone/>
            </a:pPr>
            <a:endParaRPr sz="1400" b="0" i="0" u="none" strike="noStrike" cap="none" dirty="0">
              <a:solidFill>
                <a:srgbClr val="FFFFFF"/>
              </a:solidFill>
              <a:latin typeface="Arial"/>
              <a:ea typeface="Arial"/>
              <a:cs typeface="Arial"/>
              <a:sym typeface="Arial"/>
            </a:endParaRPr>
          </a:p>
        </p:txBody>
      </p:sp>
      <p:sp>
        <p:nvSpPr>
          <p:cNvPr id="358" name="Shape 358"/>
          <p:cNvSpPr/>
          <p:nvPr/>
        </p:nvSpPr>
        <p:spPr>
          <a:xfrm>
            <a:off x="5588475" y="2021347"/>
            <a:ext cx="2238774" cy="288823"/>
          </a:xfrm>
          <a:prstGeom prst="rect">
            <a:avLst/>
          </a:prstGeom>
          <a:noFill/>
          <a:ln>
            <a:noFill/>
          </a:ln>
        </p:spPr>
        <p:txBody>
          <a:bodyPr wrap="square" lIns="45700" tIns="45700" rIns="45700"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400" b="1" i="0" u="none" strike="noStrike" cap="none">
                <a:solidFill>
                  <a:srgbClr val="FFFFFF"/>
                </a:solidFill>
                <a:latin typeface="Arial"/>
                <a:ea typeface="Arial"/>
                <a:cs typeface="Arial"/>
                <a:sym typeface="Arial"/>
              </a:rPr>
              <a:t>N/A</a:t>
            </a:r>
          </a:p>
        </p:txBody>
      </p:sp>
      <p:sp>
        <p:nvSpPr>
          <p:cNvPr id="359" name="Shape 359"/>
          <p:cNvSpPr/>
          <p:nvPr/>
        </p:nvSpPr>
        <p:spPr>
          <a:xfrm>
            <a:off x="1519846" y="3239671"/>
            <a:ext cx="1361808" cy="313392"/>
          </a:xfrm>
          <a:prstGeom prst="rect">
            <a:avLst/>
          </a:prstGeom>
          <a:noFill/>
          <a:ln>
            <a:noFill/>
          </a:ln>
        </p:spPr>
        <p:txBody>
          <a:bodyPr wrap="square" lIns="45700" tIns="45700" rIns="45700"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600" b="1" i="0" u="none" strike="noStrike" cap="none">
                <a:solidFill>
                  <a:srgbClr val="FFFFFF"/>
                </a:solidFill>
                <a:latin typeface="Arial"/>
                <a:ea typeface="Arial"/>
                <a:cs typeface="Arial"/>
                <a:sym typeface="Arial"/>
              </a:rPr>
              <a:t>.NET Core</a:t>
            </a:r>
          </a:p>
        </p:txBody>
      </p:sp>
      <p:sp>
        <p:nvSpPr>
          <p:cNvPr id="360" name="Shape 360"/>
          <p:cNvSpPr/>
          <p:nvPr/>
        </p:nvSpPr>
        <p:spPr>
          <a:xfrm>
            <a:off x="5596889" y="896415"/>
            <a:ext cx="2234645" cy="542100"/>
          </a:xfrm>
          <a:prstGeom prst="rect">
            <a:avLst/>
          </a:prstGeom>
          <a:solidFill>
            <a:schemeClr val="accent3"/>
          </a:solidFill>
          <a:ln>
            <a:noFill/>
          </a:ln>
        </p:spPr>
        <p:txBody>
          <a:bodyPr wrap="square"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sp>
        <p:nvSpPr>
          <p:cNvPr id="361" name="Shape 361"/>
          <p:cNvSpPr/>
          <p:nvPr/>
        </p:nvSpPr>
        <p:spPr>
          <a:xfrm>
            <a:off x="5584189" y="1009372"/>
            <a:ext cx="2234645" cy="313392"/>
          </a:xfrm>
          <a:prstGeom prst="rect">
            <a:avLst/>
          </a:prstGeom>
          <a:noFill/>
          <a:ln>
            <a:noFill/>
          </a:ln>
        </p:spPr>
        <p:txBody>
          <a:bodyPr wrap="square" lIns="45700" tIns="45700" rIns="45700"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600" b="1" i="0" u="none" strike="noStrike" cap="none">
                <a:solidFill>
                  <a:srgbClr val="FFFFFF"/>
                </a:solidFill>
                <a:latin typeface="Arial"/>
                <a:ea typeface="Arial"/>
                <a:cs typeface="Arial"/>
                <a:sym typeface="Arial"/>
              </a:rPr>
              <a:t>cflinuxfs2</a:t>
            </a:r>
          </a:p>
        </p:txBody>
      </p:sp>
      <p:sp>
        <p:nvSpPr>
          <p:cNvPr id="362" name="Shape 362"/>
          <p:cNvSpPr/>
          <p:nvPr/>
        </p:nvSpPr>
        <p:spPr>
          <a:xfrm>
            <a:off x="1159028" y="1188140"/>
            <a:ext cx="1217300" cy="288823"/>
          </a:xfrm>
          <a:prstGeom prst="rect">
            <a:avLst/>
          </a:prstGeom>
          <a:noFill/>
          <a:ln>
            <a:noFill/>
          </a:ln>
        </p:spPr>
        <p:txBody>
          <a:bodyPr wrap="square" lIns="45700" tIns="45700" rIns="45700"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chemeClr val="bg1"/>
                </a:solidFill>
                <a:latin typeface="Arial"/>
                <a:ea typeface="Arial"/>
                <a:cs typeface="Arial"/>
                <a:sym typeface="Arial"/>
              </a:rPr>
              <a:t>.NET Platform</a:t>
            </a:r>
          </a:p>
        </p:txBody>
      </p:sp>
      <p:sp>
        <p:nvSpPr>
          <p:cNvPr id="363" name="Shape 363"/>
          <p:cNvSpPr/>
          <p:nvPr/>
        </p:nvSpPr>
        <p:spPr>
          <a:xfrm>
            <a:off x="2568727" y="894227"/>
            <a:ext cx="548815" cy="288825"/>
          </a:xfrm>
          <a:prstGeom prst="rect">
            <a:avLst/>
          </a:prstGeom>
          <a:noFill/>
          <a:ln>
            <a:noFill/>
          </a:ln>
        </p:spPr>
        <p:txBody>
          <a:bodyPr wrap="square" lIns="45700" tIns="45700" rIns="45700"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chemeClr val="bg1"/>
                </a:solidFill>
                <a:latin typeface="Arial"/>
                <a:ea typeface="Arial"/>
                <a:cs typeface="Arial"/>
                <a:sym typeface="Arial"/>
              </a:rPr>
              <a:t>Stack</a:t>
            </a:r>
          </a:p>
        </p:txBody>
      </p:sp>
      <p:cxnSp>
        <p:nvCxnSpPr>
          <p:cNvPr id="364" name="Shape 364"/>
          <p:cNvCxnSpPr/>
          <p:nvPr/>
        </p:nvCxnSpPr>
        <p:spPr>
          <a:xfrm>
            <a:off x="1230971" y="923189"/>
            <a:ext cx="1939558" cy="517540"/>
          </a:xfrm>
          <a:prstGeom prst="straightConnector1">
            <a:avLst/>
          </a:prstGeom>
          <a:noFill/>
          <a:ln w="25400" cap="flat" cmpd="sng">
            <a:solidFill>
              <a:schemeClr val="bg1"/>
            </a:solidFill>
            <a:prstDash val="solid"/>
            <a:round/>
            <a:headEnd type="none" w="med" len="med"/>
            <a:tailEnd type="none" w="med" len="med"/>
          </a:ln>
        </p:spPr>
      </p:cxnSp>
    </p:spTree>
    <p:extLst>
      <p:ext uri="{BB962C8B-B14F-4D97-AF65-F5344CB8AC3E}">
        <p14:creationId xmlns:p14="http://schemas.microsoft.com/office/powerpoint/2010/main" val="3928964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Shape 607"/>
          <p:cNvSpPr/>
          <p:nvPr/>
        </p:nvSpPr>
        <p:spPr>
          <a:xfrm>
            <a:off x="6657975" y="219075"/>
            <a:ext cx="1919400" cy="2100300"/>
          </a:xfrm>
          <a:prstGeom prst="rect">
            <a:avLst/>
          </a:prstGeom>
          <a:noFill/>
          <a:ln w="9525" cap="flat" cmpd="sng">
            <a:solidFill>
              <a:schemeClr val="lt2"/>
            </a:solidFill>
            <a:prstDash val="dot"/>
            <a:round/>
            <a:headEnd type="none" w="med" len="med"/>
            <a:tailEnd type="none" w="med" len="med"/>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8" name="Shape 608"/>
          <p:cNvSpPr/>
          <p:nvPr/>
        </p:nvSpPr>
        <p:spPr>
          <a:xfrm rot="1188072">
            <a:off x="3504643" y="3025734"/>
            <a:ext cx="1671106" cy="1336382"/>
          </a:xfrm>
          <a:prstGeom prst="rect">
            <a:avLst/>
          </a:prstGeom>
          <a:solidFill>
            <a:srgbClr val="EFEFEF"/>
          </a:solidFill>
          <a:ln>
            <a:noFill/>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9" name="Shape 609"/>
          <p:cNvSpPr/>
          <p:nvPr/>
        </p:nvSpPr>
        <p:spPr>
          <a:xfrm rot="-5400000" flipH="1">
            <a:off x="2809850" y="2884962"/>
            <a:ext cx="1383600" cy="1002600"/>
          </a:xfrm>
          <a:prstGeom prst="parallelogram">
            <a:avLst>
              <a:gd name="adj" fmla="val 107303"/>
            </a:avLst>
          </a:prstGeom>
          <a:solidFill>
            <a:srgbClr val="F3F3F3"/>
          </a:solidFill>
          <a:ln w="9525" cap="flat" cmpd="sng">
            <a:solidFill>
              <a:srgbClr val="B7B7B7"/>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0" name="Shape 610"/>
          <p:cNvSpPr/>
          <p:nvPr/>
        </p:nvSpPr>
        <p:spPr>
          <a:xfrm rot="5400000">
            <a:off x="4388212" y="2304425"/>
            <a:ext cx="902700" cy="1692300"/>
          </a:xfrm>
          <a:prstGeom prst="parallelogram">
            <a:avLst>
              <a:gd name="adj" fmla="val 67382"/>
            </a:avLst>
          </a:prstGeom>
          <a:solidFill>
            <a:srgbClr val="F3F3F3"/>
          </a:solidFill>
          <a:ln w="9525" cap="flat" cmpd="sng">
            <a:solidFill>
              <a:srgbClr val="B7B7B7"/>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611" name="Shape 611"/>
          <p:cNvCxnSpPr/>
          <p:nvPr/>
        </p:nvCxnSpPr>
        <p:spPr>
          <a:xfrm>
            <a:off x="3257550" y="1828800"/>
            <a:ext cx="0" cy="1814400"/>
          </a:xfrm>
          <a:prstGeom prst="straightConnector1">
            <a:avLst/>
          </a:prstGeom>
          <a:noFill/>
          <a:ln w="9525" cap="flat" cmpd="sng">
            <a:solidFill>
              <a:srgbClr val="CCCCCC"/>
            </a:solidFill>
            <a:prstDash val="dot"/>
            <a:round/>
            <a:headEnd type="none" w="lg" len="lg"/>
            <a:tailEnd type="none" w="lg" len="lg"/>
          </a:ln>
        </p:spPr>
      </p:cxnSp>
      <p:cxnSp>
        <p:nvCxnSpPr>
          <p:cNvPr id="612" name="Shape 612"/>
          <p:cNvCxnSpPr/>
          <p:nvPr/>
        </p:nvCxnSpPr>
        <p:spPr>
          <a:xfrm>
            <a:off x="5438775" y="1457325"/>
            <a:ext cx="0" cy="1814400"/>
          </a:xfrm>
          <a:prstGeom prst="straightConnector1">
            <a:avLst/>
          </a:prstGeom>
          <a:noFill/>
          <a:ln w="9525" cap="flat" cmpd="sng">
            <a:solidFill>
              <a:srgbClr val="CCCCCC"/>
            </a:solidFill>
            <a:prstDash val="dot"/>
            <a:round/>
            <a:headEnd type="none" w="lg" len="lg"/>
            <a:tailEnd type="none" w="lg" len="lg"/>
          </a:ln>
        </p:spPr>
      </p:cxnSp>
      <p:sp>
        <p:nvSpPr>
          <p:cNvPr id="613" name="Shape 613"/>
          <p:cNvSpPr/>
          <p:nvPr/>
        </p:nvSpPr>
        <p:spPr>
          <a:xfrm rot="1187827">
            <a:off x="3610965" y="2879905"/>
            <a:ext cx="1476568" cy="1180767"/>
          </a:xfrm>
          <a:prstGeom prst="rect">
            <a:avLst/>
          </a:prstGeom>
          <a:solidFill>
            <a:srgbClr val="00A4F6"/>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4" name="Shape 614"/>
          <p:cNvSpPr/>
          <p:nvPr/>
        </p:nvSpPr>
        <p:spPr>
          <a:xfrm rot="1187827">
            <a:off x="3610965" y="2422722"/>
            <a:ext cx="1476568" cy="1180767"/>
          </a:xfrm>
          <a:prstGeom prst="rect">
            <a:avLst/>
          </a:prstGeom>
          <a:solidFill>
            <a:srgbClr val="FFFFFF"/>
          </a:solidFill>
          <a:ln w="9525" cap="flat" cmpd="sng">
            <a:solidFill>
              <a:srgbClr val="B7B7B7"/>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5" name="Shape 615"/>
          <p:cNvSpPr/>
          <p:nvPr/>
        </p:nvSpPr>
        <p:spPr>
          <a:xfrm rot="1187827">
            <a:off x="3610965" y="1965522"/>
            <a:ext cx="1476568" cy="1180767"/>
          </a:xfrm>
          <a:prstGeom prst="rect">
            <a:avLst/>
          </a:prstGeom>
          <a:solidFill>
            <a:srgbClr val="FFFFFF"/>
          </a:solidFill>
          <a:ln w="9525" cap="flat" cmpd="sng">
            <a:solidFill>
              <a:srgbClr val="B7B7B7"/>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16" name="Shape 616"/>
          <p:cNvPicPr preferRelativeResize="0"/>
          <p:nvPr/>
        </p:nvPicPr>
        <p:blipFill>
          <a:blip r:embed="rId3">
            <a:alphaModFix/>
          </a:blip>
          <a:stretch>
            <a:fillRect/>
          </a:stretch>
        </p:blipFill>
        <p:spPr>
          <a:xfrm>
            <a:off x="351850" y="926062"/>
            <a:ext cx="856576" cy="316075"/>
          </a:xfrm>
          <a:prstGeom prst="rect">
            <a:avLst/>
          </a:prstGeom>
          <a:noFill/>
          <a:ln>
            <a:noFill/>
          </a:ln>
        </p:spPr>
      </p:pic>
      <p:cxnSp>
        <p:nvCxnSpPr>
          <p:cNvPr id="617" name="Shape 617"/>
          <p:cNvCxnSpPr/>
          <p:nvPr/>
        </p:nvCxnSpPr>
        <p:spPr>
          <a:xfrm>
            <a:off x="2239275" y="3660250"/>
            <a:ext cx="934800" cy="0"/>
          </a:xfrm>
          <a:prstGeom prst="straightConnector1">
            <a:avLst/>
          </a:prstGeom>
          <a:noFill/>
          <a:ln w="9525" cap="flat" cmpd="sng">
            <a:solidFill>
              <a:srgbClr val="00A4F6"/>
            </a:solidFill>
            <a:prstDash val="solid"/>
            <a:round/>
            <a:headEnd type="none" w="lg" len="lg"/>
            <a:tailEnd type="triangle" w="lg" len="lg"/>
          </a:ln>
        </p:spPr>
      </p:cxnSp>
      <p:sp>
        <p:nvSpPr>
          <p:cNvPr id="618" name="Shape 618"/>
          <p:cNvSpPr txBox="1"/>
          <p:nvPr/>
        </p:nvSpPr>
        <p:spPr>
          <a:xfrm>
            <a:off x="876950" y="3413125"/>
            <a:ext cx="1437600" cy="403500"/>
          </a:xfrm>
          <a:prstGeom prst="rect">
            <a:avLst/>
          </a:prstGeom>
          <a:noFill/>
          <a:ln>
            <a:noFill/>
          </a:ln>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000" b="0" i="0" u="none" strike="noStrike" kern="0" cap="none" spc="0" normalizeH="0" baseline="0" noProof="0">
                <a:ln>
                  <a:noFill/>
                </a:ln>
                <a:solidFill>
                  <a:schemeClr val="bg1"/>
                </a:solidFill>
                <a:effectLst/>
                <a:uLnTx/>
                <a:uFillTx/>
                <a:latin typeface="Lato"/>
                <a:ea typeface="Lato"/>
                <a:cs typeface="Lato"/>
                <a:sym typeface="Lato"/>
              </a:rPr>
              <a:t>Windows Server Core container base image</a:t>
            </a:r>
          </a:p>
        </p:txBody>
      </p:sp>
      <p:sp>
        <p:nvSpPr>
          <p:cNvPr id="619" name="Shape 619"/>
          <p:cNvSpPr txBox="1"/>
          <p:nvPr/>
        </p:nvSpPr>
        <p:spPr>
          <a:xfrm>
            <a:off x="876950" y="2519575"/>
            <a:ext cx="1437600" cy="463500"/>
          </a:xfrm>
          <a:prstGeom prst="rect">
            <a:avLst/>
          </a:prstGeom>
          <a:noFill/>
          <a:ln>
            <a:noFill/>
          </a:ln>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000" b="0" i="0" u="none" strike="noStrike" kern="0" cap="none" spc="0" normalizeH="0" baseline="0" noProof="0">
                <a:ln>
                  <a:noFill/>
                </a:ln>
                <a:solidFill>
                  <a:schemeClr val="bg1"/>
                </a:solidFill>
                <a:effectLst/>
                <a:uLnTx/>
                <a:uFillTx/>
                <a:latin typeface="Lato"/>
                <a:ea typeface="Lato"/>
                <a:cs typeface="Lato"/>
                <a:sym typeface="Lato"/>
              </a:rPr>
              <a:t>Windows Features (.NET, HWC, etc.)</a:t>
            </a:r>
          </a:p>
        </p:txBody>
      </p:sp>
      <p:sp>
        <p:nvSpPr>
          <p:cNvPr id="620" name="Shape 620"/>
          <p:cNvSpPr/>
          <p:nvPr/>
        </p:nvSpPr>
        <p:spPr>
          <a:xfrm rot="-5400000" flipH="1">
            <a:off x="4503425" y="3497400"/>
            <a:ext cx="1368000" cy="1002600"/>
          </a:xfrm>
          <a:prstGeom prst="parallelogram">
            <a:avLst>
              <a:gd name="adj" fmla="val 107303"/>
            </a:avLst>
          </a:prstGeom>
          <a:solidFill>
            <a:srgbClr val="FFFFFF"/>
          </a:solidFill>
          <a:ln w="9525" cap="flat" cmpd="sng">
            <a:solidFill>
              <a:srgbClr val="B7B7B7"/>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1" name="Shape 621"/>
          <p:cNvSpPr/>
          <p:nvPr/>
        </p:nvSpPr>
        <p:spPr>
          <a:xfrm rot="5400000">
            <a:off x="3389237" y="3386225"/>
            <a:ext cx="902700" cy="1692300"/>
          </a:xfrm>
          <a:prstGeom prst="parallelogram">
            <a:avLst>
              <a:gd name="adj" fmla="val 67382"/>
            </a:avLst>
          </a:prstGeom>
          <a:solidFill>
            <a:srgbClr val="FFFFFF"/>
          </a:solidFill>
          <a:ln w="9525" cap="flat" cmpd="sng">
            <a:solidFill>
              <a:srgbClr val="B7B7B7"/>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2" name="Shape 622"/>
          <p:cNvSpPr txBox="1"/>
          <p:nvPr/>
        </p:nvSpPr>
        <p:spPr>
          <a:xfrm>
            <a:off x="6066725" y="2727415"/>
            <a:ext cx="1437600" cy="403500"/>
          </a:xfrm>
          <a:prstGeom prst="rect">
            <a:avLst/>
          </a:prstGeom>
          <a:noFill/>
          <a:ln>
            <a:noFill/>
          </a:ln>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000" b="0" i="0" u="none" strike="noStrike" kern="0" cap="none" spc="0" normalizeH="0" baseline="0" noProof="0">
                <a:ln>
                  <a:noFill/>
                </a:ln>
                <a:solidFill>
                  <a:schemeClr val="bg1"/>
                </a:solidFill>
                <a:effectLst/>
                <a:uLnTx/>
                <a:uFillTx/>
                <a:latin typeface="Lato"/>
                <a:ea typeface="Lato"/>
                <a:cs typeface="Lato"/>
                <a:sym typeface="Lato"/>
              </a:rPr>
              <a:t>User config</a:t>
            </a:r>
          </a:p>
        </p:txBody>
      </p:sp>
      <p:sp>
        <p:nvSpPr>
          <p:cNvPr id="623" name="Shape 623"/>
          <p:cNvSpPr txBox="1"/>
          <p:nvPr/>
        </p:nvSpPr>
        <p:spPr>
          <a:xfrm>
            <a:off x="6069975" y="2355640"/>
            <a:ext cx="1437600" cy="403500"/>
          </a:xfrm>
          <a:prstGeom prst="rect">
            <a:avLst/>
          </a:prstGeom>
          <a:noFill/>
          <a:ln>
            <a:noFill/>
          </a:ln>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000" b="0" i="0" u="none" strike="noStrike" kern="0" cap="none" spc="0" normalizeH="0" baseline="0" noProof="0" dirty="0">
                <a:ln>
                  <a:noFill/>
                </a:ln>
                <a:solidFill>
                  <a:schemeClr val="bg1"/>
                </a:solidFill>
                <a:effectLst/>
                <a:uLnTx/>
                <a:uFillTx/>
                <a:latin typeface="Lato"/>
                <a:ea typeface="Lato"/>
                <a:cs typeface="Lato"/>
                <a:sym typeface="Lato"/>
              </a:rPr>
              <a:t>Utilities</a:t>
            </a:r>
          </a:p>
        </p:txBody>
      </p:sp>
      <p:sp>
        <p:nvSpPr>
          <p:cNvPr id="624" name="Shape 624"/>
          <p:cNvSpPr txBox="1"/>
          <p:nvPr/>
        </p:nvSpPr>
        <p:spPr>
          <a:xfrm>
            <a:off x="876950" y="4043400"/>
            <a:ext cx="1536300" cy="514200"/>
          </a:xfrm>
          <a:prstGeom prst="rect">
            <a:avLst/>
          </a:prstGeom>
          <a:noFill/>
          <a:ln>
            <a:noFill/>
          </a:ln>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000" b="0" i="0" u="none" strike="noStrike" kern="0" cap="none" spc="0" normalizeH="0" baseline="0" noProof="0">
                <a:ln>
                  <a:noFill/>
                </a:ln>
                <a:solidFill>
                  <a:schemeClr val="bg1"/>
                </a:solidFill>
                <a:effectLst/>
                <a:uLnTx/>
                <a:uFillTx/>
                <a:latin typeface="Lato"/>
                <a:ea typeface="Lato"/>
                <a:cs typeface="Lato"/>
                <a:sym typeface="Lato"/>
              </a:rPr>
              <a:t>Windows Server Container</a:t>
            </a:r>
          </a:p>
        </p:txBody>
      </p:sp>
      <p:sp>
        <p:nvSpPr>
          <p:cNvPr id="625" name="Shape 625"/>
          <p:cNvSpPr txBox="1"/>
          <p:nvPr/>
        </p:nvSpPr>
        <p:spPr>
          <a:xfrm>
            <a:off x="876950" y="1647900"/>
            <a:ext cx="1437600" cy="403500"/>
          </a:xfrm>
          <a:prstGeom prst="rect">
            <a:avLst/>
          </a:prstGeom>
          <a:noFill/>
          <a:ln>
            <a:noFill/>
          </a:ln>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000" b="0" i="0" u="none" strike="noStrike" kern="0" cap="none" spc="0" normalizeH="0" baseline="0" noProof="0" dirty="0">
                <a:ln>
                  <a:noFill/>
                </a:ln>
                <a:solidFill>
                  <a:schemeClr val="bg1"/>
                </a:solidFill>
                <a:effectLst/>
                <a:uLnTx/>
                <a:uFillTx/>
                <a:latin typeface="Lato"/>
                <a:ea typeface="Lato"/>
                <a:cs typeface="Lato"/>
                <a:sym typeface="Lato"/>
              </a:rPr>
              <a:t>.NET </a:t>
            </a:r>
            <a:r>
              <a:rPr lang="en-US" sz="1000" dirty="0">
                <a:solidFill>
                  <a:schemeClr val="bg1"/>
                </a:solidFill>
                <a:latin typeface="Lato"/>
                <a:ea typeface="Lato"/>
                <a:cs typeface="Lato"/>
                <a:sym typeface="Lato"/>
              </a:rPr>
              <a:t>Modules</a:t>
            </a:r>
            <a:endParaRPr kumimoji="0" lang="en" sz="1000" b="0" i="0" u="none" strike="noStrike" kern="0" cap="none" spc="0" normalizeH="0" baseline="0" noProof="0" dirty="0">
              <a:ln>
                <a:noFill/>
              </a:ln>
              <a:solidFill>
                <a:schemeClr val="bg1"/>
              </a:solidFill>
              <a:effectLst/>
              <a:uLnTx/>
              <a:uFillTx/>
              <a:latin typeface="Lato"/>
              <a:ea typeface="Lato"/>
              <a:cs typeface="Lato"/>
              <a:sym typeface="Lato"/>
            </a:endParaRPr>
          </a:p>
        </p:txBody>
      </p:sp>
      <p:sp>
        <p:nvSpPr>
          <p:cNvPr id="626" name="Shape 626"/>
          <p:cNvSpPr/>
          <p:nvPr/>
        </p:nvSpPr>
        <p:spPr>
          <a:xfrm rot="1187460">
            <a:off x="3533057" y="2352734"/>
            <a:ext cx="328715" cy="479781"/>
          </a:xfrm>
          <a:prstGeom prst="rect">
            <a:avLst/>
          </a:prstGeom>
          <a:solidFill>
            <a:srgbClr val="00A4F6"/>
          </a:solidFill>
          <a:ln>
            <a:noFill/>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7" name="Shape 627"/>
          <p:cNvSpPr/>
          <p:nvPr/>
        </p:nvSpPr>
        <p:spPr>
          <a:xfrm rot="1187827">
            <a:off x="3610965" y="1508322"/>
            <a:ext cx="1476568" cy="1180767"/>
          </a:xfrm>
          <a:prstGeom prst="rect">
            <a:avLst/>
          </a:prstGeom>
          <a:solidFill>
            <a:srgbClr val="FFFFFF"/>
          </a:solidFill>
          <a:ln w="9525" cap="flat" cmpd="sng">
            <a:solidFill>
              <a:srgbClr val="B7B7B7"/>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8" name="Shape 628"/>
          <p:cNvSpPr/>
          <p:nvPr/>
        </p:nvSpPr>
        <p:spPr>
          <a:xfrm rot="1187460">
            <a:off x="4368918" y="2369446"/>
            <a:ext cx="328715" cy="262816"/>
          </a:xfrm>
          <a:prstGeom prst="rect">
            <a:avLst/>
          </a:prstGeom>
          <a:solidFill>
            <a:srgbClr val="999999"/>
          </a:solidFill>
          <a:ln>
            <a:noFill/>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9" name="Shape 629"/>
          <p:cNvSpPr/>
          <p:nvPr/>
        </p:nvSpPr>
        <p:spPr>
          <a:xfrm rot="1187827">
            <a:off x="3610965" y="1051122"/>
            <a:ext cx="1476568" cy="1180767"/>
          </a:xfrm>
          <a:prstGeom prst="rect">
            <a:avLst/>
          </a:prstGeom>
          <a:solidFill>
            <a:srgbClr val="FFFFFF"/>
          </a:solidFill>
          <a:ln w="9525" cap="flat" cmpd="sng">
            <a:solidFill>
              <a:srgbClr val="B7B7B7"/>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0" name="Shape 630"/>
          <p:cNvSpPr/>
          <p:nvPr/>
        </p:nvSpPr>
        <p:spPr>
          <a:xfrm rot="1187460">
            <a:off x="3768843" y="1731271"/>
            <a:ext cx="328715" cy="262816"/>
          </a:xfrm>
          <a:prstGeom prst="rect">
            <a:avLst/>
          </a:prstGeom>
          <a:solidFill>
            <a:srgbClr val="00A4F6"/>
          </a:solidFill>
          <a:ln>
            <a:noFill/>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631" name="Shape 631"/>
          <p:cNvCxnSpPr/>
          <p:nvPr/>
        </p:nvCxnSpPr>
        <p:spPr>
          <a:xfrm>
            <a:off x="595325" y="1272120"/>
            <a:ext cx="0" cy="2397299"/>
          </a:xfrm>
          <a:prstGeom prst="straightConnector1">
            <a:avLst/>
          </a:prstGeom>
          <a:noFill/>
          <a:ln w="9525" cap="flat" cmpd="sng">
            <a:solidFill>
              <a:srgbClr val="00A4F6"/>
            </a:solidFill>
            <a:prstDash val="solid"/>
            <a:round/>
            <a:headEnd type="none" w="lg" len="lg"/>
            <a:tailEnd type="none" w="lg" len="lg"/>
          </a:ln>
        </p:spPr>
      </p:cxnSp>
      <p:cxnSp>
        <p:nvCxnSpPr>
          <p:cNvPr id="632" name="Shape 632"/>
          <p:cNvCxnSpPr/>
          <p:nvPr/>
        </p:nvCxnSpPr>
        <p:spPr>
          <a:xfrm>
            <a:off x="600075" y="1847862"/>
            <a:ext cx="252300" cy="0"/>
          </a:xfrm>
          <a:prstGeom prst="straightConnector1">
            <a:avLst/>
          </a:prstGeom>
          <a:noFill/>
          <a:ln w="9525" cap="flat" cmpd="sng">
            <a:solidFill>
              <a:srgbClr val="00A4F6"/>
            </a:solidFill>
            <a:prstDash val="solid"/>
            <a:round/>
            <a:headEnd type="none" w="lg" len="lg"/>
            <a:tailEnd type="none" w="lg" len="lg"/>
          </a:ln>
        </p:spPr>
      </p:cxnSp>
      <p:cxnSp>
        <p:nvCxnSpPr>
          <p:cNvPr id="633" name="Shape 633"/>
          <p:cNvCxnSpPr/>
          <p:nvPr/>
        </p:nvCxnSpPr>
        <p:spPr>
          <a:xfrm>
            <a:off x="600075" y="2686062"/>
            <a:ext cx="252300" cy="0"/>
          </a:xfrm>
          <a:prstGeom prst="straightConnector1">
            <a:avLst/>
          </a:prstGeom>
          <a:noFill/>
          <a:ln w="9525" cap="flat" cmpd="sng">
            <a:solidFill>
              <a:srgbClr val="00A4F6"/>
            </a:solidFill>
            <a:prstDash val="solid"/>
            <a:round/>
            <a:headEnd type="none" w="lg" len="lg"/>
            <a:tailEnd type="none" w="lg" len="lg"/>
          </a:ln>
        </p:spPr>
      </p:cxnSp>
      <p:sp>
        <p:nvSpPr>
          <p:cNvPr id="636" name="Shape 636"/>
          <p:cNvSpPr/>
          <p:nvPr/>
        </p:nvSpPr>
        <p:spPr>
          <a:xfrm rot="1186377">
            <a:off x="4986029" y="2806372"/>
            <a:ext cx="174700" cy="262816"/>
          </a:xfrm>
          <a:prstGeom prst="rect">
            <a:avLst/>
          </a:prstGeom>
          <a:solidFill>
            <a:srgbClr val="999999"/>
          </a:solidFill>
          <a:ln>
            <a:noFill/>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634" name="Shape 634"/>
          <p:cNvCxnSpPr/>
          <p:nvPr/>
        </p:nvCxnSpPr>
        <p:spPr>
          <a:xfrm>
            <a:off x="600075" y="3662375"/>
            <a:ext cx="252300" cy="0"/>
          </a:xfrm>
          <a:prstGeom prst="straightConnector1">
            <a:avLst/>
          </a:prstGeom>
          <a:noFill/>
          <a:ln w="9525" cap="flat" cmpd="sng">
            <a:solidFill>
              <a:srgbClr val="00A4F6"/>
            </a:solidFill>
            <a:prstDash val="solid"/>
            <a:round/>
            <a:headEnd type="none" w="lg" len="lg"/>
            <a:tailEnd type="none" w="lg" len="lg"/>
          </a:ln>
        </p:spPr>
      </p:cxnSp>
      <p:cxnSp>
        <p:nvCxnSpPr>
          <p:cNvPr id="635" name="Shape 635"/>
          <p:cNvCxnSpPr/>
          <p:nvPr/>
        </p:nvCxnSpPr>
        <p:spPr>
          <a:xfrm>
            <a:off x="2239275" y="2669650"/>
            <a:ext cx="1099200" cy="0"/>
          </a:xfrm>
          <a:prstGeom prst="straightConnector1">
            <a:avLst/>
          </a:prstGeom>
          <a:noFill/>
          <a:ln w="9525" cap="flat" cmpd="sng">
            <a:solidFill>
              <a:srgbClr val="00A4F6"/>
            </a:solidFill>
            <a:prstDash val="solid"/>
            <a:round/>
            <a:headEnd type="none" w="lg" len="lg"/>
            <a:tailEnd type="triangle" w="lg" len="lg"/>
          </a:ln>
        </p:spPr>
      </p:cxnSp>
      <p:cxnSp>
        <p:nvCxnSpPr>
          <p:cNvPr id="637" name="Shape 637"/>
          <p:cNvCxnSpPr/>
          <p:nvPr/>
        </p:nvCxnSpPr>
        <p:spPr>
          <a:xfrm rot="10800000">
            <a:off x="4786150" y="2526775"/>
            <a:ext cx="1302600" cy="0"/>
          </a:xfrm>
          <a:prstGeom prst="straightConnector1">
            <a:avLst/>
          </a:prstGeom>
          <a:noFill/>
          <a:ln w="9525" cap="flat" cmpd="sng">
            <a:solidFill>
              <a:schemeClr val="lt2"/>
            </a:solidFill>
            <a:prstDash val="solid"/>
            <a:round/>
            <a:headEnd type="none" w="lg" len="lg"/>
            <a:tailEnd type="triangle" w="lg" len="lg"/>
          </a:ln>
        </p:spPr>
      </p:cxnSp>
      <p:cxnSp>
        <p:nvCxnSpPr>
          <p:cNvPr id="638" name="Shape 638"/>
          <p:cNvCxnSpPr/>
          <p:nvPr/>
        </p:nvCxnSpPr>
        <p:spPr>
          <a:xfrm rot="10800000">
            <a:off x="5339050" y="2898250"/>
            <a:ext cx="749700" cy="0"/>
          </a:xfrm>
          <a:prstGeom prst="straightConnector1">
            <a:avLst/>
          </a:prstGeom>
          <a:noFill/>
          <a:ln w="9525" cap="flat" cmpd="sng">
            <a:solidFill>
              <a:schemeClr val="lt2"/>
            </a:solidFill>
            <a:prstDash val="solid"/>
            <a:round/>
            <a:headEnd type="none" w="lg" len="lg"/>
            <a:tailEnd type="triangle" w="lg" len="lg"/>
          </a:ln>
        </p:spPr>
      </p:cxnSp>
      <p:sp>
        <p:nvSpPr>
          <p:cNvPr id="639" name="Shape 639"/>
          <p:cNvSpPr/>
          <p:nvPr/>
        </p:nvSpPr>
        <p:spPr>
          <a:xfrm rot="1187827">
            <a:off x="3610965" y="593922"/>
            <a:ext cx="1476568" cy="1180767"/>
          </a:xfrm>
          <a:prstGeom prst="rect">
            <a:avLst/>
          </a:prstGeom>
          <a:solidFill>
            <a:srgbClr val="FFFFFF"/>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0" name="Shape 640"/>
          <p:cNvSpPr/>
          <p:nvPr/>
        </p:nvSpPr>
        <p:spPr>
          <a:xfrm rot="1187460">
            <a:off x="3768843" y="1269308"/>
            <a:ext cx="328715" cy="262816"/>
          </a:xfrm>
          <a:prstGeom prst="rect">
            <a:avLst/>
          </a:prstGeom>
          <a:solidFill>
            <a:srgbClr val="00A4F6">
              <a:alpha val="25099"/>
            </a:srgbClr>
          </a:solidFill>
          <a:ln>
            <a:noFill/>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1" name="Shape 641"/>
          <p:cNvSpPr/>
          <p:nvPr/>
        </p:nvSpPr>
        <p:spPr>
          <a:xfrm rot="1187460">
            <a:off x="3533057" y="971609"/>
            <a:ext cx="328715" cy="479781"/>
          </a:xfrm>
          <a:prstGeom prst="rect">
            <a:avLst/>
          </a:prstGeom>
          <a:solidFill>
            <a:srgbClr val="00A4F6">
              <a:alpha val="25099"/>
            </a:srgbClr>
          </a:solidFill>
          <a:ln>
            <a:noFill/>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2" name="Shape 642"/>
          <p:cNvSpPr/>
          <p:nvPr/>
        </p:nvSpPr>
        <p:spPr>
          <a:xfrm rot="1186377">
            <a:off x="5070746" y="952692"/>
            <a:ext cx="174700" cy="262816"/>
          </a:xfrm>
          <a:prstGeom prst="rect">
            <a:avLst/>
          </a:prstGeom>
          <a:solidFill>
            <a:srgbClr val="999999">
              <a:alpha val="25099"/>
            </a:srgbClr>
          </a:solidFill>
          <a:ln>
            <a:noFill/>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3" name="Shape 643"/>
          <p:cNvSpPr/>
          <p:nvPr/>
        </p:nvSpPr>
        <p:spPr>
          <a:xfrm rot="1187460">
            <a:off x="4398793" y="1474083"/>
            <a:ext cx="328715" cy="262816"/>
          </a:xfrm>
          <a:prstGeom prst="rect">
            <a:avLst/>
          </a:prstGeom>
          <a:solidFill>
            <a:srgbClr val="999999">
              <a:alpha val="25099"/>
            </a:srgbClr>
          </a:solidFill>
          <a:ln>
            <a:noFill/>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4" name="Shape 644"/>
          <p:cNvSpPr/>
          <p:nvPr/>
        </p:nvSpPr>
        <p:spPr>
          <a:xfrm rot="1188414">
            <a:off x="4069611" y="1034648"/>
            <a:ext cx="483397" cy="305701"/>
          </a:xfrm>
          <a:prstGeom prst="rect">
            <a:avLst/>
          </a:prstGeom>
          <a:solidFill>
            <a:schemeClr val="accent6"/>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5" name="Shape 645"/>
          <p:cNvSpPr/>
          <p:nvPr/>
        </p:nvSpPr>
        <p:spPr>
          <a:xfrm rot="1188414">
            <a:off x="4216492" y="948507"/>
            <a:ext cx="483397" cy="157734"/>
          </a:xfrm>
          <a:prstGeom prst="rect">
            <a:avLst/>
          </a:prstGeom>
          <a:solidFill>
            <a:schemeClr val="accent6"/>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646" name="Shape 646"/>
          <p:cNvCxnSpPr/>
          <p:nvPr/>
        </p:nvCxnSpPr>
        <p:spPr>
          <a:xfrm rot="10800000">
            <a:off x="4807250" y="1059925"/>
            <a:ext cx="1931700" cy="0"/>
          </a:xfrm>
          <a:prstGeom prst="straightConnector1">
            <a:avLst/>
          </a:prstGeom>
          <a:noFill/>
          <a:ln w="9525" cap="flat" cmpd="sng">
            <a:solidFill>
              <a:schemeClr val="lt2"/>
            </a:solidFill>
            <a:prstDash val="solid"/>
            <a:round/>
            <a:headEnd type="none" w="lg" len="lg"/>
            <a:tailEnd type="triangle" w="lg" len="lg"/>
          </a:ln>
        </p:spPr>
      </p:cxnSp>
      <p:sp>
        <p:nvSpPr>
          <p:cNvPr id="647" name="Shape 647"/>
          <p:cNvSpPr txBox="1"/>
          <p:nvPr/>
        </p:nvSpPr>
        <p:spPr>
          <a:xfrm>
            <a:off x="7566025" y="313750"/>
            <a:ext cx="1437600" cy="403500"/>
          </a:xfrm>
          <a:prstGeom prst="rect">
            <a:avLst/>
          </a:prstGeom>
          <a:noFill/>
          <a:ln>
            <a:noFill/>
          </a:ln>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000" b="0" i="0" u="none" strike="noStrike" kern="0" cap="none" spc="0" normalizeH="0" baseline="0" noProof="0">
                <a:ln>
                  <a:noFill/>
                </a:ln>
                <a:solidFill>
                  <a:schemeClr val="bg1"/>
                </a:solidFill>
                <a:effectLst/>
                <a:uLnTx/>
                <a:uFillTx/>
                <a:latin typeface="Lato"/>
                <a:ea typeface="Lato"/>
                <a:cs typeface="Lato"/>
                <a:sym typeface="Lato"/>
              </a:rPr>
              <a:t>Buildpack</a:t>
            </a:r>
          </a:p>
        </p:txBody>
      </p:sp>
      <p:sp>
        <p:nvSpPr>
          <p:cNvPr id="648" name="Shape 648"/>
          <p:cNvSpPr/>
          <p:nvPr/>
        </p:nvSpPr>
        <p:spPr>
          <a:xfrm rot="1188414">
            <a:off x="6896486" y="990973"/>
            <a:ext cx="483397" cy="305701"/>
          </a:xfrm>
          <a:prstGeom prst="rect">
            <a:avLst/>
          </a:prstGeom>
          <a:solidFill>
            <a:schemeClr val="accent6"/>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9" name="Shape 649"/>
          <p:cNvSpPr/>
          <p:nvPr/>
        </p:nvSpPr>
        <p:spPr>
          <a:xfrm rot="1188414">
            <a:off x="7043367" y="904832"/>
            <a:ext cx="483397" cy="157734"/>
          </a:xfrm>
          <a:prstGeom prst="rect">
            <a:avLst/>
          </a:prstGeom>
          <a:solidFill>
            <a:schemeClr val="accent6"/>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0" name="Shape 650"/>
          <p:cNvSpPr/>
          <p:nvPr/>
        </p:nvSpPr>
        <p:spPr>
          <a:xfrm rot="1188414">
            <a:off x="6901261" y="1852660"/>
            <a:ext cx="483397" cy="305701"/>
          </a:xfrm>
          <a:prstGeom prst="rect">
            <a:avLst/>
          </a:prstGeom>
          <a:solidFill>
            <a:schemeClr val="accent6"/>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1" name="Shape 651"/>
          <p:cNvSpPr/>
          <p:nvPr/>
        </p:nvSpPr>
        <p:spPr>
          <a:xfrm rot="1188414">
            <a:off x="7067192" y="410807"/>
            <a:ext cx="483397" cy="157734"/>
          </a:xfrm>
          <a:prstGeom prst="rect">
            <a:avLst/>
          </a:prstGeom>
          <a:solidFill>
            <a:schemeClr val="accent6"/>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2" name="Shape 652"/>
          <p:cNvSpPr txBox="1"/>
          <p:nvPr/>
        </p:nvSpPr>
        <p:spPr>
          <a:xfrm>
            <a:off x="7566025" y="1803737"/>
            <a:ext cx="1437600" cy="403500"/>
          </a:xfrm>
          <a:prstGeom prst="rect">
            <a:avLst/>
          </a:prstGeom>
          <a:noFill/>
          <a:ln>
            <a:noFill/>
          </a:ln>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000" b="0" i="0" u="none" strike="noStrike" kern="0" cap="none" spc="0" normalizeH="0" baseline="0" noProof="0">
                <a:ln>
                  <a:noFill/>
                </a:ln>
                <a:solidFill>
                  <a:schemeClr val="bg1"/>
                </a:solidFill>
                <a:effectLst/>
                <a:uLnTx/>
                <a:uFillTx/>
                <a:latin typeface="Lato"/>
                <a:ea typeface="Lato"/>
                <a:cs typeface="Lato"/>
                <a:sym typeface="Lato"/>
              </a:rPr>
              <a:t>Application</a:t>
            </a:r>
          </a:p>
        </p:txBody>
      </p:sp>
      <p:sp>
        <p:nvSpPr>
          <p:cNvPr id="653" name="Shape 653"/>
          <p:cNvSpPr txBox="1"/>
          <p:nvPr/>
        </p:nvSpPr>
        <p:spPr>
          <a:xfrm>
            <a:off x="7566025" y="966062"/>
            <a:ext cx="635100" cy="403500"/>
          </a:xfrm>
          <a:prstGeom prst="rect">
            <a:avLst/>
          </a:prstGeom>
          <a:noFill/>
          <a:ln>
            <a:noFill/>
          </a:ln>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000" b="0" i="0" u="none" strike="noStrike" kern="0" cap="none" spc="0" normalizeH="0" baseline="0" noProof="0">
                <a:ln>
                  <a:noFill/>
                </a:ln>
                <a:solidFill>
                  <a:schemeClr val="bg1"/>
                </a:solidFill>
                <a:effectLst/>
                <a:uLnTx/>
                <a:uFillTx/>
                <a:latin typeface="Lato"/>
                <a:ea typeface="Lato"/>
                <a:cs typeface="Lato"/>
                <a:sym typeface="Lato"/>
              </a:rPr>
              <a:t>Droplet</a:t>
            </a:r>
          </a:p>
        </p:txBody>
      </p:sp>
      <p:cxnSp>
        <p:nvCxnSpPr>
          <p:cNvPr id="654" name="Shape 654"/>
          <p:cNvCxnSpPr/>
          <p:nvPr/>
        </p:nvCxnSpPr>
        <p:spPr>
          <a:xfrm rot="10800000">
            <a:off x="7142950" y="1337925"/>
            <a:ext cx="0" cy="375000"/>
          </a:xfrm>
          <a:prstGeom prst="straightConnector1">
            <a:avLst/>
          </a:prstGeom>
          <a:noFill/>
          <a:ln w="9525" cap="flat" cmpd="sng">
            <a:solidFill>
              <a:schemeClr val="lt2"/>
            </a:solidFill>
            <a:prstDash val="solid"/>
            <a:round/>
            <a:headEnd type="none" w="lg" len="lg"/>
            <a:tailEnd type="triangle" w="lg" len="lg"/>
          </a:ln>
        </p:spPr>
      </p:cxnSp>
      <p:cxnSp>
        <p:nvCxnSpPr>
          <p:cNvPr id="655" name="Shape 655"/>
          <p:cNvCxnSpPr/>
          <p:nvPr/>
        </p:nvCxnSpPr>
        <p:spPr>
          <a:xfrm>
            <a:off x="7285075" y="598500"/>
            <a:ext cx="0" cy="286500"/>
          </a:xfrm>
          <a:prstGeom prst="straightConnector1">
            <a:avLst/>
          </a:prstGeom>
          <a:noFill/>
          <a:ln w="9525" cap="flat" cmpd="sng">
            <a:solidFill>
              <a:schemeClr val="lt2"/>
            </a:solidFill>
            <a:prstDash val="solid"/>
            <a:round/>
            <a:headEnd type="none" w="lg" len="lg"/>
            <a:tailEnd type="triangle" w="lg" len="lg"/>
          </a:ln>
        </p:spPr>
      </p:cxnSp>
      <p:sp>
        <p:nvSpPr>
          <p:cNvPr id="656" name="Shape 656"/>
          <p:cNvSpPr txBox="1"/>
          <p:nvPr/>
        </p:nvSpPr>
        <p:spPr>
          <a:xfrm>
            <a:off x="7737000" y="2290975"/>
            <a:ext cx="934800" cy="403500"/>
          </a:xfrm>
          <a:prstGeom prst="rect">
            <a:avLst/>
          </a:prstGeom>
          <a:noFill/>
          <a:ln>
            <a:noFill/>
          </a:ln>
        </p:spPr>
        <p:txBody>
          <a:bodyPr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 sz="1000" b="0" i="0" u="none" strike="noStrike" kern="0" cap="none" spc="0" normalizeH="0" baseline="0" noProof="0">
                <a:ln>
                  <a:noFill/>
                </a:ln>
                <a:solidFill>
                  <a:schemeClr val="bg1"/>
                </a:solidFill>
                <a:effectLst/>
                <a:uLnTx/>
                <a:uFillTx/>
                <a:latin typeface="Lato"/>
                <a:ea typeface="Lato"/>
                <a:cs typeface="Lato"/>
                <a:sym typeface="Lato"/>
              </a:rPr>
              <a:t>App Staging</a:t>
            </a:r>
          </a:p>
        </p:txBody>
      </p:sp>
      <p:sp>
        <p:nvSpPr>
          <p:cNvPr id="657" name="Shape 657"/>
          <p:cNvSpPr txBox="1"/>
          <p:nvPr/>
        </p:nvSpPr>
        <p:spPr>
          <a:xfrm>
            <a:off x="5438775" y="1009750"/>
            <a:ext cx="1235100" cy="403500"/>
          </a:xfrm>
          <a:prstGeom prst="rect">
            <a:avLst/>
          </a:prstGeom>
          <a:noFill/>
          <a:ln>
            <a:noFill/>
          </a:ln>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600" b="0" i="0" u="none" strike="noStrike" kern="0" cap="none" spc="0" normalizeH="0" baseline="0" noProof="0">
                <a:ln>
                  <a:noFill/>
                </a:ln>
                <a:solidFill>
                  <a:srgbClr val="757575"/>
                </a:solidFill>
                <a:effectLst/>
                <a:uLnTx/>
                <a:uFillTx/>
                <a:latin typeface="Roboto Mono"/>
                <a:ea typeface="Roboto Mono"/>
                <a:cs typeface="Roboto Mono"/>
                <a:sym typeface="Roboto Mono"/>
              </a:rPr>
              <a:t>gardenClient.StreamIn</a:t>
            </a:r>
          </a:p>
        </p:txBody>
      </p:sp>
      <p:cxnSp>
        <p:nvCxnSpPr>
          <p:cNvPr id="658" name="Shape 658"/>
          <p:cNvCxnSpPr/>
          <p:nvPr/>
        </p:nvCxnSpPr>
        <p:spPr>
          <a:xfrm>
            <a:off x="2239275" y="1831450"/>
            <a:ext cx="1470600" cy="0"/>
          </a:xfrm>
          <a:prstGeom prst="straightConnector1">
            <a:avLst/>
          </a:prstGeom>
          <a:noFill/>
          <a:ln w="9525" cap="flat" cmpd="sng">
            <a:solidFill>
              <a:srgbClr val="00A4F6"/>
            </a:solidFill>
            <a:prstDash val="solid"/>
            <a:round/>
            <a:headEnd type="none" w="lg" len="lg"/>
            <a:tailEnd type="triangle" w="lg" len="lg"/>
          </a:ln>
        </p:spPr>
      </p:cxnSp>
      <p:cxnSp>
        <p:nvCxnSpPr>
          <p:cNvPr id="664" name="Shape 664"/>
          <p:cNvCxnSpPr/>
          <p:nvPr/>
        </p:nvCxnSpPr>
        <p:spPr>
          <a:xfrm>
            <a:off x="4640022" y="2318618"/>
            <a:ext cx="0" cy="1814399"/>
          </a:xfrm>
          <a:prstGeom prst="straightConnector1">
            <a:avLst/>
          </a:prstGeom>
          <a:noFill/>
          <a:ln w="9525" cap="flat" cmpd="sng">
            <a:solidFill>
              <a:srgbClr val="CCCCCC"/>
            </a:solidFill>
            <a:prstDash val="dot"/>
            <a:round/>
            <a:headEnd type="none" w="lg" len="lg"/>
            <a:tailEnd type="none" w="lg" len="lg"/>
          </a:ln>
        </p:spPr>
      </p:cxnSp>
      <p:cxnSp>
        <p:nvCxnSpPr>
          <p:cNvPr id="665" name="Shape 665"/>
          <p:cNvCxnSpPr/>
          <p:nvPr/>
        </p:nvCxnSpPr>
        <p:spPr>
          <a:xfrm>
            <a:off x="2239275" y="4269850"/>
            <a:ext cx="1517400" cy="0"/>
          </a:xfrm>
          <a:prstGeom prst="straightConnector1">
            <a:avLst/>
          </a:prstGeom>
          <a:noFill/>
          <a:ln w="9525" cap="flat" cmpd="sng">
            <a:solidFill>
              <a:srgbClr val="00A4F6"/>
            </a:solidFill>
            <a:prstDash val="solid"/>
            <a:round/>
            <a:headEnd type="none" w="lg" len="lg"/>
            <a:tailEnd type="triangle" w="lg" len="lg"/>
          </a:ln>
        </p:spPr>
      </p:cxnSp>
      <p:sp>
        <p:nvSpPr>
          <p:cNvPr id="667" name="Shape 667"/>
          <p:cNvSpPr txBox="1"/>
          <p:nvPr/>
        </p:nvSpPr>
        <p:spPr>
          <a:xfrm>
            <a:off x="372104" y="262601"/>
            <a:ext cx="3337771" cy="403500"/>
          </a:xfrm>
          <a:prstGeom prst="rect">
            <a:avLst/>
          </a:prstGeom>
          <a:noFill/>
          <a:ln>
            <a:noFill/>
          </a:ln>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b="0" i="0" u="none" strike="noStrike" kern="0" cap="none" spc="0" normalizeH="0" baseline="0" noProof="0" dirty="0">
                <a:ln>
                  <a:noFill/>
                </a:ln>
                <a:solidFill>
                  <a:schemeClr val="bg1"/>
                </a:solidFill>
                <a:effectLst/>
                <a:uLnTx/>
                <a:uFillTx/>
                <a:latin typeface="Lato"/>
                <a:ea typeface="Lato"/>
                <a:cs typeface="Lato"/>
                <a:sym typeface="Lato"/>
              </a:rPr>
              <a:t>Resulting container image at runtime</a:t>
            </a:r>
          </a:p>
        </p:txBody>
      </p:sp>
    </p:spTree>
    <p:extLst>
      <p:ext uri="{BB962C8B-B14F-4D97-AF65-F5344CB8AC3E}">
        <p14:creationId xmlns:p14="http://schemas.microsoft.com/office/powerpoint/2010/main" val="1031520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idx="4294967295"/>
          </p:nvPr>
        </p:nvSpPr>
        <p:spPr>
          <a:xfrm>
            <a:off x="449622" y="523875"/>
            <a:ext cx="8229600" cy="363538"/>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rgbClr val="00786E"/>
              </a:buClr>
              <a:buSzPct val="25000"/>
              <a:buFont typeface="Arial"/>
              <a:buNone/>
            </a:pPr>
            <a:r>
              <a:rPr lang="en-US" sz="2400" dirty="0">
                <a:solidFill>
                  <a:schemeClr val="bg1"/>
                </a:solidFill>
              </a:rPr>
              <a:t>Pushing apps to Cloud Foundry</a:t>
            </a:r>
          </a:p>
        </p:txBody>
      </p:sp>
      <p:sp>
        <p:nvSpPr>
          <p:cNvPr id="248" name="Shape 248"/>
          <p:cNvSpPr txBox="1">
            <a:spLocks noGrp="1"/>
          </p:cNvSpPr>
          <p:nvPr>
            <p:ph type="body" idx="4294967295"/>
          </p:nvPr>
        </p:nvSpPr>
        <p:spPr>
          <a:xfrm>
            <a:off x="378895" y="1289844"/>
            <a:ext cx="8229600" cy="3082925"/>
          </a:xfrm>
          <a:prstGeom prst="rect">
            <a:avLst/>
          </a:prstGeom>
          <a:noFill/>
          <a:ln>
            <a:noFill/>
          </a:ln>
        </p:spPr>
        <p:txBody>
          <a:bodyPr wrap="square" lIns="68575" tIns="34275" rIns="68575" bIns="34275" anchor="t" anchorCtr="0">
            <a:noAutofit/>
          </a:bodyPr>
          <a:lstStyle/>
          <a:p>
            <a:pPr marL="0" marR="0" lvl="0" indent="0" algn="l" rtl="0">
              <a:lnSpc>
                <a:spcPct val="90000"/>
              </a:lnSpc>
              <a:spcBef>
                <a:spcPts val="0"/>
              </a:spcBef>
              <a:spcAft>
                <a:spcPts val="0"/>
              </a:spcAft>
              <a:buNone/>
            </a:pPr>
            <a:r>
              <a:rPr lang="en-US" dirty="0">
                <a:solidFill>
                  <a:schemeClr val="bg1"/>
                </a:solidFill>
                <a:latin typeface="Courier New"/>
                <a:ea typeface="Courier New"/>
                <a:cs typeface="Courier New"/>
                <a:sym typeface="Courier New"/>
              </a:rPr>
              <a:t>&gt; </a:t>
            </a:r>
            <a:r>
              <a:rPr lang="en-US" sz="1800" b="0" i="0" u="none" strike="noStrike" cap="none" dirty="0" err="1">
                <a:solidFill>
                  <a:schemeClr val="bg1"/>
                </a:solidFill>
                <a:latin typeface="Courier New"/>
                <a:ea typeface="Courier New"/>
                <a:cs typeface="Courier New"/>
                <a:sym typeface="Courier New"/>
              </a:rPr>
              <a:t>cf</a:t>
            </a:r>
            <a:r>
              <a:rPr lang="en-US" sz="1800" b="0" i="0" u="none" strike="noStrike" cap="none" dirty="0">
                <a:solidFill>
                  <a:schemeClr val="bg1"/>
                </a:solidFill>
                <a:latin typeface="Courier New"/>
                <a:ea typeface="Courier New"/>
                <a:cs typeface="Courier New"/>
                <a:sym typeface="Courier New"/>
              </a:rPr>
              <a:t> push</a:t>
            </a:r>
          </a:p>
          <a:p>
            <a:pPr marL="0" marR="0" lvl="0" indent="0" algn="l" rtl="0">
              <a:lnSpc>
                <a:spcPct val="90000"/>
              </a:lnSpc>
              <a:spcBef>
                <a:spcPts val="0"/>
              </a:spcBef>
              <a:spcAft>
                <a:spcPts val="0"/>
              </a:spcAft>
              <a:buNone/>
            </a:pPr>
            <a:endParaRPr dirty="0">
              <a:solidFill>
                <a:schemeClr val="bg1"/>
              </a:solidFill>
              <a:latin typeface="Courier New"/>
              <a:ea typeface="Courier New"/>
              <a:cs typeface="Courier New"/>
              <a:sym typeface="Courier New"/>
            </a:endParaRPr>
          </a:p>
          <a:p>
            <a:pPr marL="0" marR="0" lvl="0" indent="0" algn="l" rtl="0">
              <a:lnSpc>
                <a:spcPct val="90000"/>
              </a:lnSpc>
              <a:spcBef>
                <a:spcPts val="0"/>
              </a:spcBef>
              <a:spcAft>
                <a:spcPts val="0"/>
              </a:spcAft>
              <a:buNone/>
            </a:pPr>
            <a:endParaRPr dirty="0">
              <a:solidFill>
                <a:schemeClr val="bg1"/>
              </a:solidFill>
              <a:latin typeface="Courier New"/>
              <a:ea typeface="Courier New"/>
              <a:cs typeface="Courier New"/>
              <a:sym typeface="Courier New"/>
            </a:endParaRPr>
          </a:p>
          <a:p>
            <a:pPr marL="177800" marR="0" lvl="0" indent="-177800" algn="ctr" rtl="0">
              <a:lnSpc>
                <a:spcPct val="90000"/>
              </a:lnSpc>
              <a:spcBef>
                <a:spcPts val="800"/>
              </a:spcBef>
              <a:buClr>
                <a:schemeClr val="lt1"/>
              </a:buClr>
              <a:buSzPct val="100000"/>
              <a:buFont typeface="Arial"/>
              <a:buNone/>
            </a:pPr>
            <a:r>
              <a:rPr lang="en-US" sz="2000" dirty="0">
                <a:solidFill>
                  <a:schemeClr val="bg1"/>
                </a:solidFill>
              </a:rPr>
              <a:t>That’s it?</a:t>
            </a:r>
          </a:p>
          <a:p>
            <a:pPr marL="177800" marR="0" lvl="0" indent="-177800" algn="ctr" rtl="0">
              <a:lnSpc>
                <a:spcPct val="90000"/>
              </a:lnSpc>
              <a:spcBef>
                <a:spcPts val="800"/>
              </a:spcBef>
              <a:buClr>
                <a:schemeClr val="lt1"/>
              </a:buClr>
              <a:buSzPct val="100000"/>
              <a:buFont typeface="Arial"/>
              <a:buNone/>
            </a:pPr>
            <a:endParaRPr dirty="0">
              <a:solidFill>
                <a:schemeClr val="bg1"/>
              </a:solidFill>
            </a:endParaRPr>
          </a:p>
          <a:p>
            <a:pPr marL="177800" marR="0" lvl="0" indent="-177800" algn="ctr" rtl="0">
              <a:lnSpc>
                <a:spcPct val="90000"/>
              </a:lnSpc>
              <a:spcBef>
                <a:spcPts val="800"/>
              </a:spcBef>
              <a:buClr>
                <a:schemeClr val="lt1"/>
              </a:buClr>
              <a:buSzPct val="100000"/>
              <a:buFont typeface="Arial"/>
              <a:buNone/>
            </a:pPr>
            <a:endParaRPr dirty="0">
              <a:solidFill>
                <a:schemeClr val="bg1"/>
              </a:solidFill>
            </a:endParaRPr>
          </a:p>
          <a:p>
            <a:pPr marL="177800" marR="0" lvl="0" indent="-177800" algn="ctr" rtl="0">
              <a:lnSpc>
                <a:spcPct val="90000"/>
              </a:lnSpc>
              <a:spcBef>
                <a:spcPts val="800"/>
              </a:spcBef>
              <a:buClr>
                <a:schemeClr val="lt1"/>
              </a:buClr>
              <a:buSzPct val="50000"/>
              <a:buFont typeface="Arial"/>
              <a:buNone/>
            </a:pPr>
            <a:r>
              <a:rPr lang="en-US" sz="3600" dirty="0">
                <a:solidFill>
                  <a:schemeClr val="bg1"/>
                </a:solidFill>
              </a:rPr>
              <a:t>THAT’S IT!</a:t>
            </a:r>
          </a:p>
        </p:txBody>
      </p:sp>
    </p:spTree>
    <p:extLst>
      <p:ext uri="{BB962C8B-B14F-4D97-AF65-F5344CB8AC3E}">
        <p14:creationId xmlns:p14="http://schemas.microsoft.com/office/powerpoint/2010/main" val="967527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Shape 112"/>
          <p:cNvPicPr preferRelativeResize="0"/>
          <p:nvPr/>
        </p:nvPicPr>
        <p:blipFill rotWithShape="1">
          <a:blip r:embed="rId3">
            <a:alphaModFix/>
          </a:blip>
          <a:srcRect/>
          <a:stretch/>
        </p:blipFill>
        <p:spPr>
          <a:xfrm>
            <a:off x="-1" y="-6462"/>
            <a:ext cx="9167236" cy="5156574"/>
          </a:xfrm>
          <a:prstGeom prst="rect">
            <a:avLst/>
          </a:prstGeom>
          <a:noFill/>
          <a:ln>
            <a:noFill/>
          </a:ln>
        </p:spPr>
      </p:pic>
      <p:sp>
        <p:nvSpPr>
          <p:cNvPr id="113" name="Shape 113"/>
          <p:cNvSpPr txBox="1"/>
          <p:nvPr/>
        </p:nvSpPr>
        <p:spPr>
          <a:xfrm>
            <a:off x="446035" y="1487154"/>
            <a:ext cx="3965191" cy="1975188"/>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4000" dirty="0">
                <a:solidFill>
                  <a:schemeClr val="lt1"/>
                </a:solidFill>
                <a:latin typeface="Roboto"/>
                <a:ea typeface="Roboto"/>
                <a:cs typeface="Roboto"/>
                <a:sym typeface="Roboto"/>
              </a:rPr>
              <a:t>Lab 1: </a:t>
            </a:r>
          </a:p>
          <a:p>
            <a:pPr marL="0" marR="0" lvl="0" indent="0" algn="l" rtl="0">
              <a:lnSpc>
                <a:spcPct val="100000"/>
              </a:lnSpc>
              <a:spcBef>
                <a:spcPts val="0"/>
              </a:spcBef>
              <a:spcAft>
                <a:spcPts val="0"/>
              </a:spcAft>
              <a:buClr>
                <a:schemeClr val="lt1"/>
              </a:buClr>
              <a:buSzPct val="25000"/>
              <a:buFont typeface="Roboto"/>
              <a:buNone/>
            </a:pPr>
            <a:r>
              <a:rPr lang="en-US" sz="4000" dirty="0">
                <a:solidFill>
                  <a:schemeClr val="lt1"/>
                </a:solidFill>
                <a:latin typeface="Roboto"/>
                <a:ea typeface="Roboto"/>
                <a:cs typeface="Roboto"/>
                <a:sym typeface="Roboto"/>
              </a:rPr>
              <a:t>PCF Basics</a:t>
            </a:r>
          </a:p>
        </p:txBody>
      </p:sp>
      <p:pic>
        <p:nvPicPr>
          <p:cNvPr id="114" name="Shape 114"/>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406711124"/>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ctrTitle"/>
          </p:nvPr>
        </p:nvSpPr>
        <p:spPr>
          <a:prstGeom prst="rect">
            <a:avLst/>
          </a:prstGeom>
        </p:spPr>
        <p:txBody>
          <a:bodyPr wrap="square" lIns="68575" tIns="68575" rIns="68575" bIns="68575" anchor="ctr" anchorCtr="0">
            <a:noAutofit/>
          </a:bodyPr>
          <a:lstStyle/>
          <a:p>
            <a:pPr lvl="0" algn="ctr" rtl="0">
              <a:spcBef>
                <a:spcPts val="0"/>
              </a:spcBef>
              <a:buNone/>
            </a:pPr>
            <a:r>
              <a:rPr lang="en-US" dirty="0"/>
              <a:t>Break</a:t>
            </a:r>
          </a:p>
        </p:txBody>
      </p:sp>
    </p:spTree>
    <p:extLst>
      <p:ext uri="{BB962C8B-B14F-4D97-AF65-F5344CB8AC3E}">
        <p14:creationId xmlns:p14="http://schemas.microsoft.com/office/powerpoint/2010/main" val="201931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Shape 112"/>
          <p:cNvPicPr preferRelativeResize="0"/>
          <p:nvPr/>
        </p:nvPicPr>
        <p:blipFill rotWithShape="1">
          <a:blip r:embed="rId3">
            <a:alphaModFix/>
          </a:blip>
          <a:srcRect/>
          <a:stretch/>
        </p:blipFill>
        <p:spPr>
          <a:xfrm>
            <a:off x="-1" y="-6462"/>
            <a:ext cx="9167236" cy="5156574"/>
          </a:xfrm>
          <a:prstGeom prst="rect">
            <a:avLst/>
          </a:prstGeom>
          <a:noFill/>
          <a:ln>
            <a:noFill/>
          </a:ln>
        </p:spPr>
      </p:pic>
      <p:sp>
        <p:nvSpPr>
          <p:cNvPr id="113" name="Shape 113"/>
          <p:cNvSpPr txBox="1"/>
          <p:nvPr/>
        </p:nvSpPr>
        <p:spPr>
          <a:xfrm>
            <a:off x="446035" y="1487154"/>
            <a:ext cx="3965191" cy="1975188"/>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4000" dirty="0">
                <a:solidFill>
                  <a:schemeClr val="lt1"/>
                </a:solidFill>
                <a:latin typeface="Roboto"/>
                <a:ea typeface="Roboto"/>
                <a:cs typeface="Roboto"/>
                <a:sym typeface="Roboto"/>
              </a:rPr>
              <a:t>.NET Design Considerations</a:t>
            </a:r>
          </a:p>
        </p:txBody>
      </p:sp>
      <p:pic>
        <p:nvPicPr>
          <p:cNvPr id="114" name="Shape 114"/>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348372916"/>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prstGeom prst="rect">
            <a:avLst/>
          </a:prstGeom>
          <a:noFill/>
          <a:ln>
            <a:noFill/>
          </a:ln>
        </p:spPr>
        <p:txBody>
          <a:bodyPr wrap="square" lIns="68575" tIns="34275" rIns="68575" bIns="34275" anchor="ctr" anchorCtr="0">
            <a:noAutofit/>
          </a:bodyPr>
          <a:lstStyle/>
          <a:p>
            <a:pPr marL="0" marR="0" lvl="0" indent="0" algn="l" rtl="0">
              <a:lnSpc>
                <a:spcPct val="90000"/>
              </a:lnSpc>
              <a:spcBef>
                <a:spcPts val="0"/>
              </a:spcBef>
              <a:buClr>
                <a:srgbClr val="00786E"/>
              </a:buClr>
              <a:buSzPct val="25000"/>
              <a:buFont typeface="Arial"/>
              <a:buNone/>
            </a:pPr>
            <a:r>
              <a:rPr lang="en-US" sz="2400" b="0" i="0" u="none" strike="noStrike" cap="none">
                <a:solidFill>
                  <a:srgbClr val="00786E"/>
                </a:solidFill>
                <a:latin typeface="Arial"/>
                <a:ea typeface="Arial"/>
                <a:cs typeface="Arial"/>
                <a:sym typeface="Arial"/>
              </a:rPr>
              <a:t>Writing Twelve Factor ASP.NET Applications</a:t>
            </a:r>
          </a:p>
        </p:txBody>
      </p:sp>
      <p:sp>
        <p:nvSpPr>
          <p:cNvPr id="255" name="Shape 255"/>
          <p:cNvSpPr txBox="1">
            <a:spLocks noGrp="1"/>
          </p:cNvSpPr>
          <p:nvPr>
            <p:ph type="body" idx="1"/>
          </p:nvPr>
        </p:nvSpPr>
        <p:spPr>
          <a:prstGeom prst="rect">
            <a:avLst/>
          </a:prstGeom>
          <a:noFill/>
          <a:ln>
            <a:noFill/>
          </a:ln>
        </p:spPr>
        <p:txBody>
          <a:bodyPr wrap="square" lIns="68575" tIns="34275" rIns="68575" bIns="34275" anchor="t" anchorCtr="0">
            <a:noAutofit/>
          </a:bodyPr>
          <a:lstStyle/>
          <a:p>
            <a:pPr marL="177800" marR="0" lvl="0" indent="-152400" algn="l" rtl="0">
              <a:lnSpc>
                <a:spcPct val="80000"/>
              </a:lnSpc>
              <a:spcBef>
                <a:spcPts val="0"/>
              </a:spcBef>
              <a:spcAft>
                <a:spcPts val="0"/>
              </a:spcAft>
              <a:buClr>
                <a:schemeClr val="lt1"/>
              </a:buClr>
              <a:buSzPct val="100000"/>
              <a:buFont typeface="Arial"/>
              <a:buChar char="•"/>
            </a:pPr>
            <a:r>
              <a:rPr lang="en-US" sz="1200" b="0" i="0" u="none" strike="noStrike" cap="none">
                <a:solidFill>
                  <a:schemeClr val="lt1"/>
                </a:solidFill>
                <a:latin typeface="Arial"/>
                <a:ea typeface="Arial"/>
                <a:cs typeface="Arial"/>
                <a:sym typeface="Arial"/>
              </a:rPr>
              <a:t>Avoid in-process session state*</a:t>
            </a:r>
          </a:p>
          <a:p>
            <a:pPr marL="177800" marR="0" lvl="0" indent="-152400" algn="l" rtl="0">
              <a:lnSpc>
                <a:spcPct val="80000"/>
              </a:lnSpc>
              <a:spcBef>
                <a:spcPts val="800"/>
              </a:spcBef>
              <a:spcAft>
                <a:spcPts val="0"/>
              </a:spcAft>
              <a:buClr>
                <a:schemeClr val="lt1"/>
              </a:buClr>
              <a:buSzPct val="100000"/>
              <a:buFont typeface="Arial"/>
              <a:buChar char="•"/>
            </a:pPr>
            <a:r>
              <a:rPr lang="en-US" sz="1200" b="0" i="0" u="none" strike="noStrike" cap="none">
                <a:solidFill>
                  <a:schemeClr val="lt1"/>
                </a:solidFill>
                <a:latin typeface="Arial"/>
                <a:ea typeface="Arial"/>
                <a:cs typeface="Arial"/>
                <a:sym typeface="Arial"/>
              </a:rPr>
              <a:t>For ASP.NET override </a:t>
            </a:r>
            <a:r>
              <a:rPr lang="en-US" sz="1200" b="0" i="0" u="none" strike="noStrike" cap="none">
                <a:solidFill>
                  <a:schemeClr val="lt1"/>
                </a:solidFill>
                <a:latin typeface="Courier New"/>
                <a:ea typeface="Courier New"/>
                <a:cs typeface="Courier New"/>
                <a:sym typeface="Courier New"/>
              </a:rPr>
              <a:t>MachineKey</a:t>
            </a:r>
            <a:r>
              <a:rPr lang="en-US" sz="1200" b="0" i="0" u="none" strike="noStrike" cap="none">
                <a:solidFill>
                  <a:schemeClr val="lt1"/>
                </a:solidFill>
                <a:latin typeface="Arial"/>
                <a:ea typeface="Arial"/>
                <a:cs typeface="Arial"/>
                <a:sym typeface="Arial"/>
              </a:rPr>
              <a:t> in </a:t>
            </a:r>
            <a:r>
              <a:rPr lang="en-US" sz="1200" b="0" i="0" u="none" strike="noStrike" cap="none">
                <a:solidFill>
                  <a:schemeClr val="lt1"/>
                </a:solidFill>
                <a:latin typeface="Courier New"/>
                <a:ea typeface="Courier New"/>
                <a:cs typeface="Courier New"/>
                <a:sym typeface="Courier New"/>
              </a:rPr>
              <a:t>web.config </a:t>
            </a:r>
            <a:r>
              <a:rPr lang="en-US" sz="1200" b="0" i="0" u="none" strike="noStrike" cap="none">
                <a:solidFill>
                  <a:schemeClr val="lt1"/>
                </a:solidFill>
                <a:latin typeface="Arial"/>
                <a:ea typeface="Arial"/>
                <a:cs typeface="Arial"/>
                <a:sym typeface="Arial"/>
              </a:rPr>
              <a:t>and on ASP.NET Core avoid persisting keyring to filesystem*</a:t>
            </a:r>
          </a:p>
          <a:p>
            <a:pPr marL="177800" marR="0" lvl="0" indent="-152400" algn="l" rtl="0">
              <a:lnSpc>
                <a:spcPct val="80000"/>
              </a:lnSpc>
              <a:spcBef>
                <a:spcPts val="800"/>
              </a:spcBef>
              <a:spcAft>
                <a:spcPts val="0"/>
              </a:spcAft>
              <a:buClr>
                <a:schemeClr val="lt1"/>
              </a:buClr>
              <a:buSzPct val="100000"/>
              <a:buFont typeface="Arial"/>
              <a:buChar char="•"/>
            </a:pPr>
            <a:r>
              <a:rPr lang="en-US" sz="1200" b="0" i="0" u="none" strike="noStrike" cap="none">
                <a:solidFill>
                  <a:schemeClr val="lt1"/>
                </a:solidFill>
                <a:latin typeface="Arial"/>
                <a:ea typeface="Arial"/>
                <a:cs typeface="Arial"/>
                <a:sym typeface="Arial"/>
              </a:rPr>
              <a:t>On ASP.NET avoid environment specific configuration in </a:t>
            </a:r>
            <a:r>
              <a:rPr lang="en-US" sz="1200" b="0" i="0" u="none" strike="noStrike" cap="none">
                <a:solidFill>
                  <a:schemeClr val="lt1"/>
                </a:solidFill>
                <a:latin typeface="Courier New"/>
                <a:ea typeface="Courier New"/>
                <a:cs typeface="Courier New"/>
                <a:sym typeface="Courier New"/>
              </a:rPr>
              <a:t>web.config</a:t>
            </a:r>
          </a:p>
          <a:p>
            <a:pPr marL="177800" marR="0" lvl="0" indent="-152400" algn="l" rtl="0">
              <a:lnSpc>
                <a:spcPct val="80000"/>
              </a:lnSpc>
              <a:spcBef>
                <a:spcPts val="800"/>
              </a:spcBef>
              <a:spcAft>
                <a:spcPts val="0"/>
              </a:spcAft>
              <a:buClr>
                <a:schemeClr val="lt1"/>
              </a:buClr>
              <a:buSzPct val="100000"/>
              <a:buFont typeface="Arial"/>
              <a:buChar char="•"/>
            </a:pPr>
            <a:r>
              <a:rPr lang="en-US" sz="1200" b="0" i="0" u="none" strike="noStrike" cap="none">
                <a:solidFill>
                  <a:schemeClr val="lt1"/>
                </a:solidFill>
                <a:latin typeface="Arial"/>
                <a:ea typeface="Arial"/>
                <a:cs typeface="Arial"/>
                <a:sym typeface="Arial"/>
              </a:rPr>
              <a:t>Avoid Integrated Windows Authentication</a:t>
            </a:r>
          </a:p>
          <a:p>
            <a:pPr marL="177800" marR="0" lvl="0" indent="-152400" algn="l" rtl="0">
              <a:lnSpc>
                <a:spcPct val="80000"/>
              </a:lnSpc>
              <a:spcBef>
                <a:spcPts val="800"/>
              </a:spcBef>
              <a:spcAft>
                <a:spcPts val="0"/>
              </a:spcAft>
              <a:buClr>
                <a:schemeClr val="lt1"/>
              </a:buClr>
              <a:buSzPct val="100000"/>
              <a:buFont typeface="Arial"/>
              <a:buChar char="•"/>
            </a:pPr>
            <a:r>
              <a:rPr lang="en-US" sz="1200" b="0" i="0" u="none" strike="noStrike" cap="none">
                <a:solidFill>
                  <a:schemeClr val="lt1"/>
                </a:solidFill>
                <a:latin typeface="Arial"/>
                <a:ea typeface="Arial"/>
                <a:cs typeface="Arial"/>
                <a:sym typeface="Arial"/>
              </a:rPr>
              <a:t>Avoid the GAC</a:t>
            </a:r>
          </a:p>
          <a:p>
            <a:pPr marL="177800" marR="0" lvl="0" indent="-152400" algn="l" rtl="0">
              <a:lnSpc>
                <a:spcPct val="80000"/>
              </a:lnSpc>
              <a:spcBef>
                <a:spcPts val="800"/>
              </a:spcBef>
              <a:spcAft>
                <a:spcPts val="0"/>
              </a:spcAft>
              <a:buClr>
                <a:schemeClr val="lt1"/>
              </a:buClr>
              <a:buSzPct val="100000"/>
              <a:buFont typeface="Arial"/>
              <a:buChar char="•"/>
            </a:pPr>
            <a:r>
              <a:rPr lang="en-US" sz="1200" b="0" i="0" u="none" strike="noStrike" cap="none">
                <a:solidFill>
                  <a:schemeClr val="lt1"/>
                </a:solidFill>
                <a:latin typeface="Arial"/>
                <a:ea typeface="Arial"/>
                <a:cs typeface="Arial"/>
                <a:sym typeface="Arial"/>
              </a:rPr>
              <a:t>Avoid custom IIS handlers</a:t>
            </a:r>
          </a:p>
          <a:p>
            <a:pPr marL="177800" marR="0" lvl="0" indent="-152400" algn="l" rtl="0">
              <a:lnSpc>
                <a:spcPct val="80000"/>
              </a:lnSpc>
              <a:spcBef>
                <a:spcPts val="800"/>
              </a:spcBef>
              <a:spcAft>
                <a:spcPts val="0"/>
              </a:spcAft>
              <a:buClr>
                <a:schemeClr val="lt1"/>
              </a:buClr>
              <a:buSzPct val="100000"/>
              <a:buFont typeface="Arial"/>
              <a:buChar char="•"/>
            </a:pPr>
            <a:r>
              <a:rPr lang="en-US" sz="1200" b="0" i="0" u="none" strike="noStrike" cap="none">
                <a:solidFill>
                  <a:schemeClr val="lt1"/>
                </a:solidFill>
                <a:latin typeface="Arial"/>
                <a:ea typeface="Arial"/>
                <a:cs typeface="Arial"/>
                <a:sym typeface="Arial"/>
              </a:rPr>
              <a:t>Avoid anything that uses the Windows registry</a:t>
            </a:r>
          </a:p>
          <a:p>
            <a:pPr marL="177800" marR="0" lvl="0" indent="-152400" algn="l" rtl="0">
              <a:lnSpc>
                <a:spcPct val="80000"/>
              </a:lnSpc>
              <a:spcBef>
                <a:spcPts val="800"/>
              </a:spcBef>
              <a:spcAft>
                <a:spcPts val="0"/>
              </a:spcAft>
              <a:buClr>
                <a:schemeClr val="lt1"/>
              </a:buClr>
              <a:buSzPct val="100000"/>
              <a:buFont typeface="Arial"/>
              <a:buChar char="•"/>
            </a:pPr>
            <a:r>
              <a:rPr lang="en-US" sz="1200"/>
              <a:t>Avoid libraries that depend on DPAPI</a:t>
            </a:r>
          </a:p>
          <a:p>
            <a:pPr marL="177800" marR="0" lvl="0" indent="-152400" algn="l" rtl="0">
              <a:lnSpc>
                <a:spcPct val="80000"/>
              </a:lnSpc>
              <a:spcBef>
                <a:spcPts val="800"/>
              </a:spcBef>
              <a:spcAft>
                <a:spcPts val="0"/>
              </a:spcAft>
              <a:buClr>
                <a:schemeClr val="lt1"/>
              </a:buClr>
              <a:buSzPct val="100000"/>
              <a:buFont typeface="Arial"/>
              <a:buChar char="•"/>
            </a:pPr>
            <a:r>
              <a:rPr lang="en-US" sz="1200" b="0" i="0" u="none" strike="noStrike" cap="none">
                <a:solidFill>
                  <a:schemeClr val="lt1"/>
                </a:solidFill>
                <a:latin typeface="Arial"/>
                <a:ea typeface="Arial"/>
                <a:cs typeface="Arial"/>
                <a:sym typeface="Arial"/>
              </a:rPr>
              <a:t>Avoid using local disk for storing application state*</a:t>
            </a:r>
          </a:p>
          <a:p>
            <a:pPr marL="177800" marR="0" lvl="0" indent="-152400" algn="l" rtl="0">
              <a:lnSpc>
                <a:spcPct val="80000"/>
              </a:lnSpc>
              <a:spcBef>
                <a:spcPts val="800"/>
              </a:spcBef>
              <a:spcAft>
                <a:spcPts val="0"/>
              </a:spcAft>
              <a:buClr>
                <a:schemeClr val="lt1"/>
              </a:buClr>
              <a:buSzPct val="100000"/>
              <a:buFont typeface="Arial"/>
              <a:buChar char="•"/>
            </a:pPr>
            <a:r>
              <a:rPr lang="en-US" sz="1200" b="0" i="0" u="none" strike="noStrike" cap="none">
                <a:solidFill>
                  <a:schemeClr val="lt1"/>
                </a:solidFill>
                <a:latin typeface="Arial"/>
                <a:ea typeface="Arial"/>
                <a:cs typeface="Arial"/>
                <a:sym typeface="Arial"/>
              </a:rPr>
              <a:t>Avoid using any Windows specific or disk based logging*</a:t>
            </a:r>
          </a:p>
          <a:p>
            <a:pPr marL="177800" marR="0" lvl="0" indent="-152400" algn="l" rtl="0">
              <a:lnSpc>
                <a:spcPct val="80000"/>
              </a:lnSpc>
              <a:spcBef>
                <a:spcPts val="800"/>
              </a:spcBef>
              <a:buClr>
                <a:schemeClr val="lt1"/>
              </a:buClr>
              <a:buSzPct val="100000"/>
              <a:buFont typeface="Arial"/>
              <a:buChar char="•"/>
            </a:pPr>
            <a:r>
              <a:rPr lang="en-US" sz="1200" b="0" i="0" u="none" strike="noStrike" cap="none">
                <a:solidFill>
                  <a:schemeClr val="lt1"/>
                </a:solidFill>
                <a:latin typeface="Arial"/>
                <a:ea typeface="Arial"/>
                <a:cs typeface="Arial"/>
                <a:sym typeface="Arial"/>
              </a:rPr>
              <a:t>Avoid any 32-bit specific libraries or libraries that can’t be bin deployable*</a:t>
            </a:r>
          </a:p>
        </p:txBody>
      </p:sp>
    </p:spTree>
    <p:extLst>
      <p:ext uri="{BB962C8B-B14F-4D97-AF65-F5344CB8AC3E}">
        <p14:creationId xmlns:p14="http://schemas.microsoft.com/office/powerpoint/2010/main" val="27190360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Shape 112"/>
          <p:cNvPicPr preferRelativeResize="0"/>
          <p:nvPr/>
        </p:nvPicPr>
        <p:blipFill rotWithShape="1">
          <a:blip r:embed="rId3">
            <a:alphaModFix/>
          </a:blip>
          <a:srcRect/>
          <a:stretch/>
        </p:blipFill>
        <p:spPr>
          <a:xfrm>
            <a:off x="-1" y="-6462"/>
            <a:ext cx="9167236" cy="5156574"/>
          </a:xfrm>
          <a:prstGeom prst="rect">
            <a:avLst/>
          </a:prstGeom>
          <a:noFill/>
          <a:ln>
            <a:noFill/>
          </a:ln>
        </p:spPr>
      </p:pic>
      <p:sp>
        <p:nvSpPr>
          <p:cNvPr id="113" name="Shape 113"/>
          <p:cNvSpPr txBox="1"/>
          <p:nvPr/>
        </p:nvSpPr>
        <p:spPr>
          <a:xfrm>
            <a:off x="446035" y="1487154"/>
            <a:ext cx="3965191" cy="1975188"/>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ct val="25000"/>
              <a:buFontTx/>
              <a:buNone/>
              <a:tabLst/>
              <a:defRPr/>
            </a:pPr>
            <a:r>
              <a:rPr kumimoji="0" lang="en-US" sz="4000" b="0" i="0" u="none" strike="noStrike" kern="0" cap="none" spc="0" normalizeH="0" baseline="0" noProof="0" dirty="0">
                <a:ln>
                  <a:noFill/>
                </a:ln>
                <a:solidFill>
                  <a:srgbClr val="FFFFFF"/>
                </a:solidFill>
                <a:effectLst/>
                <a:uLnTx/>
                <a:uFillTx/>
                <a:latin typeface="Roboto"/>
                <a:ea typeface="Roboto"/>
                <a:cs typeface="Roboto"/>
                <a:sym typeface="Roboto"/>
              </a:rPr>
              <a:t>Using Environment and Runtime Variables</a:t>
            </a:r>
          </a:p>
        </p:txBody>
      </p:sp>
      <p:pic>
        <p:nvPicPr>
          <p:cNvPr id="114" name="Shape 114"/>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73512677"/>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0FB3D-8B64-4D64-A40E-974FCFD6975C}"/>
              </a:ext>
            </a:extLst>
          </p:cNvPr>
          <p:cNvSpPr>
            <a:spLocks noGrp="1"/>
          </p:cNvSpPr>
          <p:nvPr>
            <p:ph type="title"/>
          </p:nvPr>
        </p:nvSpPr>
        <p:spPr/>
        <p:txBody>
          <a:bodyPr/>
          <a:lstStyle/>
          <a:p>
            <a:r>
              <a:rPr lang="en-US" dirty="0" err="1"/>
              <a:t>Web.Config</a:t>
            </a:r>
            <a:r>
              <a:rPr lang="en-US" dirty="0"/>
              <a:t> versus PCF Variables</a:t>
            </a:r>
          </a:p>
        </p:txBody>
      </p:sp>
      <p:sp>
        <p:nvSpPr>
          <p:cNvPr id="3" name="Text Placeholder 2">
            <a:extLst>
              <a:ext uri="{FF2B5EF4-FFF2-40B4-BE49-F238E27FC236}">
                <a16:creationId xmlns:a16="http://schemas.microsoft.com/office/drawing/2014/main" id="{8978DBA0-DF9A-43A7-8089-334F4EB69E4A}"/>
              </a:ext>
            </a:extLst>
          </p:cNvPr>
          <p:cNvSpPr>
            <a:spLocks noGrp="1"/>
          </p:cNvSpPr>
          <p:nvPr>
            <p:ph type="body" idx="1"/>
          </p:nvPr>
        </p:nvSpPr>
        <p:spPr/>
        <p:txBody>
          <a:bodyPr/>
          <a:lstStyle/>
          <a:p>
            <a:r>
              <a:rPr lang="en-US" sz="2400" dirty="0"/>
              <a:t> The use of PCF environment variables is not required</a:t>
            </a:r>
          </a:p>
          <a:p>
            <a:r>
              <a:rPr lang="en-US" sz="2400" dirty="0"/>
              <a:t> .NET applications will continue to use the </a:t>
            </a:r>
            <a:r>
              <a:rPr lang="en-US" sz="2400" dirty="0" err="1"/>
              <a:t>web.config</a:t>
            </a:r>
            <a:r>
              <a:rPr lang="en-US" sz="2400" dirty="0"/>
              <a:t> for providing runtime information</a:t>
            </a:r>
          </a:p>
          <a:p>
            <a:r>
              <a:rPr lang="en-US" sz="2400" dirty="0"/>
              <a:t> Sensitive information supplied at deployment time by environment</a:t>
            </a:r>
          </a:p>
          <a:p>
            <a:r>
              <a:rPr lang="en-US" sz="2400" dirty="0"/>
              <a:t> Updating the </a:t>
            </a:r>
            <a:r>
              <a:rPr lang="en-US" sz="2400" dirty="0" err="1"/>
              <a:t>web.config</a:t>
            </a:r>
            <a:r>
              <a:rPr lang="en-US" sz="2400" dirty="0"/>
              <a:t> will require a code push and a restart of the application</a:t>
            </a:r>
          </a:p>
        </p:txBody>
      </p:sp>
    </p:spTree>
    <p:extLst>
      <p:ext uri="{BB962C8B-B14F-4D97-AF65-F5344CB8AC3E}">
        <p14:creationId xmlns:p14="http://schemas.microsoft.com/office/powerpoint/2010/main" val="1247700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Shape 112"/>
          <p:cNvPicPr preferRelativeResize="0"/>
          <p:nvPr/>
        </p:nvPicPr>
        <p:blipFill rotWithShape="1">
          <a:blip r:embed="rId3">
            <a:alphaModFix/>
          </a:blip>
          <a:srcRect/>
          <a:stretch/>
        </p:blipFill>
        <p:spPr>
          <a:xfrm>
            <a:off x="-1" y="-6462"/>
            <a:ext cx="9167236" cy="5156574"/>
          </a:xfrm>
          <a:prstGeom prst="rect">
            <a:avLst/>
          </a:prstGeom>
          <a:noFill/>
          <a:ln>
            <a:noFill/>
          </a:ln>
        </p:spPr>
      </p:pic>
      <p:sp>
        <p:nvSpPr>
          <p:cNvPr id="113" name="Shape 113"/>
          <p:cNvSpPr txBox="1"/>
          <p:nvPr/>
        </p:nvSpPr>
        <p:spPr>
          <a:xfrm>
            <a:off x="446035" y="1487154"/>
            <a:ext cx="3965191" cy="1975188"/>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4000" dirty="0">
                <a:solidFill>
                  <a:schemeClr val="lt1"/>
                </a:solidFill>
                <a:latin typeface="Roboto"/>
                <a:ea typeface="Roboto"/>
                <a:cs typeface="Roboto"/>
                <a:sym typeface="Roboto"/>
              </a:rPr>
              <a:t>Cloud Native Applications</a:t>
            </a:r>
          </a:p>
        </p:txBody>
      </p:sp>
      <p:pic>
        <p:nvPicPr>
          <p:cNvPr id="114" name="Shape 114"/>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4288687138"/>
      </p:ext>
    </p:extLst>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0FB3D-8B64-4D64-A40E-974FCFD6975C}"/>
              </a:ext>
            </a:extLst>
          </p:cNvPr>
          <p:cNvSpPr>
            <a:spLocks noGrp="1"/>
          </p:cNvSpPr>
          <p:nvPr>
            <p:ph type="title"/>
          </p:nvPr>
        </p:nvSpPr>
        <p:spPr/>
        <p:txBody>
          <a:bodyPr/>
          <a:lstStyle/>
          <a:p>
            <a:r>
              <a:rPr lang="en-US" dirty="0"/>
              <a:t>Why use PCF Environment Variables?</a:t>
            </a:r>
          </a:p>
        </p:txBody>
      </p:sp>
      <p:sp>
        <p:nvSpPr>
          <p:cNvPr id="3" name="Text Placeholder 2">
            <a:extLst>
              <a:ext uri="{FF2B5EF4-FFF2-40B4-BE49-F238E27FC236}">
                <a16:creationId xmlns:a16="http://schemas.microsoft.com/office/drawing/2014/main" id="{8978DBA0-DF9A-43A7-8089-334F4EB69E4A}"/>
              </a:ext>
            </a:extLst>
          </p:cNvPr>
          <p:cNvSpPr>
            <a:spLocks noGrp="1"/>
          </p:cNvSpPr>
          <p:nvPr>
            <p:ph type="body" idx="1"/>
          </p:nvPr>
        </p:nvSpPr>
        <p:spPr/>
        <p:txBody>
          <a:bodyPr/>
          <a:lstStyle/>
          <a:p>
            <a:r>
              <a:rPr lang="en-US" sz="2000" dirty="0"/>
              <a:t> Minimal coding impact – depending on .NET version and application type</a:t>
            </a:r>
          </a:p>
          <a:p>
            <a:r>
              <a:rPr lang="en-US" sz="2000" dirty="0"/>
              <a:t> Can refactor .NET applications to use the </a:t>
            </a:r>
            <a:r>
              <a:rPr lang="en-US" sz="2000" dirty="0" err="1"/>
              <a:t>web.config</a:t>
            </a:r>
            <a:r>
              <a:rPr lang="en-US" sz="2000" dirty="0"/>
              <a:t> if environment information is not available or defined</a:t>
            </a:r>
          </a:p>
          <a:p>
            <a:r>
              <a:rPr lang="en-US" sz="2000" dirty="0"/>
              <a:t> Sensitive information can be supplied at any time by environment</a:t>
            </a:r>
          </a:p>
          <a:p>
            <a:r>
              <a:rPr lang="en-US" sz="2000" dirty="0"/>
              <a:t> Updating the PCF environment variables does not require any new code to be pushed or a restart of the application</a:t>
            </a:r>
          </a:p>
        </p:txBody>
      </p:sp>
    </p:spTree>
    <p:extLst>
      <p:ext uri="{BB962C8B-B14F-4D97-AF65-F5344CB8AC3E}">
        <p14:creationId xmlns:p14="http://schemas.microsoft.com/office/powerpoint/2010/main" val="4103846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Shape 112"/>
          <p:cNvPicPr preferRelativeResize="0"/>
          <p:nvPr/>
        </p:nvPicPr>
        <p:blipFill rotWithShape="1">
          <a:blip r:embed="rId3">
            <a:alphaModFix/>
          </a:blip>
          <a:srcRect/>
          <a:stretch/>
        </p:blipFill>
        <p:spPr>
          <a:xfrm>
            <a:off x="-1" y="-6462"/>
            <a:ext cx="9167236" cy="5156574"/>
          </a:xfrm>
          <a:prstGeom prst="rect">
            <a:avLst/>
          </a:prstGeom>
          <a:noFill/>
          <a:ln>
            <a:noFill/>
          </a:ln>
        </p:spPr>
      </p:pic>
      <p:sp>
        <p:nvSpPr>
          <p:cNvPr id="113" name="Shape 113"/>
          <p:cNvSpPr txBox="1"/>
          <p:nvPr/>
        </p:nvSpPr>
        <p:spPr>
          <a:xfrm>
            <a:off x="446035" y="1487154"/>
            <a:ext cx="3965191" cy="1975188"/>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ct val="25000"/>
              <a:buFontTx/>
              <a:buNone/>
              <a:tabLst/>
              <a:defRPr/>
            </a:pPr>
            <a:r>
              <a:rPr kumimoji="0" lang="en-US" sz="4000" b="0" i="0" u="none" strike="noStrike" kern="0" cap="none" spc="0" normalizeH="0" baseline="0" noProof="0" dirty="0">
                <a:ln>
                  <a:noFill/>
                </a:ln>
                <a:solidFill>
                  <a:srgbClr val="FFFFFF"/>
                </a:solidFill>
                <a:effectLst/>
                <a:uLnTx/>
                <a:uFillTx/>
                <a:latin typeface="Roboto"/>
                <a:ea typeface="Roboto"/>
                <a:cs typeface="Roboto"/>
                <a:sym typeface="Roboto"/>
              </a:rPr>
              <a:t>Using Logging on Cloud Foundry</a:t>
            </a:r>
          </a:p>
        </p:txBody>
      </p:sp>
      <p:pic>
        <p:nvPicPr>
          <p:cNvPr id="114" name="Shape 114"/>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464674935"/>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A2CAD-59C2-4B08-B128-BAAC2D46B995}"/>
              </a:ext>
            </a:extLst>
          </p:cNvPr>
          <p:cNvSpPr>
            <a:spLocks noGrp="1"/>
          </p:cNvSpPr>
          <p:nvPr>
            <p:ph type="title"/>
          </p:nvPr>
        </p:nvSpPr>
        <p:spPr/>
        <p:txBody>
          <a:bodyPr/>
          <a:lstStyle/>
          <a:p>
            <a:r>
              <a:rPr lang="en-US" dirty="0"/>
              <a:t>Logging with PCF</a:t>
            </a:r>
          </a:p>
        </p:txBody>
      </p:sp>
      <p:sp>
        <p:nvSpPr>
          <p:cNvPr id="3" name="Text Placeholder 2">
            <a:extLst>
              <a:ext uri="{FF2B5EF4-FFF2-40B4-BE49-F238E27FC236}">
                <a16:creationId xmlns:a16="http://schemas.microsoft.com/office/drawing/2014/main" id="{776D0420-8128-4A71-A43A-02D0E83B8C6E}"/>
              </a:ext>
            </a:extLst>
          </p:cNvPr>
          <p:cNvSpPr>
            <a:spLocks noGrp="1"/>
          </p:cNvSpPr>
          <p:nvPr>
            <p:ph type="body" idx="1"/>
          </p:nvPr>
        </p:nvSpPr>
        <p:spPr/>
        <p:txBody>
          <a:bodyPr/>
          <a:lstStyle/>
          <a:p>
            <a:r>
              <a:rPr lang="en-US" sz="2000" dirty="0"/>
              <a:t> Easy to use logging functionality that is designed for handling multiple application instances out of the box</a:t>
            </a:r>
          </a:p>
          <a:p>
            <a:r>
              <a:rPr lang="en-US" sz="2000" dirty="0"/>
              <a:t> Pushing information into the log can be accomplished with a </a:t>
            </a:r>
            <a:r>
              <a:rPr lang="en-US" sz="2000" dirty="0" err="1"/>
              <a:t>Console.Writeline</a:t>
            </a:r>
            <a:r>
              <a:rPr lang="en-US" sz="2000" dirty="0"/>
              <a:t>() call</a:t>
            </a:r>
          </a:p>
          <a:p>
            <a:r>
              <a:rPr lang="en-US" sz="2000" dirty="0"/>
              <a:t> </a:t>
            </a:r>
            <a:r>
              <a:rPr lang="en-US" sz="2000" dirty="0" err="1"/>
              <a:t>Stdout</a:t>
            </a:r>
            <a:r>
              <a:rPr lang="en-US" sz="2000" dirty="0"/>
              <a:t> is captured by PCF for all .NET application types</a:t>
            </a:r>
          </a:p>
          <a:p>
            <a:r>
              <a:rPr lang="en-US" sz="2000" dirty="0"/>
              <a:t> Third-Party logging tools can be used with PCF logging by redirecting the log output to the console</a:t>
            </a:r>
          </a:p>
          <a:p>
            <a:r>
              <a:rPr lang="en-US" sz="2000" dirty="0"/>
              <a:t> To retain logging information, PCF logs should be drained into a repository designed to hold long-term logging information (i.e. Splunk)</a:t>
            </a:r>
          </a:p>
        </p:txBody>
      </p:sp>
    </p:spTree>
    <p:extLst>
      <p:ext uri="{BB962C8B-B14F-4D97-AF65-F5344CB8AC3E}">
        <p14:creationId xmlns:p14="http://schemas.microsoft.com/office/powerpoint/2010/main" val="1725850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Shape 112"/>
          <p:cNvPicPr preferRelativeResize="0"/>
          <p:nvPr/>
        </p:nvPicPr>
        <p:blipFill rotWithShape="1">
          <a:blip r:embed="rId3">
            <a:alphaModFix/>
          </a:blip>
          <a:srcRect/>
          <a:stretch/>
        </p:blipFill>
        <p:spPr>
          <a:xfrm>
            <a:off x="-1" y="-6462"/>
            <a:ext cx="9167236" cy="5156574"/>
          </a:xfrm>
          <a:prstGeom prst="rect">
            <a:avLst/>
          </a:prstGeom>
          <a:noFill/>
          <a:ln>
            <a:noFill/>
          </a:ln>
        </p:spPr>
      </p:pic>
      <p:sp>
        <p:nvSpPr>
          <p:cNvPr id="113" name="Shape 113"/>
          <p:cNvSpPr txBox="1"/>
          <p:nvPr/>
        </p:nvSpPr>
        <p:spPr>
          <a:xfrm>
            <a:off x="446035" y="1487154"/>
            <a:ext cx="3965191" cy="1975188"/>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ct val="25000"/>
              <a:buFontTx/>
              <a:buNone/>
              <a:tabLst/>
              <a:defRPr/>
            </a:pPr>
            <a:r>
              <a:rPr kumimoji="0" lang="en-US" sz="4000" b="0" i="0" u="none" strike="noStrike" kern="0" cap="none" spc="0" normalizeH="0" baseline="0" noProof="0" dirty="0">
                <a:ln>
                  <a:noFill/>
                </a:ln>
                <a:solidFill>
                  <a:srgbClr val="FFFFFF"/>
                </a:solidFill>
                <a:effectLst/>
                <a:uLnTx/>
                <a:uFillTx/>
                <a:latin typeface="Roboto"/>
                <a:ea typeface="Roboto"/>
                <a:cs typeface="Roboto"/>
                <a:sym typeface="Roboto"/>
              </a:rPr>
              <a:t>Using File Access on Cloud Foundry</a:t>
            </a:r>
          </a:p>
        </p:txBody>
      </p:sp>
      <p:pic>
        <p:nvPicPr>
          <p:cNvPr id="114" name="Shape 114"/>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188840912"/>
      </p:ext>
    </p:extLst>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81DCE-40E4-4D3B-AC21-D8D0E62C8532}"/>
              </a:ext>
            </a:extLst>
          </p:cNvPr>
          <p:cNvSpPr>
            <a:spLocks noGrp="1"/>
          </p:cNvSpPr>
          <p:nvPr>
            <p:ph type="title"/>
          </p:nvPr>
        </p:nvSpPr>
        <p:spPr/>
        <p:txBody>
          <a:bodyPr/>
          <a:lstStyle/>
          <a:p>
            <a:r>
              <a:rPr lang="en-US" dirty="0"/>
              <a:t>Handling File Access </a:t>
            </a:r>
          </a:p>
        </p:txBody>
      </p:sp>
      <p:sp>
        <p:nvSpPr>
          <p:cNvPr id="3" name="Text Placeholder 2">
            <a:extLst>
              <a:ext uri="{FF2B5EF4-FFF2-40B4-BE49-F238E27FC236}">
                <a16:creationId xmlns:a16="http://schemas.microsoft.com/office/drawing/2014/main" id="{13CA51BF-4ADF-4B7D-9573-DE1169344533}"/>
              </a:ext>
            </a:extLst>
          </p:cNvPr>
          <p:cNvSpPr>
            <a:spLocks noGrp="1"/>
          </p:cNvSpPr>
          <p:nvPr>
            <p:ph type="body" idx="1"/>
          </p:nvPr>
        </p:nvSpPr>
        <p:spPr/>
        <p:txBody>
          <a:bodyPr/>
          <a:lstStyle/>
          <a:p>
            <a:r>
              <a:rPr lang="en-US" dirty="0"/>
              <a:t> Avoid dependencies on the local file system</a:t>
            </a:r>
          </a:p>
          <a:p>
            <a:r>
              <a:rPr lang="en-US" dirty="0"/>
              <a:t> Use Cloud or Network Storage if possible</a:t>
            </a:r>
          </a:p>
          <a:p>
            <a:r>
              <a:rPr lang="en-US" dirty="0"/>
              <a:t> Mounting file shares are not supported with the Windows 2012R2 stem cell</a:t>
            </a:r>
          </a:p>
        </p:txBody>
      </p:sp>
    </p:spTree>
    <p:extLst>
      <p:ext uri="{BB962C8B-B14F-4D97-AF65-F5344CB8AC3E}">
        <p14:creationId xmlns:p14="http://schemas.microsoft.com/office/powerpoint/2010/main" val="31507404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Shape 112"/>
          <p:cNvPicPr preferRelativeResize="0"/>
          <p:nvPr/>
        </p:nvPicPr>
        <p:blipFill rotWithShape="1">
          <a:blip r:embed="rId3">
            <a:alphaModFix/>
          </a:blip>
          <a:srcRect/>
          <a:stretch/>
        </p:blipFill>
        <p:spPr>
          <a:xfrm>
            <a:off x="-1" y="-6462"/>
            <a:ext cx="9167236" cy="5156574"/>
          </a:xfrm>
          <a:prstGeom prst="rect">
            <a:avLst/>
          </a:prstGeom>
          <a:noFill/>
          <a:ln>
            <a:noFill/>
          </a:ln>
        </p:spPr>
      </p:pic>
      <p:sp>
        <p:nvSpPr>
          <p:cNvPr id="113" name="Shape 113"/>
          <p:cNvSpPr txBox="1"/>
          <p:nvPr/>
        </p:nvSpPr>
        <p:spPr>
          <a:xfrm>
            <a:off x="446035" y="1487154"/>
            <a:ext cx="3965191" cy="1975188"/>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ct val="25000"/>
              <a:buFontTx/>
              <a:buNone/>
              <a:tabLst/>
              <a:defRPr/>
            </a:pPr>
            <a:r>
              <a:rPr kumimoji="0" lang="en-US" sz="4000" b="0" i="0" u="none" strike="noStrike" kern="0" cap="none" spc="0" normalizeH="0" baseline="0" noProof="0" dirty="0">
                <a:ln>
                  <a:noFill/>
                </a:ln>
                <a:solidFill>
                  <a:srgbClr val="FFFFFF"/>
                </a:solidFill>
                <a:effectLst/>
                <a:uLnTx/>
                <a:uFillTx/>
                <a:latin typeface="Roboto"/>
                <a:ea typeface="Roboto"/>
                <a:cs typeface="Roboto"/>
                <a:sym typeface="Roboto"/>
              </a:rPr>
              <a:t>Using Single Sign-On on Cloud Foundry</a:t>
            </a:r>
          </a:p>
        </p:txBody>
      </p:sp>
      <p:pic>
        <p:nvPicPr>
          <p:cNvPr id="114" name="Shape 114"/>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489367177"/>
      </p:ext>
    </p:extLst>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Shape 748"/>
          <p:cNvSpPr txBox="1">
            <a:spLocks noGrp="1"/>
          </p:cNvSpPr>
          <p:nvPr>
            <p:ph type="title"/>
          </p:nvPr>
        </p:nvSpPr>
        <p:spPr>
          <a:xfrm>
            <a:off x="457199" y="320038"/>
            <a:ext cx="8229600" cy="3636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a:t>Single Sign-On</a:t>
            </a:r>
          </a:p>
        </p:txBody>
      </p:sp>
      <p:sp>
        <p:nvSpPr>
          <p:cNvPr id="749" name="Shape 749"/>
          <p:cNvSpPr txBox="1">
            <a:spLocks noGrp="1"/>
          </p:cNvSpPr>
          <p:nvPr>
            <p:ph type="body" idx="1"/>
          </p:nvPr>
        </p:nvSpPr>
        <p:spPr>
          <a:xfrm>
            <a:off x="457199" y="935249"/>
            <a:ext cx="8546100" cy="3273000"/>
          </a:xfrm>
          <a:prstGeom prst="rect">
            <a:avLst/>
          </a:prstGeom>
          <a:noFill/>
          <a:ln>
            <a:noFill/>
          </a:ln>
        </p:spPr>
        <p:txBody>
          <a:bodyPr wrap="square" lIns="91425" tIns="45700" rIns="91425" bIns="45700" anchor="t" anchorCtr="0">
            <a:noAutofit/>
          </a:bodyPr>
          <a:lstStyle/>
          <a:p>
            <a:pPr marL="457200" indent="-356284">
              <a:lnSpc>
                <a:spcPct val="115000"/>
              </a:lnSpc>
              <a:spcBef>
                <a:spcPts val="0"/>
              </a:spcBef>
            </a:pPr>
            <a:r>
              <a:rPr lang="en-US" sz="2200" dirty="0"/>
              <a:t>Pivotal SSO Service provides a common integration point for .NET applications</a:t>
            </a:r>
          </a:p>
          <a:p>
            <a:pPr marL="857250" lvl="1" indent="-356284">
              <a:lnSpc>
                <a:spcPct val="115000"/>
              </a:lnSpc>
              <a:spcBef>
                <a:spcPts val="0"/>
              </a:spcBef>
            </a:pPr>
            <a:r>
              <a:rPr lang="en-US" sz="1800" dirty="0"/>
              <a:t>Integrates with ADFS and Active Directory</a:t>
            </a:r>
          </a:p>
          <a:p>
            <a:pPr marL="857250" lvl="1" indent="-356284">
              <a:lnSpc>
                <a:spcPct val="115000"/>
              </a:lnSpc>
              <a:spcBef>
                <a:spcPts val="0"/>
              </a:spcBef>
            </a:pPr>
            <a:r>
              <a:rPr lang="en-US" sz="1800" dirty="0"/>
              <a:t>OAuth framework for .NET applications</a:t>
            </a:r>
          </a:p>
          <a:p>
            <a:pPr marL="857250" lvl="1" indent="-356284">
              <a:lnSpc>
                <a:spcPct val="115000"/>
              </a:lnSpc>
              <a:spcBef>
                <a:spcPts val="0"/>
              </a:spcBef>
            </a:pPr>
            <a:r>
              <a:rPr lang="en-US" sz="1800" dirty="0"/>
              <a:t>OIDC integration with Azure AD and other OIDC providers (v 1.12)</a:t>
            </a:r>
          </a:p>
          <a:p>
            <a:pPr marL="457200" marR="0" lvl="0" indent="-356284" algn="l" rtl="0">
              <a:lnSpc>
                <a:spcPct val="115000"/>
              </a:lnSpc>
              <a:spcBef>
                <a:spcPts val="0"/>
              </a:spcBef>
              <a:spcAft>
                <a:spcPts val="0"/>
              </a:spcAft>
              <a:buClr>
                <a:schemeClr val="lt1"/>
              </a:buClr>
              <a:buSzPct val="100000"/>
              <a:buFont typeface="Arial"/>
              <a:buChar char="•"/>
            </a:pPr>
            <a:r>
              <a:rPr lang="en-US" sz="2200" dirty="0"/>
              <a:t>Visual Studio can automatically provide the basic security scaffolding</a:t>
            </a:r>
          </a:p>
          <a:p>
            <a:pPr marL="857250" marR="0" lvl="1" indent="-401220" algn="l" rtl="0">
              <a:lnSpc>
                <a:spcPct val="115000"/>
              </a:lnSpc>
              <a:spcBef>
                <a:spcPts val="0"/>
              </a:spcBef>
              <a:spcAft>
                <a:spcPts val="0"/>
              </a:spcAft>
              <a:buClr>
                <a:schemeClr val="lt1"/>
              </a:buClr>
              <a:buSzPct val="100000"/>
              <a:buFont typeface="Arial"/>
              <a:buChar char="–"/>
            </a:pPr>
            <a:r>
              <a:rPr lang="en-US" sz="2200" dirty="0"/>
              <a:t>ASPNET Security model using SQL Server</a:t>
            </a:r>
          </a:p>
          <a:p>
            <a:pPr marL="857250" lvl="1" indent="-401220" rtl="0">
              <a:lnSpc>
                <a:spcPct val="115000"/>
              </a:lnSpc>
              <a:spcBef>
                <a:spcPts val="0"/>
              </a:spcBef>
              <a:buClr>
                <a:schemeClr val="lt1"/>
              </a:buClr>
              <a:buSzPct val="100000"/>
              <a:buFont typeface="Arial"/>
              <a:buChar char="–"/>
            </a:pPr>
            <a:r>
              <a:rPr lang="en-US" sz="2200" dirty="0"/>
              <a:t>Built-in support for OAuth and Open ID Authentication in .NET</a:t>
            </a:r>
          </a:p>
        </p:txBody>
      </p:sp>
    </p:spTree>
    <p:extLst>
      <p:ext uri="{BB962C8B-B14F-4D97-AF65-F5344CB8AC3E}">
        <p14:creationId xmlns:p14="http://schemas.microsoft.com/office/powerpoint/2010/main" val="1028150907"/>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Shape 112"/>
          <p:cNvPicPr preferRelativeResize="0"/>
          <p:nvPr/>
        </p:nvPicPr>
        <p:blipFill rotWithShape="1">
          <a:blip r:embed="rId3">
            <a:alphaModFix/>
          </a:blip>
          <a:srcRect/>
          <a:stretch/>
        </p:blipFill>
        <p:spPr>
          <a:xfrm>
            <a:off x="-1" y="-6462"/>
            <a:ext cx="9167236" cy="5156574"/>
          </a:xfrm>
          <a:prstGeom prst="rect">
            <a:avLst/>
          </a:prstGeom>
          <a:noFill/>
          <a:ln>
            <a:noFill/>
          </a:ln>
        </p:spPr>
      </p:pic>
      <p:sp>
        <p:nvSpPr>
          <p:cNvPr id="113" name="Shape 113"/>
          <p:cNvSpPr txBox="1"/>
          <p:nvPr/>
        </p:nvSpPr>
        <p:spPr>
          <a:xfrm>
            <a:off x="446035" y="1487154"/>
            <a:ext cx="3965191" cy="1975188"/>
          </a:xfrm>
          <a:prstGeom prst="rect">
            <a:avLst/>
          </a:prstGeom>
          <a:noFill/>
          <a:ln>
            <a:noFill/>
          </a:ln>
        </p:spPr>
        <p:txBody>
          <a:bodyPr wrap="square" lIns="91425" tIns="45700" rIns="91425" bIns="45700" anchor="t" anchorCtr="0">
            <a:noAutofit/>
          </a:bodyPr>
          <a:lstStyle/>
          <a:p>
            <a:pPr lvl="0">
              <a:buClr>
                <a:schemeClr val="lt1"/>
              </a:buClr>
              <a:buSzPct val="25000"/>
            </a:pPr>
            <a:r>
              <a:rPr lang="en-US" sz="4000" dirty="0">
                <a:solidFill>
                  <a:schemeClr val="lt1"/>
                </a:solidFill>
                <a:latin typeface="Roboto"/>
                <a:ea typeface="Roboto"/>
                <a:cs typeface="Roboto"/>
                <a:sym typeface="Roboto"/>
              </a:rPr>
              <a:t>Application </a:t>
            </a:r>
            <a:r>
              <a:rPr lang="en-US" sz="4000" dirty="0" err="1">
                <a:solidFill>
                  <a:schemeClr val="lt1"/>
                </a:solidFill>
                <a:latin typeface="Roboto"/>
                <a:ea typeface="Roboto"/>
                <a:cs typeface="Roboto"/>
                <a:sym typeface="Roboto"/>
              </a:rPr>
              <a:t>Replatform</a:t>
            </a:r>
            <a:r>
              <a:rPr lang="en-US" sz="4000" dirty="0">
                <a:solidFill>
                  <a:schemeClr val="lt1"/>
                </a:solidFill>
                <a:latin typeface="Roboto"/>
                <a:ea typeface="Roboto"/>
                <a:cs typeface="Roboto"/>
                <a:sym typeface="Roboto"/>
              </a:rPr>
              <a:t> for .NET</a:t>
            </a:r>
          </a:p>
        </p:txBody>
      </p:sp>
      <p:pic>
        <p:nvPicPr>
          <p:cNvPr id="114" name="Shape 114"/>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569194199"/>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idx="4294967295"/>
          </p:nvPr>
        </p:nvSpPr>
        <p:spPr>
          <a:xfrm>
            <a:off x="459726" y="527805"/>
            <a:ext cx="8229600" cy="363538"/>
          </a:xfrm>
          <a:prstGeom prst="rect">
            <a:avLst/>
          </a:prstGeom>
        </p:spPr>
        <p:txBody>
          <a:bodyPr wrap="square" lIns="68575" tIns="68575" rIns="68575" bIns="68575" anchor="ctr" anchorCtr="0">
            <a:noAutofit/>
          </a:bodyPr>
          <a:lstStyle/>
          <a:p>
            <a:pPr lvl="0" algn="ctr" rtl="0">
              <a:spcBef>
                <a:spcPts val="0"/>
              </a:spcBef>
              <a:buNone/>
            </a:pPr>
            <a:r>
              <a:rPr lang="en-US" sz="2400" dirty="0">
                <a:solidFill>
                  <a:schemeClr val="bg1"/>
                </a:solidFill>
              </a:rPr>
              <a:t>Moving to Cloud</a:t>
            </a:r>
          </a:p>
        </p:txBody>
      </p:sp>
      <p:sp>
        <p:nvSpPr>
          <p:cNvPr id="218" name="Shape 218"/>
          <p:cNvSpPr txBox="1">
            <a:spLocks noGrp="1"/>
          </p:cNvSpPr>
          <p:nvPr>
            <p:ph type="body" idx="4294967295"/>
          </p:nvPr>
        </p:nvSpPr>
        <p:spPr>
          <a:xfrm>
            <a:off x="237441" y="1417254"/>
            <a:ext cx="4087014" cy="3082925"/>
          </a:xfrm>
          <a:prstGeom prst="rect">
            <a:avLst/>
          </a:prstGeom>
        </p:spPr>
        <p:txBody>
          <a:bodyPr wrap="square" lIns="68575" tIns="68575" rIns="68575" bIns="68575" anchor="t" anchorCtr="0">
            <a:noAutofit/>
          </a:bodyPr>
          <a:lstStyle/>
          <a:p>
            <a:pPr marL="431800" lvl="0" indent="-342900" rtl="0">
              <a:spcBef>
                <a:spcPts val="0"/>
              </a:spcBef>
              <a:buSzPct val="100000"/>
              <a:buFont typeface="Arial" panose="020B0604020202020204" pitchFamily="34" charset="0"/>
              <a:buChar char="•"/>
            </a:pPr>
            <a:r>
              <a:rPr lang="en-US" sz="2000" dirty="0">
                <a:solidFill>
                  <a:schemeClr val="bg1"/>
                </a:solidFill>
              </a:rPr>
              <a:t>Will my legacy apps run?</a:t>
            </a:r>
          </a:p>
          <a:p>
            <a:pPr marL="431800" lvl="0" indent="-342900" rtl="0">
              <a:spcBef>
                <a:spcPts val="0"/>
              </a:spcBef>
              <a:buSzPct val="100000"/>
              <a:buFont typeface="Arial" panose="020B0604020202020204" pitchFamily="34" charset="0"/>
              <a:buChar char="•"/>
            </a:pPr>
            <a:r>
              <a:rPr lang="en-US" sz="2000" dirty="0">
                <a:solidFill>
                  <a:schemeClr val="bg1"/>
                </a:solidFill>
              </a:rPr>
              <a:t>How much refactoring I need to do to make it work?</a:t>
            </a:r>
          </a:p>
          <a:p>
            <a:pPr marL="431800" lvl="0" indent="-342900" rtl="0">
              <a:spcBef>
                <a:spcPts val="0"/>
              </a:spcBef>
              <a:buSzPct val="100000"/>
              <a:buFont typeface="Arial" panose="020B0604020202020204" pitchFamily="34" charset="0"/>
              <a:buChar char="•"/>
            </a:pPr>
            <a:r>
              <a:rPr lang="en-US" sz="2000" dirty="0">
                <a:solidFill>
                  <a:schemeClr val="bg1"/>
                </a:solidFill>
              </a:rPr>
              <a:t>Can I leverage new features / patterns in my old apps?</a:t>
            </a:r>
          </a:p>
          <a:p>
            <a:pPr marL="431800" lvl="0" indent="-342900" rtl="0">
              <a:spcBef>
                <a:spcPts val="0"/>
              </a:spcBef>
              <a:buSzPct val="100000"/>
              <a:buFont typeface="Arial" panose="020B0604020202020204" pitchFamily="34" charset="0"/>
              <a:buChar char="•"/>
            </a:pPr>
            <a:r>
              <a:rPr lang="en-US" sz="2000" dirty="0">
                <a:solidFill>
                  <a:schemeClr val="bg1"/>
                </a:solidFill>
              </a:rPr>
              <a:t>How can I improve my apps over time?</a:t>
            </a:r>
          </a:p>
        </p:txBody>
      </p:sp>
      <p:pic>
        <p:nvPicPr>
          <p:cNvPr id="219" name="Shape 219" title="Points scored"/>
          <p:cNvPicPr preferRelativeResize="0"/>
          <p:nvPr/>
        </p:nvPicPr>
        <p:blipFill>
          <a:blip r:embed="rId3">
            <a:alphaModFix/>
          </a:blip>
          <a:stretch>
            <a:fillRect/>
          </a:stretch>
        </p:blipFill>
        <p:spPr>
          <a:xfrm>
            <a:off x="4448333" y="1333033"/>
            <a:ext cx="4326875" cy="2675449"/>
          </a:xfrm>
          <a:prstGeom prst="rect">
            <a:avLst/>
          </a:prstGeom>
          <a:noFill/>
          <a:ln>
            <a:noFill/>
          </a:ln>
        </p:spPr>
      </p:pic>
    </p:spTree>
    <p:extLst>
      <p:ext uri="{BB962C8B-B14F-4D97-AF65-F5344CB8AC3E}">
        <p14:creationId xmlns:p14="http://schemas.microsoft.com/office/powerpoint/2010/main" val="40173664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idx="4294967295"/>
          </p:nvPr>
        </p:nvSpPr>
        <p:spPr>
          <a:xfrm>
            <a:off x="454674" y="558116"/>
            <a:ext cx="8229600" cy="363538"/>
          </a:xfrm>
          <a:prstGeom prst="rect">
            <a:avLst/>
          </a:prstGeom>
        </p:spPr>
        <p:txBody>
          <a:bodyPr wrap="square" lIns="68575" tIns="68575" rIns="68575" bIns="68575" anchor="ctr" anchorCtr="0">
            <a:noAutofit/>
          </a:bodyPr>
          <a:lstStyle/>
          <a:p>
            <a:pPr lvl="0" algn="ctr">
              <a:spcBef>
                <a:spcPts val="0"/>
              </a:spcBef>
              <a:buNone/>
            </a:pPr>
            <a:r>
              <a:rPr lang="en-US" sz="2400" dirty="0">
                <a:solidFill>
                  <a:schemeClr val="bg1"/>
                </a:solidFill>
              </a:rPr>
              <a:t>.NET Framework vs .NET Core</a:t>
            </a:r>
          </a:p>
        </p:txBody>
      </p:sp>
      <p:sp>
        <p:nvSpPr>
          <p:cNvPr id="150" name="Shape 150"/>
          <p:cNvSpPr txBox="1">
            <a:spLocks noGrp="1"/>
          </p:cNvSpPr>
          <p:nvPr>
            <p:ph type="body" idx="4294967295"/>
          </p:nvPr>
        </p:nvSpPr>
        <p:spPr>
          <a:xfrm>
            <a:off x="3835479" y="1335412"/>
            <a:ext cx="4894262" cy="3082925"/>
          </a:xfrm>
          <a:prstGeom prst="rect">
            <a:avLst/>
          </a:prstGeom>
        </p:spPr>
        <p:txBody>
          <a:bodyPr wrap="square" lIns="68575" tIns="68575" rIns="68575" bIns="68575" anchor="t" anchorCtr="0">
            <a:noAutofit/>
          </a:bodyPr>
          <a:lstStyle/>
          <a:p>
            <a:pPr marL="457200" lvl="0" indent="-336550">
              <a:spcBef>
                <a:spcPts val="0"/>
              </a:spcBef>
              <a:buSzPct val="100000"/>
              <a:buFont typeface="Arial" panose="020B0604020202020204" pitchFamily="34" charset="0"/>
              <a:buChar char="•"/>
            </a:pPr>
            <a:r>
              <a:rPr lang="en-US" sz="1600" dirty="0">
                <a:solidFill>
                  <a:schemeClr val="bg1"/>
                </a:solidFill>
              </a:rPr>
              <a:t>.NET Core can be considered a rewrite than evolutionary upgrade</a:t>
            </a:r>
          </a:p>
          <a:p>
            <a:pPr marL="457200" lvl="0" indent="-336550" rtl="0">
              <a:spcBef>
                <a:spcPts val="0"/>
              </a:spcBef>
              <a:buSzPct val="100000"/>
              <a:buFont typeface="Arial" panose="020B0604020202020204" pitchFamily="34" charset="0"/>
              <a:buChar char="•"/>
            </a:pPr>
            <a:r>
              <a:rPr lang="en-US" sz="1600" dirty="0">
                <a:solidFill>
                  <a:schemeClr val="bg1"/>
                </a:solidFill>
              </a:rPr>
              <a:t>.NET Framework has a larger API footprint - a lot of API was removed / changed in .NET core to break bonds on Windows</a:t>
            </a:r>
          </a:p>
          <a:p>
            <a:pPr marL="457200" lvl="0" indent="-336550" rtl="0">
              <a:spcBef>
                <a:spcPts val="0"/>
              </a:spcBef>
              <a:buSzPct val="100000"/>
              <a:buFont typeface="Arial" panose="020B0604020202020204" pitchFamily="34" charset="0"/>
              <a:buChar char="•"/>
            </a:pPr>
            <a:r>
              <a:rPr lang="en-US" sz="1600" dirty="0">
                <a:solidFill>
                  <a:schemeClr val="bg1"/>
                </a:solidFill>
              </a:rPr>
              <a:t>Refactoring code from .NET Framework to .NET Core for real projects is usually non trivial</a:t>
            </a:r>
          </a:p>
          <a:p>
            <a:pPr marL="457200" lvl="0" indent="-336550">
              <a:spcBef>
                <a:spcPts val="0"/>
              </a:spcBef>
              <a:buSzPct val="100000"/>
              <a:buFont typeface="Arial" panose="020B0604020202020204" pitchFamily="34" charset="0"/>
              <a:buChar char="•"/>
            </a:pPr>
            <a:r>
              <a:rPr lang="en-US" sz="1600" dirty="0">
                <a:solidFill>
                  <a:schemeClr val="bg1"/>
                </a:solidFill>
              </a:rPr>
              <a:t>.NET core opens up a lot of new possibilities including smaller footprint, simplicity, speed, and cross platform portability</a:t>
            </a:r>
          </a:p>
        </p:txBody>
      </p:sp>
      <p:pic>
        <p:nvPicPr>
          <p:cNvPr id="151" name="Shape 151"/>
          <p:cNvPicPr preferRelativeResize="0"/>
          <p:nvPr/>
        </p:nvPicPr>
        <p:blipFill>
          <a:blip r:embed="rId3">
            <a:alphaModFix/>
          </a:blip>
          <a:stretch>
            <a:fillRect/>
          </a:stretch>
        </p:blipFill>
        <p:spPr>
          <a:xfrm>
            <a:off x="727025" y="1476375"/>
            <a:ext cx="2857500" cy="2190750"/>
          </a:xfrm>
          <a:prstGeom prst="rect">
            <a:avLst/>
          </a:prstGeom>
          <a:noFill/>
          <a:ln>
            <a:noFill/>
          </a:ln>
        </p:spPr>
      </p:pic>
    </p:spTree>
    <p:extLst>
      <p:ext uri="{BB962C8B-B14F-4D97-AF65-F5344CB8AC3E}">
        <p14:creationId xmlns:p14="http://schemas.microsoft.com/office/powerpoint/2010/main" val="2658413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p:nvPr/>
        </p:nvSpPr>
        <p:spPr>
          <a:xfrm>
            <a:off x="499729" y="350872"/>
            <a:ext cx="7995682" cy="606055"/>
          </a:xfrm>
          <a:prstGeom prst="rect">
            <a:avLst/>
          </a:prstGeom>
          <a:no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Proxima Nova Extrabold"/>
              <a:buNone/>
              <a:tabLst/>
              <a:defRPr/>
            </a:pPr>
            <a:r>
              <a:rPr kumimoji="0" lang="en-US" sz="2800" b="1" i="0" u="none" strike="noStrike" kern="0" cap="none" spc="0" normalizeH="0" baseline="0" noProof="0">
                <a:ln>
                  <a:noFill/>
                </a:ln>
                <a:solidFill>
                  <a:srgbClr val="FFFFFF"/>
                </a:solidFill>
                <a:effectLst/>
                <a:uLnTx/>
                <a:uFillTx/>
                <a:latin typeface="Proxima Nova Extrabold"/>
                <a:ea typeface="Proxima Nova Extrabold"/>
                <a:cs typeface="Proxima Nova Extrabold"/>
                <a:sym typeface="Proxima Nova Extrabold"/>
              </a:rPr>
              <a:t>Why do you need to be good at software?</a:t>
            </a:r>
          </a:p>
        </p:txBody>
      </p:sp>
      <p:sp>
        <p:nvSpPr>
          <p:cNvPr id="52" name="Shape 52"/>
          <p:cNvSpPr/>
          <p:nvPr/>
        </p:nvSpPr>
        <p:spPr>
          <a:xfrm>
            <a:off x="499729" y="1254641"/>
            <a:ext cx="1495639" cy="3551274"/>
          </a:xfrm>
          <a:prstGeom prst="rect">
            <a:avLst/>
          </a:prstGeom>
          <a:solidFill>
            <a:schemeClr val="accent2"/>
          </a:solidFill>
          <a:ln w="9525" cap="flat" cmpd="sng">
            <a:solidFill>
              <a:schemeClr val="accent2"/>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1800" b="1" i="0" u="none" strike="noStrike" kern="0" cap="none" spc="0" normalizeH="0" baseline="0" noProof="0">
                <a:ln>
                  <a:noFill/>
                </a:ln>
                <a:solidFill>
                  <a:srgbClr val="FFFFFF"/>
                </a:solidFill>
                <a:effectLst/>
                <a:uLnTx/>
                <a:uFillTx/>
                <a:latin typeface="Proxima Nova"/>
                <a:ea typeface="Proxima Nova"/>
                <a:cs typeface="Proxima Nova"/>
                <a:sym typeface="Proxima Nova"/>
              </a:rPr>
              <a:t>Customers expect it.</a:t>
            </a:r>
          </a:p>
        </p:txBody>
      </p:sp>
      <p:sp>
        <p:nvSpPr>
          <p:cNvPr id="53" name="Shape 53"/>
          <p:cNvSpPr/>
          <p:nvPr/>
        </p:nvSpPr>
        <p:spPr>
          <a:xfrm>
            <a:off x="2151321" y="1254641"/>
            <a:ext cx="1495639" cy="3551274"/>
          </a:xfrm>
          <a:prstGeom prst="rect">
            <a:avLst/>
          </a:prstGeom>
          <a:solidFill>
            <a:schemeClr val="accent2"/>
          </a:solidFill>
          <a:ln w="9525" cap="flat" cmpd="sng">
            <a:solidFill>
              <a:schemeClr val="accent2"/>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1800" b="1" i="0" u="none" strike="noStrike" kern="0" cap="none" spc="0" normalizeH="0" baseline="0" noProof="0">
                <a:ln>
                  <a:noFill/>
                </a:ln>
                <a:solidFill>
                  <a:srgbClr val="FFFFFF"/>
                </a:solidFill>
                <a:effectLst/>
                <a:uLnTx/>
                <a:uFillTx/>
                <a:latin typeface="Proxima Nova"/>
                <a:ea typeface="Proxima Nova"/>
                <a:cs typeface="Proxima Nova"/>
                <a:sym typeface="Proxima Nova"/>
              </a:rPr>
              <a:t>Meet demand to operate at scale.</a:t>
            </a:r>
          </a:p>
        </p:txBody>
      </p:sp>
      <p:sp>
        <p:nvSpPr>
          <p:cNvPr id="54" name="Shape 54"/>
          <p:cNvSpPr/>
          <p:nvPr/>
        </p:nvSpPr>
        <p:spPr>
          <a:xfrm>
            <a:off x="3802912" y="1254641"/>
            <a:ext cx="1495639" cy="3551274"/>
          </a:xfrm>
          <a:prstGeom prst="rect">
            <a:avLst/>
          </a:prstGeom>
          <a:solidFill>
            <a:schemeClr val="accent2"/>
          </a:solidFill>
          <a:ln w="9525" cap="flat" cmpd="sng">
            <a:solidFill>
              <a:schemeClr val="accent2"/>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1800" b="1" i="0" u="none" strike="noStrike" kern="0" cap="none" spc="0" normalizeH="0" baseline="0" noProof="0">
                <a:ln>
                  <a:noFill/>
                </a:ln>
                <a:solidFill>
                  <a:srgbClr val="FFFFFF"/>
                </a:solidFill>
                <a:effectLst/>
                <a:uLnTx/>
                <a:uFillTx/>
                <a:latin typeface="Proxima Nova"/>
                <a:ea typeface="Proxima Nova"/>
                <a:cs typeface="Proxima Nova"/>
                <a:sym typeface="Proxima Nova"/>
              </a:rPr>
              <a:t>Gives you more business options.</a:t>
            </a:r>
          </a:p>
        </p:txBody>
      </p:sp>
      <p:sp>
        <p:nvSpPr>
          <p:cNvPr id="55" name="Shape 55"/>
          <p:cNvSpPr/>
          <p:nvPr/>
        </p:nvSpPr>
        <p:spPr>
          <a:xfrm>
            <a:off x="5454503" y="1254641"/>
            <a:ext cx="1495639" cy="3551274"/>
          </a:xfrm>
          <a:prstGeom prst="rect">
            <a:avLst/>
          </a:prstGeom>
          <a:solidFill>
            <a:schemeClr val="accent2"/>
          </a:solidFill>
          <a:ln w="9525" cap="flat" cmpd="sng">
            <a:solidFill>
              <a:schemeClr val="accent2"/>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1800" b="1" i="0" u="none" strike="noStrike" kern="0" cap="none" spc="0" normalizeH="0" baseline="0" noProof="0">
                <a:ln>
                  <a:noFill/>
                </a:ln>
                <a:solidFill>
                  <a:srgbClr val="FFFFFF"/>
                </a:solidFill>
                <a:effectLst/>
                <a:uLnTx/>
                <a:uFillTx/>
                <a:latin typeface="Proxima Nova"/>
                <a:ea typeface="Proxima Nova"/>
                <a:cs typeface="Proxima Nova"/>
                <a:sym typeface="Proxima Nova"/>
              </a:rPr>
              <a:t>Your competitors are doing it.</a:t>
            </a:r>
          </a:p>
        </p:txBody>
      </p:sp>
      <p:sp>
        <p:nvSpPr>
          <p:cNvPr id="56" name="Shape 56"/>
          <p:cNvSpPr/>
          <p:nvPr/>
        </p:nvSpPr>
        <p:spPr>
          <a:xfrm>
            <a:off x="7106092" y="1254641"/>
            <a:ext cx="1495639" cy="3551274"/>
          </a:xfrm>
          <a:prstGeom prst="rect">
            <a:avLst/>
          </a:prstGeom>
          <a:solidFill>
            <a:schemeClr val="accent2"/>
          </a:solidFill>
          <a:ln w="9525" cap="flat" cmpd="sng">
            <a:solidFill>
              <a:schemeClr val="accent2"/>
            </a:solidFill>
            <a:prstDash val="solid"/>
            <a:round/>
            <a:headEnd type="none" w="med" len="med"/>
            <a:tailEnd type="none" w="med" len="med"/>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1800" b="1" i="0" u="none" strike="noStrike" kern="0" cap="none" spc="0" normalizeH="0" baseline="0" noProof="0">
                <a:ln>
                  <a:noFill/>
                </a:ln>
                <a:solidFill>
                  <a:srgbClr val="FFFFFF"/>
                </a:solidFill>
                <a:effectLst/>
                <a:uLnTx/>
                <a:uFillTx/>
                <a:latin typeface="Proxima Nova"/>
                <a:ea typeface="Proxima Nova"/>
                <a:cs typeface="Proxima Nova"/>
                <a:sym typeface="Proxima Nova"/>
              </a:rPr>
              <a:t>It makes everyone happier.</a:t>
            </a:r>
          </a:p>
        </p:txBody>
      </p:sp>
    </p:spTree>
    <p:extLst>
      <p:ext uri="{BB962C8B-B14F-4D97-AF65-F5344CB8AC3E}">
        <p14:creationId xmlns:p14="http://schemas.microsoft.com/office/powerpoint/2010/main" val="388439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Shape 734"/>
          <p:cNvSpPr txBox="1">
            <a:spLocks noGrp="1"/>
          </p:cNvSpPr>
          <p:nvPr>
            <p:ph type="title" idx="4294967295"/>
          </p:nvPr>
        </p:nvSpPr>
        <p:spPr>
          <a:xfrm>
            <a:off x="446930" y="633894"/>
            <a:ext cx="8229600" cy="363538"/>
          </a:xfrm>
          <a:prstGeom prst="rect">
            <a:avLst/>
          </a:prstGeom>
          <a:noFill/>
          <a:ln>
            <a:noFill/>
          </a:ln>
        </p:spPr>
        <p:txBody>
          <a:bodyPr wrap="square" lIns="0" tIns="0" rIns="0" bIns="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2400" dirty="0">
                <a:solidFill>
                  <a:schemeClr val="bg1"/>
                </a:solidFill>
              </a:rPr>
              <a:t>Why Choose Core?</a:t>
            </a:r>
          </a:p>
        </p:txBody>
      </p:sp>
      <p:sp>
        <p:nvSpPr>
          <p:cNvPr id="735" name="Shape 735"/>
          <p:cNvSpPr txBox="1">
            <a:spLocks noGrp="1"/>
          </p:cNvSpPr>
          <p:nvPr>
            <p:ph type="body" idx="4294967295"/>
          </p:nvPr>
        </p:nvSpPr>
        <p:spPr>
          <a:xfrm>
            <a:off x="446930" y="1486970"/>
            <a:ext cx="8545512" cy="3273425"/>
          </a:xfrm>
          <a:prstGeom prst="rect">
            <a:avLst/>
          </a:prstGeom>
          <a:noFill/>
          <a:ln>
            <a:noFill/>
          </a:ln>
        </p:spPr>
        <p:txBody>
          <a:bodyPr wrap="square" lIns="91425" tIns="45700" rIns="91425" bIns="45700" anchor="t" anchorCtr="0">
            <a:noAutofit/>
          </a:bodyPr>
          <a:lstStyle/>
          <a:p>
            <a:pPr marL="457200" marR="0" lvl="0" indent="-368984" algn="l" rtl="0">
              <a:lnSpc>
                <a:spcPct val="115000"/>
              </a:lnSpc>
              <a:spcBef>
                <a:spcPts val="0"/>
              </a:spcBef>
              <a:spcAft>
                <a:spcPts val="0"/>
              </a:spcAft>
              <a:buClr>
                <a:schemeClr val="lt1"/>
              </a:buClr>
              <a:buSzPct val="100000"/>
              <a:buFont typeface="Arial"/>
              <a:buChar char="•"/>
            </a:pPr>
            <a:r>
              <a:rPr lang="en-US" sz="2400" dirty="0">
                <a:solidFill>
                  <a:schemeClr val="bg1"/>
                </a:solidFill>
              </a:rPr>
              <a:t>Up to 10x performance improvement</a:t>
            </a:r>
          </a:p>
          <a:p>
            <a:pPr marL="457200" marR="0" lvl="0" indent="-368984" algn="l" rtl="0">
              <a:lnSpc>
                <a:spcPct val="115000"/>
              </a:lnSpc>
              <a:spcBef>
                <a:spcPts val="0"/>
              </a:spcBef>
              <a:spcAft>
                <a:spcPts val="0"/>
              </a:spcAft>
              <a:buClr>
                <a:schemeClr val="lt1"/>
              </a:buClr>
              <a:buSzPct val="100000"/>
              <a:buFont typeface="Arial"/>
              <a:buChar char="•"/>
            </a:pPr>
            <a:r>
              <a:rPr lang="en-US" sz="2400" dirty="0">
                <a:solidFill>
                  <a:schemeClr val="bg1"/>
                </a:solidFill>
              </a:rPr>
              <a:t>Improved portability of source code</a:t>
            </a:r>
          </a:p>
          <a:p>
            <a:pPr marL="857250" marR="0" lvl="1" indent="-413920" algn="l" rtl="0">
              <a:lnSpc>
                <a:spcPct val="115000"/>
              </a:lnSpc>
              <a:spcBef>
                <a:spcPts val="0"/>
              </a:spcBef>
              <a:spcAft>
                <a:spcPts val="0"/>
              </a:spcAft>
              <a:buClr>
                <a:schemeClr val="lt1"/>
              </a:buClr>
              <a:buSzPct val="100000"/>
              <a:buFont typeface="Arial"/>
              <a:buChar char="–"/>
            </a:pPr>
            <a:r>
              <a:rPr lang="en-US" dirty="0">
                <a:solidFill>
                  <a:schemeClr val="bg1"/>
                </a:solidFill>
              </a:rPr>
              <a:t>Does not require a Windows Stem Cell</a:t>
            </a:r>
          </a:p>
          <a:p>
            <a:pPr marL="457200" marR="0" lvl="0" indent="-368984" algn="l" rtl="0">
              <a:lnSpc>
                <a:spcPct val="115000"/>
              </a:lnSpc>
              <a:spcBef>
                <a:spcPts val="0"/>
              </a:spcBef>
              <a:spcAft>
                <a:spcPts val="0"/>
              </a:spcAft>
              <a:buClr>
                <a:schemeClr val="lt1"/>
              </a:buClr>
              <a:buSzPct val="100000"/>
              <a:buFont typeface="Arial"/>
              <a:buChar char="•"/>
            </a:pPr>
            <a:r>
              <a:rPr lang="en-US" sz="2400" dirty="0">
                <a:solidFill>
                  <a:schemeClr val="bg1"/>
                </a:solidFill>
              </a:rPr>
              <a:t>Reduce licensing cost for Windows Server</a:t>
            </a:r>
          </a:p>
          <a:p>
            <a:pPr marL="457200" marR="0" lvl="0" indent="-368984" algn="l" rtl="0">
              <a:lnSpc>
                <a:spcPct val="115000"/>
              </a:lnSpc>
              <a:spcBef>
                <a:spcPts val="0"/>
              </a:spcBef>
              <a:spcAft>
                <a:spcPts val="0"/>
              </a:spcAft>
              <a:buClr>
                <a:schemeClr val="lt1"/>
              </a:buClr>
              <a:buSzPct val="100000"/>
              <a:buFont typeface="Arial"/>
              <a:buChar char="•"/>
            </a:pPr>
            <a:r>
              <a:rPr lang="en-US" sz="2400" dirty="0">
                <a:solidFill>
                  <a:schemeClr val="bg1"/>
                </a:solidFill>
              </a:rPr>
              <a:t>Reduce support and maintenance cost of supporting traditional Windows based deployments </a:t>
            </a:r>
          </a:p>
        </p:txBody>
      </p:sp>
    </p:spTree>
    <p:extLst>
      <p:ext uri="{BB962C8B-B14F-4D97-AF65-F5344CB8AC3E}">
        <p14:creationId xmlns:p14="http://schemas.microsoft.com/office/powerpoint/2010/main" val="148133182"/>
      </p:ext>
    </p:extLst>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idx="4294967295"/>
          </p:nvPr>
        </p:nvSpPr>
        <p:spPr>
          <a:xfrm>
            <a:off x="505549" y="659154"/>
            <a:ext cx="8229600" cy="363538"/>
          </a:xfrm>
          <a:prstGeom prst="rect">
            <a:avLst/>
          </a:prstGeom>
        </p:spPr>
        <p:txBody>
          <a:bodyPr wrap="square" lIns="68575" tIns="68575" rIns="68575" bIns="68575" anchor="ctr" anchorCtr="0">
            <a:noAutofit/>
          </a:bodyPr>
          <a:lstStyle/>
          <a:p>
            <a:pPr lvl="0" algn="ctr">
              <a:spcBef>
                <a:spcPts val="0"/>
              </a:spcBef>
              <a:buNone/>
            </a:pPr>
            <a:r>
              <a:rPr lang="en-US" sz="2400" dirty="0">
                <a:solidFill>
                  <a:schemeClr val="bg1"/>
                </a:solidFill>
              </a:rPr>
              <a:t>Where are my favorite toys?</a:t>
            </a:r>
          </a:p>
        </p:txBody>
      </p:sp>
      <p:sp>
        <p:nvSpPr>
          <p:cNvPr id="165" name="Shape 165"/>
          <p:cNvSpPr txBox="1">
            <a:spLocks noGrp="1"/>
          </p:cNvSpPr>
          <p:nvPr>
            <p:ph type="body" idx="4294967295"/>
          </p:nvPr>
        </p:nvSpPr>
        <p:spPr>
          <a:xfrm>
            <a:off x="368792" y="1415430"/>
            <a:ext cx="3897313" cy="3082925"/>
          </a:xfrm>
          <a:prstGeom prst="rect">
            <a:avLst/>
          </a:prstGeom>
        </p:spPr>
        <p:txBody>
          <a:bodyPr wrap="square" lIns="68575" tIns="68575" rIns="68575" bIns="68575" anchor="t" anchorCtr="0">
            <a:noAutofit/>
          </a:bodyPr>
          <a:lstStyle/>
          <a:p>
            <a:pPr marL="457200" lvl="0" indent="-355600">
              <a:spcBef>
                <a:spcPts val="0"/>
              </a:spcBef>
              <a:buSzPct val="100000"/>
              <a:buFont typeface="Arial" panose="020B0604020202020204" pitchFamily="34" charset="0"/>
              <a:buChar char="•"/>
            </a:pPr>
            <a:r>
              <a:rPr lang="en-US" sz="2000" dirty="0">
                <a:solidFill>
                  <a:schemeClr val="bg1"/>
                </a:solidFill>
              </a:rPr>
              <a:t>Large number of third party libraries are not supported</a:t>
            </a:r>
          </a:p>
          <a:p>
            <a:pPr marL="457200" lvl="0" indent="-355600" rtl="0">
              <a:spcBef>
                <a:spcPts val="0"/>
              </a:spcBef>
              <a:buSzPct val="100000"/>
              <a:buFont typeface="Arial" panose="020B0604020202020204" pitchFamily="34" charset="0"/>
              <a:buChar char="•"/>
            </a:pPr>
            <a:r>
              <a:rPr lang="en-US" sz="2000" dirty="0">
                <a:solidFill>
                  <a:schemeClr val="bg1"/>
                </a:solidFill>
              </a:rPr>
              <a:t>Microsoft’s own popular libraries are incomplete</a:t>
            </a:r>
          </a:p>
          <a:p>
            <a:pPr marL="901700" lvl="1" indent="-342900" rtl="0">
              <a:spcBef>
                <a:spcPts val="0"/>
              </a:spcBef>
              <a:buSzPct val="100000"/>
              <a:buFont typeface="Arial" panose="020B0604020202020204" pitchFamily="34" charset="0"/>
              <a:buChar char="•"/>
            </a:pPr>
            <a:r>
              <a:rPr lang="en-US" sz="2000" dirty="0" err="1">
                <a:solidFill>
                  <a:schemeClr val="bg1"/>
                </a:solidFill>
              </a:rPr>
              <a:t>EntityFramework</a:t>
            </a:r>
            <a:r>
              <a:rPr lang="en-US" sz="2000" dirty="0">
                <a:solidFill>
                  <a:schemeClr val="bg1"/>
                </a:solidFill>
              </a:rPr>
              <a:t> Core</a:t>
            </a:r>
          </a:p>
          <a:p>
            <a:pPr marL="901700" lvl="1" indent="-342900" rtl="0">
              <a:spcBef>
                <a:spcPts val="0"/>
              </a:spcBef>
              <a:buSzPct val="100000"/>
              <a:buFont typeface="Arial" panose="020B0604020202020204" pitchFamily="34" charset="0"/>
              <a:buChar char="•"/>
            </a:pPr>
            <a:r>
              <a:rPr lang="en-US" sz="2000" dirty="0" err="1">
                <a:solidFill>
                  <a:schemeClr val="bg1"/>
                </a:solidFill>
              </a:rPr>
              <a:t>SignalR</a:t>
            </a:r>
            <a:endParaRPr lang="en-US" sz="2000" dirty="0">
              <a:solidFill>
                <a:schemeClr val="bg1"/>
              </a:solidFill>
            </a:endParaRPr>
          </a:p>
          <a:p>
            <a:pPr marL="457200" lvl="0" indent="-355600" rtl="0">
              <a:spcBef>
                <a:spcPts val="0"/>
              </a:spcBef>
              <a:buSzPct val="100000"/>
              <a:buFont typeface="Arial" panose="020B0604020202020204" pitchFamily="34" charset="0"/>
              <a:buChar char="•"/>
            </a:pPr>
            <a:r>
              <a:rPr lang="en-US" sz="2000" dirty="0">
                <a:solidFill>
                  <a:schemeClr val="bg1"/>
                </a:solidFill>
              </a:rPr>
              <a:t>Framework Class Library API is smaller/different</a:t>
            </a:r>
          </a:p>
        </p:txBody>
      </p:sp>
      <p:pic>
        <p:nvPicPr>
          <p:cNvPr id="166" name="Shape 166"/>
          <p:cNvPicPr preferRelativeResize="0"/>
          <p:nvPr/>
        </p:nvPicPr>
        <p:blipFill>
          <a:blip r:embed="rId3">
            <a:alphaModFix/>
          </a:blip>
          <a:stretch>
            <a:fillRect/>
          </a:stretch>
        </p:blipFill>
        <p:spPr>
          <a:xfrm>
            <a:off x="4454550" y="1277755"/>
            <a:ext cx="4280599" cy="3220600"/>
          </a:xfrm>
          <a:prstGeom prst="rect">
            <a:avLst/>
          </a:prstGeom>
          <a:noFill/>
          <a:ln>
            <a:noFill/>
          </a:ln>
        </p:spPr>
      </p:pic>
    </p:spTree>
    <p:extLst>
      <p:ext uri="{BB962C8B-B14F-4D97-AF65-F5344CB8AC3E}">
        <p14:creationId xmlns:p14="http://schemas.microsoft.com/office/powerpoint/2010/main" val="18079784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idx="4294967295"/>
          </p:nvPr>
        </p:nvSpPr>
        <p:spPr>
          <a:xfrm>
            <a:off x="1956843" y="2108937"/>
            <a:ext cx="5543550" cy="2614613"/>
          </a:xfrm>
          <a:prstGeom prst="rect">
            <a:avLst/>
          </a:prstGeom>
        </p:spPr>
        <p:txBody>
          <a:bodyPr wrap="square" lIns="68575" tIns="68575" rIns="68575" bIns="68575" anchor="ctr" anchorCtr="0">
            <a:noAutofit/>
          </a:bodyPr>
          <a:lstStyle/>
          <a:p>
            <a:pPr lvl="0" algn="ctr">
              <a:spcBef>
                <a:spcPts val="0"/>
              </a:spcBef>
              <a:buNone/>
            </a:pPr>
            <a:r>
              <a:rPr lang="en-US" sz="2400" dirty="0">
                <a:solidFill>
                  <a:schemeClr val="bg1"/>
                </a:solidFill>
              </a:rPr>
              <a:t>Should I use .NET core </a:t>
            </a:r>
          </a:p>
          <a:p>
            <a:pPr lvl="0" algn="ctr">
              <a:spcBef>
                <a:spcPts val="0"/>
              </a:spcBef>
              <a:buNone/>
            </a:pPr>
            <a:r>
              <a:rPr lang="en-US" sz="2400" dirty="0">
                <a:solidFill>
                  <a:schemeClr val="bg1"/>
                </a:solidFill>
              </a:rPr>
              <a:t>or </a:t>
            </a:r>
          </a:p>
          <a:p>
            <a:pPr lvl="0" algn="ctr">
              <a:spcBef>
                <a:spcPts val="0"/>
              </a:spcBef>
              <a:buNone/>
            </a:pPr>
            <a:r>
              <a:rPr lang="en-US" sz="2400" dirty="0">
                <a:solidFill>
                  <a:schemeClr val="bg1"/>
                </a:solidFill>
              </a:rPr>
              <a:t>.NET Framework?</a:t>
            </a:r>
          </a:p>
        </p:txBody>
      </p:sp>
      <p:pic>
        <p:nvPicPr>
          <p:cNvPr id="181" name="Shape 181"/>
          <p:cNvPicPr preferRelativeResize="0"/>
          <p:nvPr/>
        </p:nvPicPr>
        <p:blipFill>
          <a:blip r:embed="rId3">
            <a:alphaModFix/>
          </a:blip>
          <a:stretch>
            <a:fillRect/>
          </a:stretch>
        </p:blipFill>
        <p:spPr>
          <a:xfrm>
            <a:off x="2093356" y="539182"/>
            <a:ext cx="5270524" cy="2094249"/>
          </a:xfrm>
          <a:prstGeom prst="rect">
            <a:avLst/>
          </a:prstGeom>
          <a:noFill/>
          <a:ln>
            <a:noFill/>
          </a:ln>
        </p:spPr>
      </p:pic>
    </p:spTree>
    <p:extLst>
      <p:ext uri="{BB962C8B-B14F-4D97-AF65-F5344CB8AC3E}">
        <p14:creationId xmlns:p14="http://schemas.microsoft.com/office/powerpoint/2010/main" val="35200591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457199" y="320038"/>
            <a:ext cx="8229600" cy="363600"/>
          </a:xfrm>
          <a:prstGeom prst="rect">
            <a:avLst/>
          </a:prstGeom>
        </p:spPr>
        <p:txBody>
          <a:bodyPr wrap="square" lIns="68575" tIns="68575" rIns="68575" bIns="68575" anchor="ctr" anchorCtr="0">
            <a:noAutofit/>
          </a:bodyPr>
          <a:lstStyle/>
          <a:p>
            <a:pPr lvl="0">
              <a:spcBef>
                <a:spcPts val="0"/>
              </a:spcBef>
              <a:buNone/>
            </a:pPr>
            <a:r>
              <a:rPr lang="en-US"/>
              <a:t>You can...</a:t>
            </a:r>
          </a:p>
        </p:txBody>
      </p:sp>
      <p:pic>
        <p:nvPicPr>
          <p:cNvPr id="188" name="Shape 188"/>
          <p:cNvPicPr preferRelativeResize="0"/>
          <p:nvPr/>
        </p:nvPicPr>
        <p:blipFill>
          <a:blip r:embed="rId3">
            <a:alphaModFix/>
          </a:blip>
          <a:stretch>
            <a:fillRect/>
          </a:stretch>
        </p:blipFill>
        <p:spPr>
          <a:xfrm>
            <a:off x="457202" y="1147575"/>
            <a:ext cx="3467299" cy="3043299"/>
          </a:xfrm>
          <a:prstGeom prst="rect">
            <a:avLst/>
          </a:prstGeom>
          <a:noFill/>
          <a:ln>
            <a:noFill/>
          </a:ln>
        </p:spPr>
      </p:pic>
      <p:sp>
        <p:nvSpPr>
          <p:cNvPr id="189" name="Shape 189"/>
          <p:cNvSpPr txBox="1">
            <a:spLocks noGrp="1"/>
          </p:cNvSpPr>
          <p:nvPr>
            <p:ph type="body" idx="1"/>
          </p:nvPr>
        </p:nvSpPr>
        <p:spPr>
          <a:xfrm>
            <a:off x="4140225" y="1108075"/>
            <a:ext cx="4546500" cy="3082800"/>
          </a:xfrm>
          <a:prstGeom prst="rect">
            <a:avLst/>
          </a:prstGeom>
        </p:spPr>
        <p:txBody>
          <a:bodyPr wrap="square" lIns="68575" tIns="68575" rIns="68575" bIns="68575" anchor="t" anchorCtr="0">
            <a:noAutofit/>
          </a:bodyPr>
          <a:lstStyle/>
          <a:p>
            <a:pPr marL="457200" lvl="0" indent="-228600" rtl="0">
              <a:spcBef>
                <a:spcPts val="0"/>
              </a:spcBef>
            </a:pPr>
            <a:r>
              <a:rPr lang="en-US"/>
              <a:t>Write apps using features from .NET core and run them on .NET Framework</a:t>
            </a:r>
          </a:p>
          <a:p>
            <a:pPr marL="457200" lvl="0" indent="-228600" rtl="0">
              <a:spcBef>
                <a:spcPts val="0"/>
              </a:spcBef>
            </a:pPr>
            <a:r>
              <a:rPr lang="en-US"/>
              <a:t>Use existing libraries where needed</a:t>
            </a:r>
          </a:p>
          <a:p>
            <a:pPr marL="457200" lvl="0" indent="-228600">
              <a:spcBef>
                <a:spcPts val="0"/>
              </a:spcBef>
            </a:pPr>
            <a:r>
              <a:rPr lang="en-US"/>
              <a:t>Future proof your code</a:t>
            </a:r>
          </a:p>
        </p:txBody>
      </p:sp>
    </p:spTree>
    <p:extLst>
      <p:ext uri="{BB962C8B-B14F-4D97-AF65-F5344CB8AC3E}">
        <p14:creationId xmlns:p14="http://schemas.microsoft.com/office/powerpoint/2010/main" val="32257855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A44B3-19EF-4163-A43B-D0CEE9B8820A}"/>
              </a:ext>
            </a:extLst>
          </p:cNvPr>
          <p:cNvSpPr>
            <a:spLocks noGrp="1"/>
          </p:cNvSpPr>
          <p:nvPr>
            <p:ph type="title"/>
          </p:nvPr>
        </p:nvSpPr>
        <p:spPr/>
        <p:txBody>
          <a:bodyPr/>
          <a:lstStyle/>
          <a:p>
            <a:r>
              <a:rPr lang="en-US" dirty="0"/>
              <a:t>Application Considerations</a:t>
            </a:r>
          </a:p>
        </p:txBody>
      </p:sp>
      <p:sp>
        <p:nvSpPr>
          <p:cNvPr id="3" name="Text Placeholder 2">
            <a:extLst>
              <a:ext uri="{FF2B5EF4-FFF2-40B4-BE49-F238E27FC236}">
                <a16:creationId xmlns:a16="http://schemas.microsoft.com/office/drawing/2014/main" id="{FDD32CA0-504D-40BB-9E07-502BE9344FB2}"/>
              </a:ext>
            </a:extLst>
          </p:cNvPr>
          <p:cNvSpPr>
            <a:spLocks noGrp="1"/>
          </p:cNvSpPr>
          <p:nvPr>
            <p:ph type="body" idx="1"/>
          </p:nvPr>
        </p:nvSpPr>
        <p:spPr/>
        <p:txBody>
          <a:bodyPr/>
          <a:lstStyle/>
          <a:p>
            <a:r>
              <a:rPr lang="en-US" dirty="0"/>
              <a:t> How should we handle database migrations?</a:t>
            </a:r>
          </a:p>
          <a:p>
            <a:r>
              <a:rPr lang="en-US" dirty="0"/>
              <a:t> Do you understand what may happen if multiple instances of the application spin up in random order?</a:t>
            </a:r>
          </a:p>
          <a:p>
            <a:r>
              <a:rPr lang="en-US" dirty="0"/>
              <a:t> How do we handle application recovery?</a:t>
            </a:r>
          </a:p>
          <a:p>
            <a:r>
              <a:rPr lang="en-US" dirty="0"/>
              <a:t> What happens when a blue/green deployment occurs? </a:t>
            </a:r>
          </a:p>
        </p:txBody>
      </p:sp>
    </p:spTree>
    <p:extLst>
      <p:ext uri="{BB962C8B-B14F-4D97-AF65-F5344CB8AC3E}">
        <p14:creationId xmlns:p14="http://schemas.microsoft.com/office/powerpoint/2010/main" val="3859097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457199" y="320038"/>
            <a:ext cx="8229600" cy="363600"/>
          </a:xfrm>
          <a:prstGeom prst="rect">
            <a:avLst/>
          </a:prstGeom>
        </p:spPr>
        <p:txBody>
          <a:bodyPr wrap="square" lIns="68575" tIns="68575" rIns="68575" bIns="68575" anchor="ctr" anchorCtr="0">
            <a:noAutofit/>
          </a:bodyPr>
          <a:lstStyle/>
          <a:p>
            <a:pPr lvl="0">
              <a:spcBef>
                <a:spcPts val="0"/>
              </a:spcBef>
              <a:buNone/>
            </a:pPr>
            <a:r>
              <a:rPr lang="en-US"/>
              <a:t>Greenfield</a:t>
            </a:r>
          </a:p>
        </p:txBody>
      </p:sp>
      <p:sp>
        <p:nvSpPr>
          <p:cNvPr id="196" name="Shape 196"/>
          <p:cNvSpPr txBox="1">
            <a:spLocks noGrp="1"/>
          </p:cNvSpPr>
          <p:nvPr>
            <p:ph type="body" idx="1"/>
          </p:nvPr>
        </p:nvSpPr>
        <p:spPr>
          <a:xfrm>
            <a:off x="457200" y="1108075"/>
            <a:ext cx="8229600" cy="3486900"/>
          </a:xfrm>
          <a:prstGeom prst="rect">
            <a:avLst/>
          </a:prstGeom>
        </p:spPr>
        <p:txBody>
          <a:bodyPr wrap="square" lIns="68575" tIns="68575" rIns="68575" bIns="68575" anchor="t" anchorCtr="0">
            <a:noAutofit/>
          </a:bodyPr>
          <a:lstStyle/>
          <a:p>
            <a:pPr marL="457200" lvl="0" indent="-381000" rtl="0">
              <a:spcBef>
                <a:spcPts val="0"/>
              </a:spcBef>
              <a:buSzPct val="100000"/>
            </a:pPr>
            <a:r>
              <a:rPr lang="en-US" sz="2400" dirty="0"/>
              <a:t>Greenfield apps should be built as .NET Core </a:t>
            </a:r>
            <a:r>
              <a:rPr lang="en-US" sz="2400" b="1" dirty="0"/>
              <a:t>applications</a:t>
            </a:r>
          </a:p>
          <a:p>
            <a:pPr marL="457200" lvl="0" indent="-381000" rtl="0">
              <a:spcBef>
                <a:spcPts val="0"/>
              </a:spcBef>
              <a:buSzPct val="100000"/>
            </a:pPr>
            <a:r>
              <a:rPr lang="en-US" sz="2400" dirty="0"/>
              <a:t>Target CLR should be defaulted to .NET Core</a:t>
            </a:r>
          </a:p>
          <a:p>
            <a:pPr marL="457200" lvl="0" indent="-381000" rtl="0">
              <a:spcBef>
                <a:spcPts val="0"/>
              </a:spcBef>
              <a:buSzPct val="100000"/>
            </a:pPr>
            <a:r>
              <a:rPr lang="en-US" sz="2400" dirty="0"/>
              <a:t>If need to use library or feature only available in .NET Framework, switch </a:t>
            </a:r>
            <a:r>
              <a:rPr lang="en-US" sz="2400" b="1" dirty="0" err="1"/>
              <a:t>TargetFramework</a:t>
            </a:r>
            <a:r>
              <a:rPr lang="en-US" sz="2400" dirty="0"/>
              <a:t> to net462*</a:t>
            </a:r>
          </a:p>
          <a:p>
            <a:pPr marL="457200" lvl="0" indent="-381000" rtl="0">
              <a:spcBef>
                <a:spcPts val="0"/>
              </a:spcBef>
              <a:buSzPct val="100000"/>
            </a:pPr>
            <a:endParaRPr lang="en-US" sz="2400" dirty="0"/>
          </a:p>
          <a:p>
            <a:pPr marL="76200" lvl="0" indent="0" rtl="0">
              <a:spcBef>
                <a:spcPts val="0"/>
              </a:spcBef>
              <a:buSzPct val="100000"/>
              <a:buNone/>
            </a:pPr>
            <a:r>
              <a:rPr lang="en-US" sz="2400" dirty="0"/>
              <a:t>* Non-web .NET Core applications only - .NET Core 2.0 should provide additional library support</a:t>
            </a:r>
          </a:p>
          <a:p>
            <a:pPr marL="0" lvl="0" indent="0" rtl="0">
              <a:spcBef>
                <a:spcPts val="0"/>
              </a:spcBef>
              <a:buNone/>
            </a:pPr>
            <a:endParaRPr sz="2400" dirty="0"/>
          </a:p>
        </p:txBody>
      </p:sp>
    </p:spTree>
    <p:extLst>
      <p:ext uri="{BB962C8B-B14F-4D97-AF65-F5344CB8AC3E}">
        <p14:creationId xmlns:p14="http://schemas.microsoft.com/office/powerpoint/2010/main" val="30164221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457199" y="320038"/>
            <a:ext cx="8229600" cy="363600"/>
          </a:xfrm>
          <a:prstGeom prst="rect">
            <a:avLst/>
          </a:prstGeom>
        </p:spPr>
        <p:txBody>
          <a:bodyPr wrap="square" lIns="68575" tIns="68575" rIns="68575" bIns="68575" anchor="ctr" anchorCtr="0">
            <a:noAutofit/>
          </a:bodyPr>
          <a:lstStyle/>
          <a:p>
            <a:pPr lvl="0">
              <a:spcBef>
                <a:spcPts val="0"/>
              </a:spcBef>
              <a:buNone/>
            </a:pPr>
            <a:r>
              <a:rPr lang="en-US"/>
              <a:t>Brownfield</a:t>
            </a:r>
          </a:p>
        </p:txBody>
      </p:sp>
      <p:sp>
        <p:nvSpPr>
          <p:cNvPr id="203" name="Shape 203"/>
          <p:cNvSpPr txBox="1"/>
          <p:nvPr/>
        </p:nvSpPr>
        <p:spPr>
          <a:xfrm>
            <a:off x="3779025" y="3758975"/>
            <a:ext cx="4775700" cy="495000"/>
          </a:xfrm>
          <a:prstGeom prst="rect">
            <a:avLst/>
          </a:prstGeom>
          <a:noFill/>
          <a:ln>
            <a:noFill/>
          </a:ln>
        </p:spPr>
        <p:txBody>
          <a:bodyPr wrap="square" lIns="91425" tIns="91425" rIns="91425" bIns="91425" anchor="t" anchorCtr="0">
            <a:noAutofit/>
          </a:bodyPr>
          <a:lstStyle/>
          <a:p>
            <a:pPr lvl="0">
              <a:spcBef>
                <a:spcPts val="0"/>
              </a:spcBef>
              <a:buNone/>
            </a:pPr>
            <a:r>
              <a:rPr lang="en-US">
                <a:solidFill>
                  <a:srgbClr val="FFFFFF"/>
                </a:solidFill>
              </a:rPr>
              <a:t>* Start using .NET Core libraries in your .NET Projects</a:t>
            </a:r>
          </a:p>
        </p:txBody>
      </p:sp>
      <p:pic>
        <p:nvPicPr>
          <p:cNvPr id="204" name="Shape 204"/>
          <p:cNvPicPr preferRelativeResize="0"/>
          <p:nvPr/>
        </p:nvPicPr>
        <p:blipFill>
          <a:blip r:embed="rId3">
            <a:alphaModFix/>
          </a:blip>
          <a:stretch>
            <a:fillRect/>
          </a:stretch>
        </p:blipFill>
        <p:spPr>
          <a:xfrm>
            <a:off x="1081075" y="1535875"/>
            <a:ext cx="6981825" cy="1447800"/>
          </a:xfrm>
          <a:prstGeom prst="rect">
            <a:avLst/>
          </a:prstGeom>
          <a:noFill/>
          <a:ln>
            <a:noFill/>
          </a:ln>
        </p:spPr>
      </p:pic>
    </p:spTree>
    <p:extLst>
      <p:ext uri="{BB962C8B-B14F-4D97-AF65-F5344CB8AC3E}">
        <p14:creationId xmlns:p14="http://schemas.microsoft.com/office/powerpoint/2010/main" val="27601870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A44B3-19EF-4163-A43B-D0CEE9B8820A}"/>
              </a:ext>
            </a:extLst>
          </p:cNvPr>
          <p:cNvSpPr>
            <a:spLocks noGrp="1"/>
          </p:cNvSpPr>
          <p:nvPr>
            <p:ph type="title"/>
          </p:nvPr>
        </p:nvSpPr>
        <p:spPr/>
        <p:txBody>
          <a:bodyPr/>
          <a:lstStyle/>
          <a:p>
            <a:r>
              <a:rPr lang="en-US" dirty="0"/>
              <a:t>Windows Services</a:t>
            </a:r>
          </a:p>
        </p:txBody>
      </p:sp>
      <p:sp>
        <p:nvSpPr>
          <p:cNvPr id="3" name="Text Placeholder 2">
            <a:extLst>
              <a:ext uri="{FF2B5EF4-FFF2-40B4-BE49-F238E27FC236}">
                <a16:creationId xmlns:a16="http://schemas.microsoft.com/office/drawing/2014/main" id="{FDD32CA0-504D-40BB-9E07-502BE9344FB2}"/>
              </a:ext>
            </a:extLst>
          </p:cNvPr>
          <p:cNvSpPr>
            <a:spLocks noGrp="1"/>
          </p:cNvSpPr>
          <p:nvPr>
            <p:ph type="body" idx="1"/>
          </p:nvPr>
        </p:nvSpPr>
        <p:spPr/>
        <p:txBody>
          <a:bodyPr/>
          <a:lstStyle/>
          <a:p>
            <a:r>
              <a:rPr lang="en-US" sz="2000" dirty="0"/>
              <a:t> Long running processes that allow execution in the background that is installed on a Virtual Machine or Physical Server</a:t>
            </a:r>
          </a:p>
          <a:p>
            <a:pPr lvl="1"/>
            <a:r>
              <a:rPr lang="en-US" sz="1800" dirty="0"/>
              <a:t> Can typically be re-platformed into a console application</a:t>
            </a:r>
          </a:p>
          <a:p>
            <a:pPr lvl="1"/>
            <a:r>
              <a:rPr lang="en-US" sz="1800" dirty="0"/>
              <a:t> Pushed to PCF as an executable with binary </a:t>
            </a:r>
            <a:r>
              <a:rPr lang="en-US" sz="1800" dirty="0" err="1"/>
              <a:t>buildpack</a:t>
            </a:r>
            <a:r>
              <a:rPr lang="en-US" sz="1800" dirty="0"/>
              <a:t> and start command </a:t>
            </a:r>
          </a:p>
          <a:p>
            <a:r>
              <a:rPr lang="en-US" sz="2000" dirty="0"/>
              <a:t> Routes are not used for console applications </a:t>
            </a:r>
          </a:p>
          <a:p>
            <a:r>
              <a:rPr lang="en-US" sz="2000" dirty="0"/>
              <a:t> Use process or none for </a:t>
            </a:r>
            <a:r>
              <a:rPr lang="en-US" sz="2000" dirty="0" err="1"/>
              <a:t>healthcheck</a:t>
            </a:r>
            <a:r>
              <a:rPr lang="en-US" sz="2000" dirty="0"/>
              <a:t> type</a:t>
            </a:r>
          </a:p>
          <a:p>
            <a:r>
              <a:rPr lang="en-US" sz="2000" dirty="0"/>
              <a:t> Scalability and High Availability without spinning up additional Virtual Machines or Physical Servers</a:t>
            </a:r>
          </a:p>
        </p:txBody>
      </p:sp>
    </p:spTree>
    <p:extLst>
      <p:ext uri="{BB962C8B-B14F-4D97-AF65-F5344CB8AC3E}">
        <p14:creationId xmlns:p14="http://schemas.microsoft.com/office/powerpoint/2010/main" val="33946788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A44B3-19EF-4163-A43B-D0CEE9B8820A}"/>
              </a:ext>
            </a:extLst>
          </p:cNvPr>
          <p:cNvSpPr>
            <a:spLocks noGrp="1"/>
          </p:cNvSpPr>
          <p:nvPr>
            <p:ph type="title"/>
          </p:nvPr>
        </p:nvSpPr>
        <p:spPr/>
        <p:txBody>
          <a:bodyPr/>
          <a:lstStyle/>
          <a:p>
            <a:r>
              <a:rPr lang="en-US" dirty="0"/>
              <a:t>Tasks and Jobs</a:t>
            </a:r>
          </a:p>
        </p:txBody>
      </p:sp>
      <p:sp>
        <p:nvSpPr>
          <p:cNvPr id="3" name="Text Placeholder 2">
            <a:extLst>
              <a:ext uri="{FF2B5EF4-FFF2-40B4-BE49-F238E27FC236}">
                <a16:creationId xmlns:a16="http://schemas.microsoft.com/office/drawing/2014/main" id="{FDD32CA0-504D-40BB-9E07-502BE9344FB2}"/>
              </a:ext>
            </a:extLst>
          </p:cNvPr>
          <p:cNvSpPr>
            <a:spLocks noGrp="1"/>
          </p:cNvSpPr>
          <p:nvPr>
            <p:ph type="body" idx="1"/>
          </p:nvPr>
        </p:nvSpPr>
        <p:spPr/>
        <p:txBody>
          <a:bodyPr/>
          <a:lstStyle/>
          <a:p>
            <a:r>
              <a:rPr lang="en-US" sz="2000" dirty="0"/>
              <a:t> Tasks can be used to execute an application as a one time job</a:t>
            </a:r>
          </a:p>
          <a:p>
            <a:r>
              <a:rPr lang="en-US" sz="2000" dirty="0"/>
              <a:t> Tasks run for a finite amount of time, then stop</a:t>
            </a:r>
          </a:p>
          <a:p>
            <a:pPr lvl="1"/>
            <a:r>
              <a:rPr lang="en-US" sz="1800" dirty="0"/>
              <a:t> Use for database migrations, batch jobs, rebuilding indexes, etc.</a:t>
            </a:r>
          </a:p>
          <a:p>
            <a:pPr lvl="1"/>
            <a:r>
              <a:rPr lang="en-US" sz="1800" dirty="0"/>
              <a:t> Containers are created and then destroyed as part of the execution of the task</a:t>
            </a:r>
          </a:p>
          <a:p>
            <a:pPr lvl="1"/>
            <a:r>
              <a:rPr lang="en-US" sz="1800" dirty="0"/>
              <a:t> Container inherits environment variables, service bindings, and security groups bound to the application</a:t>
            </a:r>
          </a:p>
          <a:p>
            <a:pPr lvl="1" indent="0" algn="ctr">
              <a:buNone/>
            </a:pPr>
            <a:endParaRPr lang="en-US" sz="2000" dirty="0"/>
          </a:p>
          <a:p>
            <a:endParaRPr lang="en-US" sz="2000" dirty="0"/>
          </a:p>
          <a:p>
            <a:pPr lvl="1" indent="0">
              <a:buNone/>
            </a:pPr>
            <a:r>
              <a:rPr lang="en-US" sz="1800" dirty="0"/>
              <a:t> </a:t>
            </a:r>
          </a:p>
        </p:txBody>
      </p:sp>
    </p:spTree>
    <p:extLst>
      <p:ext uri="{BB962C8B-B14F-4D97-AF65-F5344CB8AC3E}">
        <p14:creationId xmlns:p14="http://schemas.microsoft.com/office/powerpoint/2010/main" val="100425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EC89FA-13B2-4F41-B4EC-7DCCC71011E8}"/>
              </a:ext>
            </a:extLst>
          </p:cNvPr>
          <p:cNvSpPr/>
          <p:nvPr/>
        </p:nvSpPr>
        <p:spPr>
          <a:xfrm>
            <a:off x="2479677" y="1553981"/>
            <a:ext cx="4174541" cy="307777"/>
          </a:xfrm>
          <a:prstGeom prst="rect">
            <a:avLst/>
          </a:prstGeom>
        </p:spPr>
        <p:txBody>
          <a:bodyPr wrap="none">
            <a:spAutoFit/>
          </a:bodyPr>
          <a:lstStyle/>
          <a:p>
            <a:r>
              <a:rPr lang="en-US" dirty="0" err="1">
                <a:solidFill>
                  <a:schemeClr val="bg1"/>
                </a:solidFill>
              </a:rPr>
              <a:t>cf</a:t>
            </a:r>
            <a:r>
              <a:rPr lang="en-US" dirty="0">
                <a:solidFill>
                  <a:schemeClr val="bg1"/>
                </a:solidFill>
              </a:rPr>
              <a:t> run-task APPNAME “Task”  --name “</a:t>
            </a:r>
            <a:r>
              <a:rPr lang="en-US" dirty="0" err="1">
                <a:solidFill>
                  <a:schemeClr val="bg1"/>
                </a:solidFill>
              </a:rPr>
              <a:t>Taskname</a:t>
            </a:r>
            <a:r>
              <a:rPr lang="en-US" dirty="0">
                <a:solidFill>
                  <a:schemeClr val="bg1"/>
                </a:solidFill>
              </a:rPr>
              <a:t>”</a:t>
            </a:r>
          </a:p>
        </p:txBody>
      </p:sp>
      <p:sp>
        <p:nvSpPr>
          <p:cNvPr id="5" name="Rectangle 4">
            <a:extLst>
              <a:ext uri="{FF2B5EF4-FFF2-40B4-BE49-F238E27FC236}">
                <a16:creationId xmlns:a16="http://schemas.microsoft.com/office/drawing/2014/main" id="{AB705AA0-14C1-46F1-8072-F53507327CC8}"/>
              </a:ext>
            </a:extLst>
          </p:cNvPr>
          <p:cNvSpPr/>
          <p:nvPr/>
        </p:nvSpPr>
        <p:spPr>
          <a:xfrm>
            <a:off x="2479676" y="2523952"/>
            <a:ext cx="1721946" cy="307777"/>
          </a:xfrm>
          <a:prstGeom prst="rect">
            <a:avLst/>
          </a:prstGeom>
        </p:spPr>
        <p:txBody>
          <a:bodyPr wrap="none">
            <a:spAutoFit/>
          </a:bodyPr>
          <a:lstStyle/>
          <a:p>
            <a:r>
              <a:rPr lang="en-US" dirty="0" err="1">
                <a:solidFill>
                  <a:schemeClr val="bg1"/>
                </a:solidFill>
              </a:rPr>
              <a:t>cf</a:t>
            </a:r>
            <a:r>
              <a:rPr lang="en-US" dirty="0">
                <a:solidFill>
                  <a:schemeClr val="bg1"/>
                </a:solidFill>
              </a:rPr>
              <a:t> tasks APPNAME</a:t>
            </a:r>
          </a:p>
        </p:txBody>
      </p:sp>
      <p:sp>
        <p:nvSpPr>
          <p:cNvPr id="6" name="Rectangle 5">
            <a:extLst>
              <a:ext uri="{FF2B5EF4-FFF2-40B4-BE49-F238E27FC236}">
                <a16:creationId xmlns:a16="http://schemas.microsoft.com/office/drawing/2014/main" id="{F4911E92-D794-4F5E-B1C3-50F42724E718}"/>
              </a:ext>
            </a:extLst>
          </p:cNvPr>
          <p:cNvSpPr/>
          <p:nvPr/>
        </p:nvSpPr>
        <p:spPr>
          <a:xfrm>
            <a:off x="2479676" y="3448036"/>
            <a:ext cx="3235181" cy="307777"/>
          </a:xfrm>
          <a:prstGeom prst="rect">
            <a:avLst/>
          </a:prstGeom>
        </p:spPr>
        <p:txBody>
          <a:bodyPr wrap="none">
            <a:spAutoFit/>
          </a:bodyPr>
          <a:lstStyle/>
          <a:p>
            <a:r>
              <a:rPr lang="en-US" dirty="0" err="1">
                <a:solidFill>
                  <a:schemeClr val="bg1"/>
                </a:solidFill>
              </a:rPr>
              <a:t>cf</a:t>
            </a:r>
            <a:r>
              <a:rPr lang="en-US" dirty="0">
                <a:solidFill>
                  <a:schemeClr val="bg1"/>
                </a:solidFill>
              </a:rPr>
              <a:t> terminate-task APPNAME TASK_ID</a:t>
            </a:r>
          </a:p>
        </p:txBody>
      </p:sp>
      <p:sp>
        <p:nvSpPr>
          <p:cNvPr id="8" name="Rectangle 7">
            <a:extLst>
              <a:ext uri="{FF2B5EF4-FFF2-40B4-BE49-F238E27FC236}">
                <a16:creationId xmlns:a16="http://schemas.microsoft.com/office/drawing/2014/main" id="{27DA4AB9-EC7D-4DD5-A63A-A1D08CBCC3FF}"/>
              </a:ext>
            </a:extLst>
          </p:cNvPr>
          <p:cNvSpPr/>
          <p:nvPr/>
        </p:nvSpPr>
        <p:spPr>
          <a:xfrm>
            <a:off x="884107" y="1112750"/>
            <a:ext cx="1165704" cy="338554"/>
          </a:xfrm>
          <a:prstGeom prst="rect">
            <a:avLst/>
          </a:prstGeom>
        </p:spPr>
        <p:txBody>
          <a:bodyPr wrap="none">
            <a:spAutoFit/>
          </a:bodyPr>
          <a:lstStyle/>
          <a:p>
            <a:r>
              <a:rPr lang="en-US" sz="1600" dirty="0">
                <a:solidFill>
                  <a:schemeClr val="bg1"/>
                </a:solidFill>
              </a:rPr>
              <a:t>Run a task</a:t>
            </a:r>
          </a:p>
        </p:txBody>
      </p:sp>
      <p:sp>
        <p:nvSpPr>
          <p:cNvPr id="9" name="Rectangle 8">
            <a:extLst>
              <a:ext uri="{FF2B5EF4-FFF2-40B4-BE49-F238E27FC236}">
                <a16:creationId xmlns:a16="http://schemas.microsoft.com/office/drawing/2014/main" id="{0D22AD0A-4F94-4E60-A8C8-53EE54E61242}"/>
              </a:ext>
            </a:extLst>
          </p:cNvPr>
          <p:cNvSpPr/>
          <p:nvPr/>
        </p:nvSpPr>
        <p:spPr>
          <a:xfrm>
            <a:off x="884107" y="2080150"/>
            <a:ext cx="3400290" cy="338554"/>
          </a:xfrm>
          <a:prstGeom prst="rect">
            <a:avLst/>
          </a:prstGeom>
        </p:spPr>
        <p:txBody>
          <a:bodyPr wrap="none">
            <a:spAutoFit/>
          </a:bodyPr>
          <a:lstStyle/>
          <a:p>
            <a:r>
              <a:rPr lang="en-US" sz="1600" dirty="0">
                <a:solidFill>
                  <a:schemeClr val="bg1"/>
                </a:solidFill>
              </a:rPr>
              <a:t>List running tasks for </a:t>
            </a:r>
            <a:r>
              <a:rPr lang="en-US" sz="1600">
                <a:solidFill>
                  <a:schemeClr val="bg1"/>
                </a:solidFill>
              </a:rPr>
              <a:t>an application</a:t>
            </a:r>
            <a:endParaRPr lang="en-US" sz="1600" dirty="0">
              <a:solidFill>
                <a:schemeClr val="bg1"/>
              </a:solidFill>
            </a:endParaRPr>
          </a:p>
        </p:txBody>
      </p:sp>
      <p:sp>
        <p:nvSpPr>
          <p:cNvPr id="10" name="Rectangle 9">
            <a:extLst>
              <a:ext uri="{FF2B5EF4-FFF2-40B4-BE49-F238E27FC236}">
                <a16:creationId xmlns:a16="http://schemas.microsoft.com/office/drawing/2014/main" id="{DA318B38-E3A9-4F59-83CF-7C20557B80C5}"/>
              </a:ext>
            </a:extLst>
          </p:cNvPr>
          <p:cNvSpPr/>
          <p:nvPr/>
        </p:nvSpPr>
        <p:spPr>
          <a:xfrm>
            <a:off x="884107" y="3047550"/>
            <a:ext cx="1713931" cy="338554"/>
          </a:xfrm>
          <a:prstGeom prst="rect">
            <a:avLst/>
          </a:prstGeom>
        </p:spPr>
        <p:txBody>
          <a:bodyPr wrap="none">
            <a:spAutoFit/>
          </a:bodyPr>
          <a:lstStyle/>
          <a:p>
            <a:r>
              <a:rPr lang="en-US" sz="1600" dirty="0">
                <a:solidFill>
                  <a:schemeClr val="bg1"/>
                </a:solidFill>
              </a:rPr>
              <a:t>Terminate a task</a:t>
            </a:r>
          </a:p>
        </p:txBody>
      </p:sp>
    </p:spTree>
    <p:extLst>
      <p:ext uri="{BB962C8B-B14F-4D97-AF65-F5344CB8AC3E}">
        <p14:creationId xmlns:p14="http://schemas.microsoft.com/office/powerpoint/2010/main" val="3226337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p:nvPr/>
        </p:nvSpPr>
        <p:spPr>
          <a:xfrm>
            <a:off x="616687" y="1265275"/>
            <a:ext cx="3040910" cy="2860158"/>
          </a:xfrm>
          <a:prstGeom prst="rect">
            <a:avLst/>
          </a:prstGeom>
          <a:noFill/>
          <a:ln>
            <a:noFill/>
          </a:ln>
        </p:spPr>
        <p:txBody>
          <a:bodyPr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ct val="25000"/>
              <a:buFont typeface="Proxima Nova Semibold"/>
              <a:buNone/>
              <a:tabLst/>
              <a:defRPr/>
            </a:pPr>
            <a:r>
              <a:rPr kumimoji="0" lang="en-US" sz="3200" b="1" i="0" u="none" strike="noStrike" kern="0" cap="none" spc="0" normalizeH="0" baseline="0" noProof="0">
                <a:ln>
                  <a:noFill/>
                </a:ln>
                <a:solidFill>
                  <a:srgbClr val="FFFFFF"/>
                </a:solidFill>
                <a:effectLst/>
                <a:uLnTx/>
                <a:uFillTx/>
                <a:latin typeface="Proxima Nova Semibold"/>
                <a:ea typeface="Proxima Nova Semibold"/>
                <a:cs typeface="Proxima Nova Semibold"/>
                <a:sym typeface="Proxima Nova Semibold"/>
              </a:rPr>
              <a:t>Ok, but how do I know that I’m </a:t>
            </a:r>
            <a:r>
              <a:rPr kumimoji="0" lang="en-US" sz="3200" b="1" i="0" u="none" strike="noStrike" kern="0" cap="none" spc="0" normalizeH="0" baseline="0" noProof="0">
                <a:ln>
                  <a:noFill/>
                </a:ln>
                <a:solidFill>
                  <a:srgbClr val="00AE9E"/>
                </a:solidFill>
                <a:effectLst/>
                <a:uLnTx/>
                <a:uFillTx/>
                <a:latin typeface="Proxima Nova Semibold"/>
                <a:ea typeface="Proxima Nova Semibold"/>
                <a:cs typeface="Proxima Nova Semibold"/>
                <a:sym typeface="Proxima Nova Semibold"/>
              </a:rPr>
              <a:t>doing well </a:t>
            </a:r>
            <a:r>
              <a:rPr kumimoji="0" lang="en-US" sz="3200" b="1" i="0" u="none" strike="noStrike" kern="0" cap="none" spc="0" normalizeH="0" baseline="0" noProof="0">
                <a:ln>
                  <a:noFill/>
                </a:ln>
                <a:solidFill>
                  <a:srgbClr val="FFFFFF"/>
                </a:solidFill>
                <a:effectLst/>
                <a:uLnTx/>
                <a:uFillTx/>
                <a:latin typeface="Proxima Nova Semibold"/>
                <a:ea typeface="Proxima Nova Semibold"/>
                <a:cs typeface="Proxima Nova Semibold"/>
                <a:sym typeface="Proxima Nova Semibold"/>
              </a:rPr>
              <a:t>at software?</a:t>
            </a:r>
          </a:p>
        </p:txBody>
      </p:sp>
      <p:sp>
        <p:nvSpPr>
          <p:cNvPr id="63" name="Shape 63"/>
          <p:cNvSpPr txBox="1"/>
          <p:nvPr/>
        </p:nvSpPr>
        <p:spPr>
          <a:xfrm>
            <a:off x="4104167" y="340239"/>
            <a:ext cx="4380614" cy="4433775"/>
          </a:xfrm>
          <a:prstGeom prst="rect">
            <a:avLst/>
          </a:prstGeom>
          <a:noFill/>
          <a:ln>
            <a:noFill/>
          </a:ln>
        </p:spPr>
        <p:txBody>
          <a:bodyPr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AE9E"/>
              </a:buClr>
              <a:buSzPct val="25000"/>
              <a:buFont typeface="Proxima Nova"/>
              <a:buNone/>
              <a:tabLst/>
              <a:defRPr/>
            </a:pPr>
            <a:r>
              <a:rPr kumimoji="0" lang="en-US" sz="1800" b="1" i="0" u="none" strike="noStrike" kern="0" cap="none" spc="0" normalizeH="0" baseline="0" noProof="0">
                <a:ln>
                  <a:noFill/>
                </a:ln>
                <a:solidFill>
                  <a:srgbClr val="00AE9E"/>
                </a:solidFill>
                <a:effectLst/>
                <a:uLnTx/>
                <a:uFillTx/>
                <a:latin typeface="Proxima Nova"/>
                <a:ea typeface="Proxima Nova"/>
                <a:cs typeface="Proxima Nova"/>
                <a:sym typeface="Proxima Nova"/>
              </a:rPr>
              <a:t>Improved speed. </a:t>
            </a:r>
            <a:r>
              <a:rPr kumimoji="0" lang="en-US" sz="1800" b="0" i="0" u="none" strike="noStrike" kern="0" cap="none" spc="0" normalizeH="0" baseline="0" noProof="0">
                <a:ln>
                  <a:noFill/>
                </a:ln>
                <a:solidFill>
                  <a:srgbClr val="FFFFFF"/>
                </a:solidFill>
                <a:effectLst/>
                <a:uLnTx/>
                <a:uFillTx/>
                <a:latin typeface="Proxima Nova"/>
                <a:ea typeface="Proxima Nova"/>
                <a:cs typeface="Proxima Nova"/>
                <a:sym typeface="Proxima Nova"/>
              </a:rPr>
              <a:t>Faster cycle time, more frequently deployments.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AE9E"/>
              </a:buClr>
              <a:buSzPct val="25000"/>
              <a:buFont typeface="Proxima Nova"/>
              <a:buNone/>
              <a:tabLst/>
              <a:defRPr/>
            </a:pPr>
            <a:r>
              <a:rPr kumimoji="0" lang="en-US" sz="1800" b="1" i="0" u="none" strike="noStrike" kern="0" cap="none" spc="0" normalizeH="0" baseline="0" noProof="0">
                <a:ln>
                  <a:noFill/>
                </a:ln>
                <a:solidFill>
                  <a:srgbClr val="00AE9E"/>
                </a:solidFill>
                <a:effectLst/>
                <a:uLnTx/>
                <a:uFillTx/>
                <a:latin typeface="Proxima Nova"/>
                <a:ea typeface="Proxima Nova"/>
                <a:cs typeface="Proxima Nova"/>
                <a:sym typeface="Proxima Nova"/>
              </a:rPr>
              <a:t>Improved scale. </a:t>
            </a:r>
            <a:r>
              <a:rPr kumimoji="0" lang="en-US" sz="1800" b="0" i="0" u="none" strike="noStrike" kern="0" cap="none" spc="0" normalizeH="0" baseline="0" noProof="0">
                <a:ln>
                  <a:noFill/>
                </a:ln>
                <a:solidFill>
                  <a:srgbClr val="FFFFFF"/>
                </a:solidFill>
                <a:effectLst/>
                <a:uLnTx/>
                <a:uFillTx/>
                <a:latin typeface="Proxima Nova"/>
                <a:ea typeface="Proxima Nova"/>
                <a:cs typeface="Proxima Nova"/>
                <a:sym typeface="Proxima Nova"/>
              </a:rPr>
              <a:t>More requests per second to apps and services.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AE9E"/>
              </a:buClr>
              <a:buSzPct val="25000"/>
              <a:buFont typeface="Proxima Nova"/>
              <a:buNone/>
              <a:tabLst/>
              <a:defRPr/>
            </a:pPr>
            <a:r>
              <a:rPr kumimoji="0" lang="en-US" sz="1800" b="1" i="0" u="none" strike="noStrike" kern="0" cap="none" spc="0" normalizeH="0" baseline="0" noProof="0">
                <a:ln>
                  <a:noFill/>
                </a:ln>
                <a:solidFill>
                  <a:srgbClr val="00AE9E"/>
                </a:solidFill>
                <a:effectLst/>
                <a:uLnTx/>
                <a:uFillTx/>
                <a:latin typeface="Proxima Nova"/>
                <a:ea typeface="Proxima Nova"/>
                <a:cs typeface="Proxima Nova"/>
                <a:sym typeface="Proxima Nova"/>
              </a:rPr>
              <a:t>Improved stability. </a:t>
            </a:r>
            <a:r>
              <a:rPr kumimoji="0" lang="en-US" sz="1800" b="0" i="0" u="none" strike="noStrike" kern="0" cap="none" spc="0" normalizeH="0" baseline="0" noProof="0">
                <a:ln>
                  <a:noFill/>
                </a:ln>
                <a:solidFill>
                  <a:srgbClr val="FFFFFF"/>
                </a:solidFill>
                <a:effectLst/>
                <a:uLnTx/>
                <a:uFillTx/>
                <a:latin typeface="Proxima Nova"/>
                <a:ea typeface="Proxima Nova"/>
                <a:cs typeface="Proxima Nova"/>
                <a:sym typeface="Proxima Nova"/>
              </a:rPr>
              <a:t>Greater uptime of customer-facing service.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AE9E"/>
              </a:buClr>
              <a:buSzPct val="25000"/>
              <a:buFont typeface="Proxima Nova"/>
              <a:buNone/>
              <a:tabLst/>
              <a:defRPr/>
            </a:pPr>
            <a:r>
              <a:rPr kumimoji="0" lang="en-US" sz="1800" b="1" i="0" u="none" strike="noStrike" kern="0" cap="none" spc="0" normalizeH="0" baseline="0" noProof="0">
                <a:ln>
                  <a:noFill/>
                </a:ln>
                <a:solidFill>
                  <a:srgbClr val="00AE9E"/>
                </a:solidFill>
                <a:effectLst/>
                <a:uLnTx/>
                <a:uFillTx/>
                <a:latin typeface="Proxima Nova"/>
                <a:ea typeface="Proxima Nova"/>
                <a:cs typeface="Proxima Nova"/>
                <a:sym typeface="Proxima Nova"/>
              </a:rPr>
              <a:t>Improved security. </a:t>
            </a:r>
            <a:r>
              <a:rPr kumimoji="0" lang="en-US" sz="1800" b="0" i="0" u="none" strike="noStrike" kern="0" cap="none" spc="0" normalizeH="0" baseline="0" noProof="0">
                <a:ln>
                  <a:noFill/>
                </a:ln>
                <a:solidFill>
                  <a:srgbClr val="FFFFFF"/>
                </a:solidFill>
                <a:effectLst/>
                <a:uLnTx/>
                <a:uFillTx/>
                <a:latin typeface="Proxima Nova"/>
                <a:ea typeface="Proxima Nova"/>
                <a:cs typeface="Proxima Nova"/>
                <a:sym typeface="Proxima Nova"/>
              </a:rPr>
              <a:t>Achieving 100% patch coverage.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AE9E"/>
              </a:buClr>
              <a:buSzPct val="25000"/>
              <a:buFont typeface="Proxima Nova"/>
              <a:buNone/>
              <a:tabLst/>
              <a:defRPr/>
            </a:pPr>
            <a:r>
              <a:rPr kumimoji="0" lang="en-US" sz="1800" b="1" i="0" u="none" strike="noStrike" kern="0" cap="none" spc="0" normalizeH="0" baseline="0" noProof="0">
                <a:ln>
                  <a:noFill/>
                </a:ln>
                <a:solidFill>
                  <a:srgbClr val="00AE9E"/>
                </a:solidFill>
                <a:effectLst/>
                <a:uLnTx/>
                <a:uFillTx/>
                <a:latin typeface="Proxima Nova"/>
                <a:ea typeface="Proxima Nova"/>
                <a:cs typeface="Proxima Nova"/>
                <a:sym typeface="Proxima Nova"/>
              </a:rPr>
              <a:t>Improved simplicity. </a:t>
            </a:r>
            <a:r>
              <a:rPr kumimoji="0" lang="en-US" sz="1800" b="0" i="0" u="none" strike="noStrike" kern="0" cap="none" spc="0" normalizeH="0" baseline="0" noProof="0">
                <a:ln>
                  <a:noFill/>
                </a:ln>
                <a:solidFill>
                  <a:srgbClr val="FFFFFF"/>
                </a:solidFill>
                <a:effectLst/>
                <a:uLnTx/>
                <a:uFillTx/>
                <a:latin typeface="Proxima Nova"/>
                <a:ea typeface="Proxima Nova"/>
                <a:cs typeface="Proxima Nova"/>
                <a:sym typeface="Proxima Nova"/>
              </a:rPr>
              <a:t>Reduce complexity of processes and tools.</a:t>
            </a:r>
          </a:p>
        </p:txBody>
      </p:sp>
    </p:spTree>
    <p:extLst>
      <p:ext uri="{BB962C8B-B14F-4D97-AF65-F5344CB8AC3E}">
        <p14:creationId xmlns:p14="http://schemas.microsoft.com/office/powerpoint/2010/main" val="49364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Shape 112"/>
          <p:cNvPicPr preferRelativeResize="0"/>
          <p:nvPr/>
        </p:nvPicPr>
        <p:blipFill rotWithShape="1">
          <a:blip r:embed="rId3">
            <a:alphaModFix/>
          </a:blip>
          <a:srcRect/>
          <a:stretch/>
        </p:blipFill>
        <p:spPr>
          <a:xfrm>
            <a:off x="-1" y="-6462"/>
            <a:ext cx="9167236" cy="5156574"/>
          </a:xfrm>
          <a:prstGeom prst="rect">
            <a:avLst/>
          </a:prstGeom>
          <a:noFill/>
          <a:ln>
            <a:noFill/>
          </a:ln>
        </p:spPr>
      </p:pic>
      <p:sp>
        <p:nvSpPr>
          <p:cNvPr id="113" name="Shape 113"/>
          <p:cNvSpPr txBox="1"/>
          <p:nvPr/>
        </p:nvSpPr>
        <p:spPr>
          <a:xfrm>
            <a:off x="446035" y="1487154"/>
            <a:ext cx="3965191" cy="1975188"/>
          </a:xfrm>
          <a:prstGeom prst="rect">
            <a:avLst/>
          </a:prstGeom>
          <a:noFill/>
          <a:ln>
            <a:noFill/>
          </a:ln>
        </p:spPr>
        <p:txBody>
          <a:bodyPr wrap="square" lIns="91425" tIns="45700" rIns="91425" bIns="45700" anchor="t" anchorCtr="0">
            <a:noAutofit/>
          </a:bodyPr>
          <a:lstStyle/>
          <a:p>
            <a:pPr lvl="0">
              <a:buClr>
                <a:schemeClr val="lt1"/>
              </a:buClr>
              <a:buSzPct val="25000"/>
            </a:pPr>
            <a:r>
              <a:rPr lang="en-US" sz="4000" dirty="0">
                <a:solidFill>
                  <a:schemeClr val="lt1"/>
                </a:solidFill>
                <a:latin typeface="Roboto"/>
                <a:ea typeface="Roboto"/>
                <a:cs typeface="Roboto"/>
                <a:sym typeface="Roboto"/>
              </a:rPr>
              <a:t>Using Services on Cloud Foundry</a:t>
            </a:r>
          </a:p>
        </p:txBody>
      </p:sp>
      <p:pic>
        <p:nvPicPr>
          <p:cNvPr id="114" name="Shape 114"/>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219843881"/>
      </p:ext>
    </p:extLst>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prstGeom prst="rect">
            <a:avLst/>
          </a:prstGeom>
          <a:noFill/>
          <a:ln>
            <a:noFill/>
          </a:ln>
        </p:spPr>
        <p:txBody>
          <a:bodyPr wrap="square" lIns="68575" tIns="34275" rIns="68575" bIns="34275" anchor="ctr" anchorCtr="0">
            <a:noAutofit/>
          </a:bodyPr>
          <a:lstStyle/>
          <a:p>
            <a:pPr marL="0" marR="0" lvl="0" indent="0" algn="l" rtl="0">
              <a:lnSpc>
                <a:spcPct val="90000"/>
              </a:lnSpc>
              <a:spcBef>
                <a:spcPts val="0"/>
              </a:spcBef>
              <a:buClr>
                <a:srgbClr val="00786E"/>
              </a:buClr>
              <a:buSzPct val="25000"/>
              <a:buFont typeface="Arial"/>
              <a:buNone/>
            </a:pPr>
            <a:r>
              <a:rPr lang="en-US" sz="2400" b="0" i="0" u="none" strike="noStrike" cap="none">
                <a:solidFill>
                  <a:srgbClr val="00786E"/>
                </a:solidFill>
                <a:latin typeface="Arial"/>
                <a:ea typeface="Arial"/>
                <a:cs typeface="Arial"/>
                <a:sym typeface="Arial"/>
              </a:rPr>
              <a:t>What is a Service?</a:t>
            </a:r>
          </a:p>
        </p:txBody>
      </p:sp>
      <p:sp>
        <p:nvSpPr>
          <p:cNvPr id="286" name="Shape 286"/>
          <p:cNvSpPr txBox="1">
            <a:spLocks noGrp="1"/>
          </p:cNvSpPr>
          <p:nvPr>
            <p:ph type="body" idx="1"/>
          </p:nvPr>
        </p:nvSpPr>
        <p:spPr>
          <a:xfrm>
            <a:off x="457200" y="1108074"/>
            <a:ext cx="5935851" cy="3082923"/>
          </a:xfrm>
          <a:prstGeom prst="rect">
            <a:avLst/>
          </a:prstGeom>
          <a:noFill/>
          <a:ln>
            <a:noFill/>
          </a:ln>
        </p:spPr>
        <p:txBody>
          <a:bodyPr wrap="square" lIns="68575" tIns="34275" rIns="68575" bIns="34275" anchor="t" anchorCtr="0">
            <a:noAutofit/>
          </a:bodyPr>
          <a:lstStyle/>
          <a:p>
            <a:pPr marL="177800" marR="0" lvl="0" indent="-177800" algn="l" rtl="0">
              <a:lnSpc>
                <a:spcPct val="90000"/>
              </a:lnSpc>
              <a:spcBef>
                <a:spcPts val="0"/>
              </a:spcBef>
              <a:spcAft>
                <a:spcPts val="0"/>
              </a:spcAft>
              <a:buClr>
                <a:schemeClr val="lt1"/>
              </a:buClr>
              <a:buSzPct val="100000"/>
              <a:buFont typeface="Arial"/>
              <a:buChar char="•"/>
            </a:pPr>
            <a:r>
              <a:rPr lang="en-US" sz="1800" b="0" i="0" u="none" strike="noStrike" cap="none" dirty="0">
                <a:solidFill>
                  <a:schemeClr val="lt1"/>
                </a:solidFill>
                <a:latin typeface="Arial"/>
                <a:ea typeface="Arial"/>
                <a:cs typeface="Arial"/>
                <a:sym typeface="Arial"/>
              </a:rPr>
              <a:t>Allows resources to be easily provisioned on-demand</a:t>
            </a:r>
          </a:p>
          <a:p>
            <a:pPr marL="177800" marR="0" lvl="0" indent="-177800" algn="l" rtl="0">
              <a:lnSpc>
                <a:spcPct val="90000"/>
              </a:lnSpc>
              <a:spcBef>
                <a:spcPts val="800"/>
              </a:spcBef>
              <a:spcAft>
                <a:spcPts val="0"/>
              </a:spcAft>
              <a:buClr>
                <a:schemeClr val="lt1"/>
              </a:buClr>
              <a:buSzPct val="100000"/>
              <a:buFont typeface="Arial"/>
              <a:buChar char="•"/>
            </a:pPr>
            <a:r>
              <a:rPr lang="en-US" sz="1800" b="0" i="0" u="none" strike="noStrike" cap="none" dirty="0">
                <a:solidFill>
                  <a:schemeClr val="lt1"/>
                </a:solidFill>
                <a:latin typeface="Arial"/>
                <a:ea typeface="Arial"/>
                <a:cs typeface="Arial"/>
                <a:sym typeface="Arial"/>
              </a:rPr>
              <a:t>Typically an external “component” necessary for applications</a:t>
            </a:r>
          </a:p>
          <a:p>
            <a:pPr marL="520700" marR="0" lvl="1" indent="-171450" algn="l" rtl="0">
              <a:lnSpc>
                <a:spcPct val="90000"/>
              </a:lnSpc>
              <a:spcBef>
                <a:spcPts val="400"/>
              </a:spcBef>
              <a:spcAft>
                <a:spcPts val="0"/>
              </a:spcAft>
              <a:buClr>
                <a:schemeClr val="lt1"/>
              </a:buClr>
              <a:buSzPct val="100000"/>
              <a:buFont typeface="Arial"/>
              <a:buChar char="•"/>
            </a:pPr>
            <a:r>
              <a:rPr lang="en-US" sz="1500" b="0" i="0" u="none" strike="noStrike" cap="none" dirty="0">
                <a:solidFill>
                  <a:schemeClr val="lt1"/>
                </a:solidFill>
                <a:latin typeface="Arial"/>
                <a:ea typeface="Arial"/>
                <a:cs typeface="Arial"/>
                <a:sym typeface="Arial"/>
              </a:rPr>
              <a:t>Database, cache, message queue, microservice, etc.</a:t>
            </a:r>
          </a:p>
          <a:p>
            <a:pPr marL="177800" marR="0" lvl="0" indent="-177800" algn="l" rtl="0">
              <a:lnSpc>
                <a:spcPct val="90000"/>
              </a:lnSpc>
              <a:spcBef>
                <a:spcPts val="800"/>
              </a:spcBef>
              <a:spcAft>
                <a:spcPts val="0"/>
              </a:spcAft>
              <a:buClr>
                <a:schemeClr val="lt1"/>
              </a:buClr>
              <a:buSzPct val="100000"/>
              <a:buFont typeface="Arial"/>
              <a:buChar char="•"/>
            </a:pPr>
            <a:r>
              <a:rPr lang="en-US" sz="1800" b="0" i="0" u="none" strike="noStrike" cap="none" dirty="0">
                <a:solidFill>
                  <a:schemeClr val="lt1"/>
                </a:solidFill>
                <a:latin typeface="Arial"/>
                <a:ea typeface="Arial"/>
                <a:cs typeface="Arial"/>
                <a:sym typeface="Arial"/>
              </a:rPr>
              <a:t>Can be a persistent, </a:t>
            </a:r>
            <a:r>
              <a:rPr lang="en-US" sz="1800" b="0" i="0" u="none" strike="noStrike" cap="none" dirty="0" err="1">
                <a:solidFill>
                  <a:schemeClr val="lt1"/>
                </a:solidFill>
                <a:latin typeface="Arial"/>
                <a:ea typeface="Arial"/>
                <a:cs typeface="Arial"/>
                <a:sym typeface="Arial"/>
              </a:rPr>
              <a:t>stateful</a:t>
            </a:r>
            <a:r>
              <a:rPr lang="en-US" sz="1800" b="0" i="0" u="none" strike="noStrike" cap="none" dirty="0">
                <a:solidFill>
                  <a:schemeClr val="lt1"/>
                </a:solidFill>
                <a:latin typeface="Arial"/>
                <a:ea typeface="Arial"/>
                <a:cs typeface="Arial"/>
                <a:sym typeface="Arial"/>
              </a:rPr>
              <a:t> layer</a:t>
            </a:r>
          </a:p>
          <a:p>
            <a:pPr marL="177800" marR="0" lvl="0" indent="-177800" algn="l" rtl="0">
              <a:lnSpc>
                <a:spcPct val="90000"/>
              </a:lnSpc>
              <a:spcBef>
                <a:spcPts val="800"/>
              </a:spcBef>
              <a:buClr>
                <a:schemeClr val="lt1"/>
              </a:buClr>
              <a:buSzPct val="100000"/>
              <a:buFont typeface="Arial"/>
              <a:buNone/>
            </a:pPr>
            <a:endParaRPr sz="1800" b="0" i="0" u="none" strike="noStrike" cap="none" dirty="0">
              <a:solidFill>
                <a:schemeClr val="lt1"/>
              </a:solidFill>
              <a:latin typeface="Arial"/>
              <a:ea typeface="Arial"/>
              <a:cs typeface="Arial"/>
              <a:sym typeface="Arial"/>
            </a:endParaRPr>
          </a:p>
        </p:txBody>
      </p:sp>
      <p:sp>
        <p:nvSpPr>
          <p:cNvPr id="287" name="Shape 287"/>
          <p:cNvSpPr txBox="1">
            <a:spLocks noGrp="1"/>
          </p:cNvSpPr>
          <p:nvPr>
            <p:ph type="sldNum" idx="12"/>
          </p:nvPr>
        </p:nvSpPr>
        <p:spPr>
          <a:xfrm>
            <a:off x="7086600" y="4775200"/>
            <a:ext cx="2057400" cy="273050"/>
          </a:xfrm>
          <a:prstGeom prst="rect">
            <a:avLst/>
          </a:prstGeom>
          <a:noFill/>
          <a:ln>
            <a:noFill/>
          </a:ln>
        </p:spPr>
        <p:txBody>
          <a:bodyPr wrap="square" lIns="68575" tIns="34275" rIns="68575" bIns="34275" anchor="ctr" anchorCtr="0">
            <a:noAutofit/>
          </a:bodyPr>
          <a:lstStyle/>
          <a:p>
            <a:pPr lvl="0" rtl="0">
              <a:spcBef>
                <a:spcPts val="0"/>
              </a:spcBef>
              <a:buClr>
                <a:srgbClr val="000000"/>
              </a:buClr>
              <a:buSzPct val="25000"/>
              <a:buFont typeface="Arial"/>
              <a:buNone/>
            </a:pPr>
            <a:fld id="{00000000-1234-1234-1234-123412341234}" type="slidenum">
              <a:rPr lang="en-US"/>
              <a:t>61</a:t>
            </a:fld>
            <a:endParaRPr lang="en-US"/>
          </a:p>
        </p:txBody>
      </p:sp>
      <p:pic>
        <p:nvPicPr>
          <p:cNvPr id="288" name="Shape 288"/>
          <p:cNvPicPr preferRelativeResize="0"/>
          <p:nvPr/>
        </p:nvPicPr>
        <p:blipFill>
          <a:blip r:embed="rId3">
            <a:alphaModFix/>
          </a:blip>
          <a:stretch>
            <a:fillRect/>
          </a:stretch>
        </p:blipFill>
        <p:spPr>
          <a:xfrm>
            <a:off x="6755680" y="1003732"/>
            <a:ext cx="2162574" cy="3570575"/>
          </a:xfrm>
          <a:prstGeom prst="rect">
            <a:avLst/>
          </a:prstGeom>
          <a:noFill/>
          <a:ln>
            <a:noFill/>
          </a:ln>
        </p:spPr>
      </p:pic>
    </p:spTree>
    <p:extLst>
      <p:ext uri="{BB962C8B-B14F-4D97-AF65-F5344CB8AC3E}">
        <p14:creationId xmlns:p14="http://schemas.microsoft.com/office/powerpoint/2010/main" val="1493962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title"/>
          </p:nvPr>
        </p:nvSpPr>
        <p:spPr>
          <a:prstGeom prst="rect">
            <a:avLst/>
          </a:prstGeom>
          <a:noFill/>
          <a:ln>
            <a:noFill/>
          </a:ln>
        </p:spPr>
        <p:txBody>
          <a:bodyPr wrap="square" lIns="68575" tIns="34275" rIns="68575" bIns="34275" anchor="ctr" anchorCtr="0">
            <a:noAutofit/>
          </a:bodyPr>
          <a:lstStyle/>
          <a:p>
            <a:pPr marL="0" marR="0" lvl="0" indent="0" algn="l" rtl="0">
              <a:lnSpc>
                <a:spcPct val="90000"/>
              </a:lnSpc>
              <a:spcBef>
                <a:spcPts val="0"/>
              </a:spcBef>
              <a:buClr>
                <a:srgbClr val="00786E"/>
              </a:buClr>
              <a:buSzPct val="25000"/>
              <a:buFont typeface="Arial"/>
              <a:buNone/>
            </a:pPr>
            <a:r>
              <a:rPr lang="en-US" sz="2400" b="0" i="0" u="none" strike="noStrike" cap="none">
                <a:solidFill>
                  <a:srgbClr val="00786E"/>
                </a:solidFill>
                <a:latin typeface="Arial"/>
                <a:ea typeface="Arial"/>
                <a:cs typeface="Arial"/>
                <a:sym typeface="Arial"/>
              </a:rPr>
              <a:t>Types of Services</a:t>
            </a:r>
          </a:p>
        </p:txBody>
      </p:sp>
      <p:sp>
        <p:nvSpPr>
          <p:cNvPr id="294" name="Shape 294"/>
          <p:cNvSpPr txBox="1">
            <a:spLocks noGrp="1"/>
          </p:cNvSpPr>
          <p:nvPr>
            <p:ph type="body" idx="1"/>
          </p:nvPr>
        </p:nvSpPr>
        <p:spPr>
          <a:prstGeom prst="rect">
            <a:avLst/>
          </a:prstGeom>
          <a:noFill/>
          <a:ln>
            <a:noFill/>
          </a:ln>
        </p:spPr>
        <p:txBody>
          <a:bodyPr wrap="square" lIns="68575" tIns="34275" rIns="68575" bIns="34275" anchor="t" anchorCtr="0">
            <a:noAutofit/>
          </a:bodyPr>
          <a:lstStyle/>
          <a:p>
            <a:pPr marL="177800" marR="0" lvl="0" indent="-177800" algn="l" rtl="0">
              <a:lnSpc>
                <a:spcPct val="90000"/>
              </a:lnSpc>
              <a:spcBef>
                <a:spcPts val="0"/>
              </a:spcBef>
              <a:spcAft>
                <a:spcPts val="0"/>
              </a:spcAft>
              <a:buClr>
                <a:schemeClr val="lt1"/>
              </a:buClr>
              <a:buSzPct val="100000"/>
              <a:buFont typeface="Arial"/>
              <a:buChar char="•"/>
            </a:pPr>
            <a:r>
              <a:rPr lang="en-US" sz="1800" b="0" i="0" u="none" strike="noStrike" cap="none">
                <a:solidFill>
                  <a:schemeClr val="lt1"/>
                </a:solidFill>
                <a:latin typeface="Arial"/>
                <a:ea typeface="Arial"/>
                <a:cs typeface="Arial"/>
                <a:sym typeface="Arial"/>
              </a:rPr>
              <a:t>Managed - Fully integrated, with fully lifecycle management</a:t>
            </a:r>
          </a:p>
          <a:p>
            <a:pPr marL="177800" marR="0" lvl="0" indent="-177800" algn="l" rtl="0">
              <a:lnSpc>
                <a:spcPct val="90000"/>
              </a:lnSpc>
              <a:spcBef>
                <a:spcPts val="800"/>
              </a:spcBef>
              <a:spcAft>
                <a:spcPts val="0"/>
              </a:spcAft>
              <a:buClr>
                <a:schemeClr val="lt1"/>
              </a:buClr>
              <a:buSzPct val="100000"/>
              <a:buFont typeface="Arial"/>
              <a:buChar char="•"/>
            </a:pPr>
            <a:r>
              <a:rPr lang="en-US" sz="1800" b="0" i="0" u="none" strike="noStrike" cap="none">
                <a:solidFill>
                  <a:schemeClr val="lt1"/>
                </a:solidFill>
                <a:latin typeface="Arial"/>
                <a:ea typeface="Arial"/>
                <a:cs typeface="Arial"/>
                <a:sym typeface="Arial"/>
              </a:rPr>
              <a:t>User-Provided – Created and managed external to the platform</a:t>
            </a:r>
          </a:p>
          <a:p>
            <a:pPr marL="177800" marR="0" lvl="0" indent="-177800" algn="l" rtl="0">
              <a:lnSpc>
                <a:spcPct val="90000"/>
              </a:lnSpc>
              <a:spcBef>
                <a:spcPts val="800"/>
              </a:spcBef>
              <a:buClr>
                <a:schemeClr val="lt1"/>
              </a:buClr>
              <a:buSzPct val="100000"/>
              <a:buFont typeface="Arial"/>
              <a:buNone/>
            </a:pPr>
            <a:endParaRPr sz="1800" b="0" i="0" u="none" strike="noStrike" cap="none">
              <a:solidFill>
                <a:schemeClr val="lt1"/>
              </a:solidFill>
              <a:latin typeface="Arial"/>
              <a:ea typeface="Arial"/>
              <a:cs typeface="Arial"/>
              <a:sym typeface="Arial"/>
            </a:endParaRPr>
          </a:p>
        </p:txBody>
      </p:sp>
      <p:sp>
        <p:nvSpPr>
          <p:cNvPr id="296" name="Shape 296"/>
          <p:cNvSpPr txBox="1">
            <a:spLocks noGrp="1"/>
          </p:cNvSpPr>
          <p:nvPr>
            <p:ph type="sldNum" idx="12"/>
          </p:nvPr>
        </p:nvSpPr>
        <p:spPr>
          <a:xfrm>
            <a:off x="7086600" y="4775200"/>
            <a:ext cx="2057400" cy="273050"/>
          </a:xfrm>
          <a:prstGeom prst="rect">
            <a:avLst/>
          </a:prstGeom>
          <a:noFill/>
          <a:ln>
            <a:noFill/>
          </a:ln>
        </p:spPr>
        <p:txBody>
          <a:bodyPr wrap="square" lIns="68575" tIns="34275" rIns="68575" bIns="34275" anchor="ctr" anchorCtr="0">
            <a:noAutofit/>
          </a:bodyPr>
          <a:lstStyle/>
          <a:p>
            <a:pPr lvl="0" rtl="0">
              <a:spcBef>
                <a:spcPts val="0"/>
              </a:spcBef>
              <a:buClr>
                <a:srgbClr val="000000"/>
              </a:buClr>
              <a:buSzPct val="25000"/>
              <a:buFont typeface="Arial"/>
              <a:buNone/>
            </a:pPr>
            <a:fld id="{00000000-1234-1234-1234-123412341234}" type="slidenum">
              <a:rPr lang="en-US"/>
              <a:t>62</a:t>
            </a:fld>
            <a:endParaRPr lang="en-US"/>
          </a:p>
        </p:txBody>
      </p:sp>
      <p:pic>
        <p:nvPicPr>
          <p:cNvPr id="295" name="Shape 295" descr="MP900289335.JPG"/>
          <p:cNvPicPr preferRelativeResize="0"/>
          <p:nvPr/>
        </p:nvPicPr>
        <p:blipFill rotWithShape="1">
          <a:blip r:embed="rId3">
            <a:alphaModFix/>
          </a:blip>
          <a:srcRect/>
          <a:stretch/>
        </p:blipFill>
        <p:spPr>
          <a:xfrm>
            <a:off x="2733019" y="1976698"/>
            <a:ext cx="3939000" cy="2214299"/>
          </a:xfrm>
          <a:prstGeom prst="rect">
            <a:avLst/>
          </a:prstGeom>
          <a:noFill/>
          <a:ln>
            <a:noFill/>
          </a:ln>
        </p:spPr>
      </p:pic>
    </p:spTree>
    <p:extLst>
      <p:ext uri="{BB962C8B-B14F-4D97-AF65-F5344CB8AC3E}">
        <p14:creationId xmlns:p14="http://schemas.microsoft.com/office/powerpoint/2010/main" val="35047536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txBox="1">
            <a:spLocks noGrp="1"/>
          </p:cNvSpPr>
          <p:nvPr>
            <p:ph type="title"/>
          </p:nvPr>
        </p:nvSpPr>
        <p:spPr>
          <a:prstGeom prst="rect">
            <a:avLst/>
          </a:prstGeom>
          <a:noFill/>
          <a:ln>
            <a:noFill/>
          </a:ln>
        </p:spPr>
        <p:txBody>
          <a:bodyPr wrap="square" lIns="68575" tIns="34275" rIns="68575" bIns="34275" anchor="ctr" anchorCtr="0">
            <a:noAutofit/>
          </a:bodyPr>
          <a:lstStyle/>
          <a:p>
            <a:pPr marL="0" marR="0" lvl="0" indent="0" algn="l" rtl="0">
              <a:lnSpc>
                <a:spcPct val="90000"/>
              </a:lnSpc>
              <a:spcBef>
                <a:spcPts val="0"/>
              </a:spcBef>
              <a:buClr>
                <a:srgbClr val="00786E"/>
              </a:buClr>
              <a:buSzPct val="25000"/>
              <a:buFont typeface="Arial"/>
              <a:buNone/>
            </a:pPr>
            <a:r>
              <a:rPr lang="en-US" sz="2400" b="0" i="0" u="none" strike="noStrike" cap="none">
                <a:solidFill>
                  <a:srgbClr val="00786E"/>
                </a:solidFill>
                <a:latin typeface="Arial"/>
                <a:ea typeface="Arial"/>
                <a:cs typeface="Arial"/>
                <a:sym typeface="Arial"/>
              </a:rPr>
              <a:t>User Provided Services</a:t>
            </a:r>
          </a:p>
        </p:txBody>
      </p:sp>
      <p:sp>
        <p:nvSpPr>
          <p:cNvPr id="302" name="Shape 302"/>
          <p:cNvSpPr txBox="1">
            <a:spLocks noGrp="1"/>
          </p:cNvSpPr>
          <p:nvPr>
            <p:ph type="body" idx="1"/>
          </p:nvPr>
        </p:nvSpPr>
        <p:spPr>
          <a:prstGeom prst="rect">
            <a:avLst/>
          </a:prstGeom>
          <a:noFill/>
          <a:ln>
            <a:noFill/>
          </a:ln>
        </p:spPr>
        <p:txBody>
          <a:bodyPr wrap="square" lIns="68575" tIns="34275" rIns="68575" bIns="34275" anchor="t" anchorCtr="0">
            <a:noAutofit/>
          </a:bodyPr>
          <a:lstStyle/>
          <a:p>
            <a:pPr marL="177800" marR="0" lvl="0" indent="-177800" algn="l" rtl="0">
              <a:lnSpc>
                <a:spcPct val="90000"/>
              </a:lnSpc>
              <a:spcBef>
                <a:spcPts val="0"/>
              </a:spcBef>
              <a:spcAft>
                <a:spcPts val="0"/>
              </a:spcAft>
              <a:buClr>
                <a:schemeClr val="lt1"/>
              </a:buClr>
              <a:buSzPct val="100000"/>
              <a:buFont typeface="Arial"/>
              <a:buChar char="•"/>
            </a:pPr>
            <a:r>
              <a:rPr lang="en-US" sz="1800" b="0" i="0" u="none" strike="noStrike" cap="none">
                <a:solidFill>
                  <a:schemeClr val="lt1"/>
                </a:solidFill>
                <a:latin typeface="Arial"/>
                <a:ea typeface="Arial"/>
                <a:cs typeface="Arial"/>
                <a:sym typeface="Arial"/>
              </a:rPr>
              <a:t>Service instances managed outside of Cloud Foundry</a:t>
            </a:r>
          </a:p>
          <a:p>
            <a:pPr marL="177800" marR="0" lvl="0" indent="-177800" algn="l" rtl="0">
              <a:lnSpc>
                <a:spcPct val="90000"/>
              </a:lnSpc>
              <a:spcBef>
                <a:spcPts val="800"/>
              </a:spcBef>
              <a:spcAft>
                <a:spcPts val="0"/>
              </a:spcAft>
              <a:buClr>
                <a:srgbClr val="FFFFFF"/>
              </a:buClr>
              <a:buSzPct val="100000"/>
              <a:buFont typeface="Arial"/>
              <a:buChar char="•"/>
            </a:pPr>
            <a:r>
              <a:rPr lang="en-US" sz="1800" b="0" i="0" u="none" strike="noStrike" cap="none">
                <a:solidFill>
                  <a:srgbClr val="FFFFFF"/>
                </a:solidFill>
                <a:latin typeface="Arial"/>
                <a:ea typeface="Arial"/>
                <a:cs typeface="Arial"/>
                <a:sym typeface="Arial"/>
              </a:rPr>
              <a:t>Behave like other service instances once created</a:t>
            </a:r>
          </a:p>
          <a:p>
            <a:pPr marL="177800" marR="0" lvl="0" indent="-177800" algn="l" rtl="0">
              <a:lnSpc>
                <a:spcPct val="90000"/>
              </a:lnSpc>
              <a:spcBef>
                <a:spcPts val="800"/>
              </a:spcBef>
              <a:spcAft>
                <a:spcPts val="0"/>
              </a:spcAft>
              <a:buClr>
                <a:srgbClr val="FFFFFF"/>
              </a:buClr>
              <a:buSzPct val="100000"/>
              <a:buFont typeface="Arial"/>
              <a:buChar char="•"/>
            </a:pPr>
            <a:r>
              <a:rPr lang="en-US" sz="1800" b="0" i="0" u="none" strike="noStrike" cap="none">
                <a:solidFill>
                  <a:srgbClr val="FFFFFF"/>
                </a:solidFill>
                <a:latin typeface="Arial"/>
                <a:ea typeface="Arial"/>
                <a:cs typeface="Arial"/>
                <a:sym typeface="Arial"/>
              </a:rPr>
              <a:t>Familiar CLI commands (‘create-service’) provide service instance configuration</a:t>
            </a:r>
          </a:p>
          <a:p>
            <a:pPr marL="177800" marR="0" lvl="0" indent="-177800" algn="l" rtl="0">
              <a:lnSpc>
                <a:spcPct val="90000"/>
              </a:lnSpc>
              <a:spcBef>
                <a:spcPts val="800"/>
              </a:spcBef>
              <a:buClr>
                <a:schemeClr val="lt1"/>
              </a:buClr>
              <a:buSzPct val="100000"/>
              <a:buFont typeface="Arial"/>
              <a:buNone/>
            </a:pPr>
            <a:endParaRPr sz="1800" b="0" i="0" u="none" strike="noStrike" cap="none">
              <a:solidFill>
                <a:schemeClr val="lt1"/>
              </a:solidFill>
              <a:latin typeface="Arial"/>
              <a:ea typeface="Arial"/>
              <a:cs typeface="Arial"/>
              <a:sym typeface="Arial"/>
            </a:endParaRPr>
          </a:p>
        </p:txBody>
      </p:sp>
      <p:sp>
        <p:nvSpPr>
          <p:cNvPr id="304" name="Shape 304"/>
          <p:cNvSpPr txBox="1">
            <a:spLocks noGrp="1"/>
          </p:cNvSpPr>
          <p:nvPr>
            <p:ph type="sldNum" idx="12"/>
          </p:nvPr>
        </p:nvSpPr>
        <p:spPr>
          <a:xfrm>
            <a:off x="7086600" y="4775200"/>
            <a:ext cx="2057400" cy="273050"/>
          </a:xfrm>
          <a:prstGeom prst="rect">
            <a:avLst/>
          </a:prstGeom>
          <a:noFill/>
          <a:ln>
            <a:noFill/>
          </a:ln>
        </p:spPr>
        <p:txBody>
          <a:bodyPr wrap="square" lIns="68575" tIns="34275" rIns="68575" bIns="34275" anchor="ctr" anchorCtr="0">
            <a:noAutofit/>
          </a:bodyPr>
          <a:lstStyle/>
          <a:p>
            <a:pPr lvl="0" rtl="0">
              <a:spcBef>
                <a:spcPts val="0"/>
              </a:spcBef>
              <a:buClr>
                <a:srgbClr val="000000"/>
              </a:buClr>
              <a:buSzPct val="25000"/>
              <a:buFont typeface="Arial"/>
              <a:buNone/>
            </a:pPr>
            <a:fld id="{00000000-1234-1234-1234-123412341234}" type="slidenum">
              <a:rPr lang="en-US"/>
              <a:t>63</a:t>
            </a:fld>
            <a:endParaRPr lang="en-US"/>
          </a:p>
        </p:txBody>
      </p:sp>
      <p:sp>
        <p:nvSpPr>
          <p:cNvPr id="303" name="Shape 303"/>
          <p:cNvSpPr/>
          <p:nvPr/>
        </p:nvSpPr>
        <p:spPr>
          <a:xfrm>
            <a:off x="1038225" y="3300938"/>
            <a:ext cx="6181800" cy="254100"/>
          </a:xfrm>
          <a:prstGeom prst="rect">
            <a:avLst/>
          </a:prstGeom>
          <a:noFill/>
          <a:ln>
            <a:noFill/>
          </a:ln>
        </p:spPr>
        <p:txBody>
          <a:bodyPr wrap="square" lIns="68575" tIns="34275" rIns="68575" bIns="34275" anchor="t" anchorCtr="0">
            <a:noAutofit/>
          </a:bodyPr>
          <a:lstStyle/>
          <a:p>
            <a:pPr marL="0" marR="0" lvl="0" indent="0" algn="l" rtl="0">
              <a:spcBef>
                <a:spcPts val="0"/>
              </a:spcBef>
              <a:buClr>
                <a:schemeClr val="accent1"/>
              </a:buClr>
              <a:buSzPct val="25000"/>
              <a:buFont typeface="Arial"/>
              <a:buNone/>
            </a:pPr>
            <a:r>
              <a:rPr lang="en-US" sz="1200" b="0" i="0" u="none" strike="noStrike" cap="small">
                <a:solidFill>
                  <a:schemeClr val="accent1"/>
                </a:solidFill>
                <a:latin typeface="Arial"/>
                <a:ea typeface="Arial"/>
                <a:cs typeface="Arial"/>
                <a:sym typeface="Arial"/>
              </a:rPr>
              <a:t>Example: An Oracle database managed outside of, and unknown to Cloud Foundry</a:t>
            </a:r>
          </a:p>
        </p:txBody>
      </p:sp>
    </p:spTree>
    <p:extLst>
      <p:ext uri="{BB962C8B-B14F-4D97-AF65-F5344CB8AC3E}">
        <p14:creationId xmlns:p14="http://schemas.microsoft.com/office/powerpoint/2010/main" val="7083731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prstGeom prst="rect">
            <a:avLst/>
          </a:prstGeom>
          <a:noFill/>
          <a:ln>
            <a:noFill/>
          </a:ln>
        </p:spPr>
        <p:txBody>
          <a:bodyPr wrap="square" lIns="68575" tIns="34275" rIns="68575" bIns="34275" anchor="ctr" anchorCtr="0">
            <a:noAutofit/>
          </a:bodyPr>
          <a:lstStyle/>
          <a:p>
            <a:pPr marL="0" marR="0" lvl="0" indent="0" algn="l" rtl="0">
              <a:lnSpc>
                <a:spcPct val="90000"/>
              </a:lnSpc>
              <a:spcBef>
                <a:spcPts val="0"/>
              </a:spcBef>
              <a:buClr>
                <a:srgbClr val="00786E"/>
              </a:buClr>
              <a:buSzPct val="25000"/>
              <a:buFont typeface="Arial"/>
              <a:buNone/>
            </a:pPr>
            <a:r>
              <a:rPr lang="en-US" sz="2400" b="0" i="0" u="none" strike="noStrike" cap="none">
                <a:solidFill>
                  <a:srgbClr val="00786E"/>
                </a:solidFill>
                <a:latin typeface="Arial"/>
                <a:ea typeface="Arial"/>
                <a:cs typeface="Arial"/>
                <a:sym typeface="Arial"/>
              </a:rPr>
              <a:t>Examples of Managed Services</a:t>
            </a:r>
          </a:p>
        </p:txBody>
      </p:sp>
      <p:sp>
        <p:nvSpPr>
          <p:cNvPr id="316" name="Shape 316"/>
          <p:cNvSpPr txBox="1">
            <a:spLocks noGrp="1"/>
          </p:cNvSpPr>
          <p:nvPr>
            <p:ph type="sldNum" idx="4294967295"/>
          </p:nvPr>
        </p:nvSpPr>
        <p:spPr>
          <a:xfrm>
            <a:off x="7086600" y="4775200"/>
            <a:ext cx="2057400" cy="273050"/>
          </a:xfrm>
          <a:prstGeom prst="rect">
            <a:avLst/>
          </a:prstGeom>
          <a:noFill/>
          <a:ln>
            <a:noFill/>
          </a:ln>
        </p:spPr>
        <p:txBody>
          <a:bodyPr wrap="square" lIns="68575" tIns="34275" rIns="68575" bIns="34275" anchor="ctr" anchorCtr="0">
            <a:noAutofit/>
          </a:bodyPr>
          <a:lstStyle/>
          <a:p>
            <a:pPr lvl="0" rtl="0">
              <a:spcBef>
                <a:spcPts val="0"/>
              </a:spcBef>
              <a:buClr>
                <a:srgbClr val="000000"/>
              </a:buClr>
              <a:buSzPct val="25000"/>
              <a:buFont typeface="Arial"/>
              <a:buNone/>
            </a:pPr>
            <a:fld id="{00000000-1234-1234-1234-123412341234}" type="slidenum">
              <a:rPr lang="en-US"/>
              <a:t>64</a:t>
            </a:fld>
            <a:endParaRPr lang="en-US"/>
          </a:p>
        </p:txBody>
      </p:sp>
      <p:grpSp>
        <p:nvGrpSpPr>
          <p:cNvPr id="310" name="Shape 310"/>
          <p:cNvGrpSpPr/>
          <p:nvPr/>
        </p:nvGrpSpPr>
        <p:grpSpPr>
          <a:xfrm>
            <a:off x="3731363" y="1400643"/>
            <a:ext cx="4783968" cy="2978329"/>
            <a:chOff x="2710025" y="267325"/>
            <a:chExt cx="6378625" cy="3971106"/>
          </a:xfrm>
        </p:grpSpPr>
        <p:pic>
          <p:nvPicPr>
            <p:cNvPr id="311" name="Shape 311" descr="Screen Shot 2016-07-31 at 1.20.28 PM.png"/>
            <p:cNvPicPr preferRelativeResize="0"/>
            <p:nvPr/>
          </p:nvPicPr>
          <p:blipFill rotWithShape="1">
            <a:blip r:embed="rId3">
              <a:alphaModFix/>
            </a:blip>
            <a:srcRect/>
            <a:stretch/>
          </p:blipFill>
          <p:spPr>
            <a:xfrm>
              <a:off x="5899350" y="3464975"/>
              <a:ext cx="3189300" cy="733800"/>
            </a:xfrm>
            <a:prstGeom prst="rect">
              <a:avLst/>
            </a:prstGeom>
            <a:noFill/>
            <a:ln>
              <a:noFill/>
            </a:ln>
          </p:spPr>
        </p:pic>
        <p:pic>
          <p:nvPicPr>
            <p:cNvPr id="312" name="Shape 312" descr="Screen Shot 2016-07-31 at 1.20.19 PM.png"/>
            <p:cNvPicPr preferRelativeResize="0"/>
            <p:nvPr/>
          </p:nvPicPr>
          <p:blipFill rotWithShape="1">
            <a:blip r:embed="rId4">
              <a:alphaModFix/>
            </a:blip>
            <a:srcRect/>
            <a:stretch/>
          </p:blipFill>
          <p:spPr>
            <a:xfrm>
              <a:off x="5899346" y="267325"/>
              <a:ext cx="3189299" cy="3217800"/>
            </a:xfrm>
            <a:prstGeom prst="rect">
              <a:avLst/>
            </a:prstGeom>
            <a:noFill/>
            <a:ln>
              <a:noFill/>
            </a:ln>
          </p:spPr>
        </p:pic>
        <p:pic>
          <p:nvPicPr>
            <p:cNvPr id="313" name="Shape 313" descr="Screen Shot 2016-07-31 at 1.20.10 PM.png"/>
            <p:cNvPicPr preferRelativeResize="0"/>
            <p:nvPr/>
          </p:nvPicPr>
          <p:blipFill rotWithShape="1">
            <a:blip r:embed="rId5">
              <a:alphaModFix/>
            </a:blip>
            <a:srcRect/>
            <a:stretch/>
          </p:blipFill>
          <p:spPr>
            <a:xfrm>
              <a:off x="2710025" y="267331"/>
              <a:ext cx="3189300" cy="3971100"/>
            </a:xfrm>
            <a:prstGeom prst="rect">
              <a:avLst/>
            </a:prstGeom>
            <a:noFill/>
            <a:ln>
              <a:noFill/>
            </a:ln>
          </p:spPr>
        </p:pic>
      </p:grpSp>
      <p:pic>
        <p:nvPicPr>
          <p:cNvPr id="314" name="Shape 314" descr="Screen Shot 2016-07-31 at 2.09.54 PM.png"/>
          <p:cNvPicPr preferRelativeResize="0"/>
          <p:nvPr/>
        </p:nvPicPr>
        <p:blipFill rotWithShape="1">
          <a:blip r:embed="rId6">
            <a:alphaModFix/>
          </a:blip>
          <a:srcRect/>
          <a:stretch/>
        </p:blipFill>
        <p:spPr>
          <a:xfrm>
            <a:off x="617402" y="1268016"/>
            <a:ext cx="1678200" cy="499499"/>
          </a:xfrm>
          <a:prstGeom prst="rect">
            <a:avLst/>
          </a:prstGeom>
          <a:noFill/>
          <a:ln>
            <a:noFill/>
          </a:ln>
        </p:spPr>
      </p:pic>
      <p:sp>
        <p:nvSpPr>
          <p:cNvPr id="315" name="Shape 315"/>
          <p:cNvSpPr txBox="1"/>
          <p:nvPr/>
        </p:nvSpPr>
        <p:spPr>
          <a:xfrm>
            <a:off x="617402" y="1828800"/>
            <a:ext cx="2124300" cy="248700"/>
          </a:xfrm>
          <a:prstGeom prst="rect">
            <a:avLst/>
          </a:prstGeom>
          <a:noFill/>
          <a:ln>
            <a:noFill/>
          </a:ln>
        </p:spPr>
        <p:txBody>
          <a:bodyPr wrap="square" lIns="68575" tIns="68575" rIns="68575" bIns="68575" anchor="t" anchorCtr="0">
            <a:noAutofit/>
          </a:bodyPr>
          <a:lstStyle/>
          <a:p>
            <a:pPr marL="0" marR="0" lvl="0" indent="0" algn="l" rtl="0">
              <a:spcBef>
                <a:spcPts val="0"/>
              </a:spcBef>
              <a:buClr>
                <a:schemeClr val="dk2"/>
              </a:buClr>
              <a:buSzPct val="25000"/>
              <a:buFont typeface="Arial"/>
              <a:buNone/>
            </a:pPr>
            <a:r>
              <a:rPr lang="en-US" sz="1400">
                <a:solidFill>
                  <a:schemeClr val="dk2"/>
                </a:solidFill>
                <a:latin typeface="Arial"/>
                <a:ea typeface="Arial"/>
                <a:cs typeface="Arial"/>
                <a:sym typeface="Arial"/>
              </a:rPr>
              <a:t>https://network.pivotal.io/</a:t>
            </a:r>
          </a:p>
        </p:txBody>
      </p:sp>
    </p:spTree>
    <p:extLst>
      <p:ext uri="{BB962C8B-B14F-4D97-AF65-F5344CB8AC3E}">
        <p14:creationId xmlns:p14="http://schemas.microsoft.com/office/powerpoint/2010/main" val="35216343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Shape 538"/>
          <p:cNvSpPr txBox="1">
            <a:spLocks noGrp="1"/>
          </p:cNvSpPr>
          <p:nvPr>
            <p:ph type="title"/>
          </p:nvPr>
        </p:nvSpPr>
        <p:spPr>
          <a:xfrm>
            <a:off x="457199" y="320038"/>
            <a:ext cx="8229600" cy="363600"/>
          </a:xfrm>
          <a:prstGeom prst="rect">
            <a:avLst/>
          </a:prstGeom>
        </p:spPr>
        <p:txBody>
          <a:bodyPr wrap="square" lIns="68575" tIns="68575" rIns="68575" bIns="68575" anchor="ctr" anchorCtr="0">
            <a:noAutofit/>
          </a:bodyPr>
          <a:lstStyle/>
          <a:p>
            <a:pPr lvl="0">
              <a:spcBef>
                <a:spcPts val="0"/>
              </a:spcBef>
              <a:buNone/>
            </a:pPr>
            <a:r>
              <a:rPr lang="en-US"/>
              <a:t>SQL Server</a:t>
            </a:r>
          </a:p>
        </p:txBody>
      </p:sp>
      <p:sp>
        <p:nvSpPr>
          <p:cNvPr id="539" name="Shape 539"/>
          <p:cNvSpPr txBox="1">
            <a:spLocks noGrp="1"/>
          </p:cNvSpPr>
          <p:nvPr>
            <p:ph type="body" idx="1"/>
          </p:nvPr>
        </p:nvSpPr>
        <p:spPr>
          <a:xfrm>
            <a:off x="457200" y="1108075"/>
            <a:ext cx="5486100" cy="3082800"/>
          </a:xfrm>
          <a:prstGeom prst="rect">
            <a:avLst/>
          </a:prstGeom>
        </p:spPr>
        <p:txBody>
          <a:bodyPr wrap="square" lIns="68575" tIns="68575" rIns="68575" bIns="68575" anchor="t" anchorCtr="0">
            <a:noAutofit/>
          </a:bodyPr>
          <a:lstStyle/>
          <a:p>
            <a:pPr marL="457200" lvl="0" indent="-355600" rtl="0">
              <a:spcBef>
                <a:spcPts val="0"/>
              </a:spcBef>
              <a:buSzPct val="100000"/>
            </a:pPr>
            <a:r>
              <a:rPr lang="en-US" sz="2000"/>
              <a:t>Can run in two security modes:</a:t>
            </a:r>
          </a:p>
          <a:p>
            <a:pPr marL="914400" lvl="1" indent="-355600" rtl="0">
              <a:spcBef>
                <a:spcPts val="0"/>
              </a:spcBef>
              <a:buSzPct val="100000"/>
            </a:pPr>
            <a:r>
              <a:rPr lang="en-US" sz="2000"/>
              <a:t>Integrated Windows: only allows use of windows credentials</a:t>
            </a:r>
          </a:p>
          <a:p>
            <a:pPr marL="914400" lvl="1" indent="-355600" rtl="0">
              <a:spcBef>
                <a:spcPts val="0"/>
              </a:spcBef>
              <a:buSzPct val="100000"/>
            </a:pPr>
            <a:r>
              <a:rPr lang="en-US" sz="2000"/>
              <a:t>Mixed mode: allows use of both windows credentials, and login/password integrated credential store inside sql server itself</a:t>
            </a:r>
          </a:p>
          <a:p>
            <a:pPr marL="457200" lvl="0" indent="-355600" rtl="0">
              <a:spcBef>
                <a:spcPts val="0"/>
              </a:spcBef>
              <a:buSzPct val="100000"/>
            </a:pPr>
            <a:r>
              <a:rPr lang="en-US" sz="2000"/>
              <a:t>Credentials don’t have to be stored in clear text inside config file</a:t>
            </a:r>
          </a:p>
          <a:p>
            <a:pPr marL="457200" lvl="0" indent="-355600">
              <a:spcBef>
                <a:spcPts val="0"/>
              </a:spcBef>
              <a:buSzPct val="100000"/>
            </a:pPr>
            <a:r>
              <a:rPr lang="en-US" sz="2000"/>
              <a:t>No need to transform config file</a:t>
            </a:r>
          </a:p>
        </p:txBody>
      </p:sp>
      <p:pic>
        <p:nvPicPr>
          <p:cNvPr id="540" name="Shape 540"/>
          <p:cNvPicPr preferRelativeResize="0"/>
          <p:nvPr/>
        </p:nvPicPr>
        <p:blipFill>
          <a:blip r:embed="rId3">
            <a:alphaModFix/>
          </a:blip>
          <a:stretch>
            <a:fillRect/>
          </a:stretch>
        </p:blipFill>
        <p:spPr>
          <a:xfrm>
            <a:off x="6042600" y="1168250"/>
            <a:ext cx="2838450" cy="2286000"/>
          </a:xfrm>
          <a:prstGeom prst="rect">
            <a:avLst/>
          </a:prstGeom>
          <a:noFill/>
          <a:ln>
            <a:noFill/>
          </a:ln>
        </p:spPr>
      </p:pic>
    </p:spTree>
    <p:extLst>
      <p:ext uri="{BB962C8B-B14F-4D97-AF65-F5344CB8AC3E}">
        <p14:creationId xmlns:p14="http://schemas.microsoft.com/office/powerpoint/2010/main" val="21633913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Shape 546"/>
          <p:cNvSpPr txBox="1">
            <a:spLocks noGrp="1"/>
          </p:cNvSpPr>
          <p:nvPr>
            <p:ph type="title"/>
          </p:nvPr>
        </p:nvSpPr>
        <p:spPr>
          <a:xfrm>
            <a:off x="457199" y="320038"/>
            <a:ext cx="8229600" cy="363600"/>
          </a:xfrm>
          <a:prstGeom prst="rect">
            <a:avLst/>
          </a:prstGeom>
        </p:spPr>
        <p:txBody>
          <a:bodyPr wrap="square" lIns="68575" tIns="68575" rIns="68575" bIns="68575" anchor="ctr" anchorCtr="0">
            <a:noAutofit/>
          </a:bodyPr>
          <a:lstStyle/>
          <a:p>
            <a:pPr lvl="0">
              <a:spcBef>
                <a:spcPts val="0"/>
              </a:spcBef>
              <a:buNone/>
            </a:pPr>
            <a:r>
              <a:rPr lang="en-US"/>
              <a:t>SQL Server - Solution</a:t>
            </a:r>
          </a:p>
        </p:txBody>
      </p:sp>
      <p:sp>
        <p:nvSpPr>
          <p:cNvPr id="547" name="Shape 547"/>
          <p:cNvSpPr txBox="1">
            <a:spLocks noGrp="1"/>
          </p:cNvSpPr>
          <p:nvPr>
            <p:ph type="body" idx="1"/>
          </p:nvPr>
        </p:nvSpPr>
        <p:spPr>
          <a:xfrm>
            <a:off x="457200" y="1108075"/>
            <a:ext cx="5479800" cy="3082800"/>
          </a:xfrm>
          <a:prstGeom prst="rect">
            <a:avLst/>
          </a:prstGeom>
        </p:spPr>
        <p:txBody>
          <a:bodyPr wrap="square" lIns="68575" tIns="68575" rIns="68575" bIns="68575" anchor="t" anchorCtr="0">
            <a:noAutofit/>
          </a:bodyPr>
          <a:lstStyle/>
          <a:p>
            <a:pPr marL="457200" lvl="0" indent="-368300" rtl="0">
              <a:spcBef>
                <a:spcPts val="0"/>
              </a:spcBef>
              <a:buSzPct val="100000"/>
            </a:pPr>
            <a:r>
              <a:rPr lang="en-US" sz="2200"/>
              <a:t>Use mixed mode with SQL Server managed credentials</a:t>
            </a:r>
          </a:p>
          <a:p>
            <a:pPr marL="457200" lvl="0" indent="-368300" rtl="0">
              <a:spcBef>
                <a:spcPts val="0"/>
              </a:spcBef>
              <a:buSzPct val="100000"/>
            </a:pPr>
            <a:r>
              <a:rPr lang="en-US" sz="2200"/>
              <a:t>Credentials are not stored in config file but injected via service binding within PCF</a:t>
            </a:r>
          </a:p>
          <a:p>
            <a:pPr marL="457200" lvl="0" indent="-368300">
              <a:spcBef>
                <a:spcPts val="0"/>
              </a:spcBef>
              <a:buSzPct val="100000"/>
            </a:pPr>
            <a:r>
              <a:rPr lang="en-US" sz="2200"/>
              <a:t>Clear text is not an issue. Users with access to the space where credentials are stored are already authorized to see them</a:t>
            </a:r>
          </a:p>
        </p:txBody>
      </p:sp>
      <p:pic>
        <p:nvPicPr>
          <p:cNvPr id="548" name="Shape 548"/>
          <p:cNvPicPr preferRelativeResize="0"/>
          <p:nvPr/>
        </p:nvPicPr>
        <p:blipFill>
          <a:blip r:embed="rId3">
            <a:alphaModFix/>
          </a:blip>
          <a:stretch>
            <a:fillRect/>
          </a:stretch>
        </p:blipFill>
        <p:spPr>
          <a:xfrm>
            <a:off x="6042600" y="1168250"/>
            <a:ext cx="2838450" cy="2286000"/>
          </a:xfrm>
          <a:prstGeom prst="rect">
            <a:avLst/>
          </a:prstGeom>
          <a:noFill/>
          <a:ln>
            <a:noFill/>
          </a:ln>
        </p:spPr>
      </p:pic>
    </p:spTree>
    <p:extLst>
      <p:ext uri="{BB962C8B-B14F-4D97-AF65-F5344CB8AC3E}">
        <p14:creationId xmlns:p14="http://schemas.microsoft.com/office/powerpoint/2010/main" val="34254282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457199" y="320038"/>
            <a:ext cx="8229600" cy="363600"/>
          </a:xfrm>
          <a:prstGeom prst="rect">
            <a:avLst/>
          </a:prstGeom>
        </p:spPr>
        <p:txBody>
          <a:bodyPr wrap="square" lIns="68575" tIns="68575" rIns="68575" bIns="68575" anchor="ctr" anchorCtr="0">
            <a:noAutofit/>
          </a:bodyPr>
          <a:lstStyle/>
          <a:p>
            <a:pPr lvl="0">
              <a:spcBef>
                <a:spcPts val="0"/>
              </a:spcBef>
              <a:buNone/>
            </a:pPr>
            <a:r>
              <a:rPr lang="en-US"/>
              <a:t>Services cannot be refactored</a:t>
            </a:r>
          </a:p>
        </p:txBody>
      </p:sp>
      <p:sp>
        <p:nvSpPr>
          <p:cNvPr id="555" name="Shape 555"/>
          <p:cNvSpPr txBox="1">
            <a:spLocks noGrp="1"/>
          </p:cNvSpPr>
          <p:nvPr>
            <p:ph type="body" idx="1"/>
          </p:nvPr>
        </p:nvSpPr>
        <p:spPr>
          <a:xfrm>
            <a:off x="457200" y="1108074"/>
            <a:ext cx="8229600" cy="3082800"/>
          </a:xfrm>
          <a:prstGeom prst="rect">
            <a:avLst/>
          </a:prstGeom>
        </p:spPr>
        <p:txBody>
          <a:bodyPr wrap="square" lIns="68575" tIns="68575" rIns="68575" bIns="68575" anchor="t" anchorCtr="0">
            <a:noAutofit/>
          </a:bodyPr>
          <a:lstStyle/>
          <a:p>
            <a:pPr marL="0" lvl="0" indent="0" rtl="0">
              <a:spcBef>
                <a:spcPts val="0"/>
              </a:spcBef>
              <a:buNone/>
            </a:pPr>
            <a:r>
              <a:rPr lang="en-US" sz="2200"/>
              <a:t>Reasons:</a:t>
            </a:r>
          </a:p>
          <a:p>
            <a:pPr marL="457200" lvl="0" indent="-368300" rtl="0">
              <a:spcBef>
                <a:spcPts val="0"/>
              </a:spcBef>
              <a:buSzPct val="100000"/>
            </a:pPr>
            <a:r>
              <a:rPr lang="en-US" sz="2200"/>
              <a:t>Integrate with off-the-shelf systems</a:t>
            </a:r>
          </a:p>
          <a:p>
            <a:pPr marL="457200" lvl="0" indent="-368300" rtl="0">
              <a:spcBef>
                <a:spcPts val="0"/>
              </a:spcBef>
              <a:buSzPct val="100000"/>
            </a:pPr>
            <a:r>
              <a:rPr lang="en-US" sz="2200"/>
              <a:t>Legacy systems sitting outside of PCF</a:t>
            </a:r>
          </a:p>
          <a:p>
            <a:pPr marL="457200" lvl="0" indent="-368300" rtl="0">
              <a:spcBef>
                <a:spcPts val="0"/>
              </a:spcBef>
              <a:buSzPct val="100000"/>
            </a:pPr>
            <a:r>
              <a:rPr lang="en-US" sz="2200"/>
              <a:t>Ownership of interconnected systems outside of primary business ownership</a:t>
            </a:r>
          </a:p>
          <a:p>
            <a:pPr marL="0" lvl="0" indent="0">
              <a:spcBef>
                <a:spcPts val="0"/>
              </a:spcBef>
              <a:buNone/>
            </a:pPr>
            <a:endParaRPr sz="2200"/>
          </a:p>
        </p:txBody>
      </p:sp>
    </p:spTree>
    <p:extLst>
      <p:ext uri="{BB962C8B-B14F-4D97-AF65-F5344CB8AC3E}">
        <p14:creationId xmlns:p14="http://schemas.microsoft.com/office/powerpoint/2010/main" val="38068222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Shape 561"/>
          <p:cNvSpPr txBox="1">
            <a:spLocks noGrp="1"/>
          </p:cNvSpPr>
          <p:nvPr>
            <p:ph type="title"/>
          </p:nvPr>
        </p:nvSpPr>
        <p:spPr>
          <a:xfrm>
            <a:off x="457199" y="320038"/>
            <a:ext cx="8229600" cy="363600"/>
          </a:xfrm>
          <a:prstGeom prst="rect">
            <a:avLst/>
          </a:prstGeom>
        </p:spPr>
        <p:txBody>
          <a:bodyPr wrap="square" lIns="68575" tIns="68575" rIns="68575" bIns="68575" anchor="ctr" anchorCtr="0">
            <a:noAutofit/>
          </a:bodyPr>
          <a:lstStyle/>
          <a:p>
            <a:pPr lvl="0">
              <a:spcBef>
                <a:spcPts val="0"/>
              </a:spcBef>
              <a:buNone/>
            </a:pPr>
            <a:r>
              <a:rPr lang="en-US"/>
              <a:t>Services cannot be refactored - Solutions</a:t>
            </a:r>
          </a:p>
        </p:txBody>
      </p:sp>
      <p:sp>
        <p:nvSpPr>
          <p:cNvPr id="562" name="Shape 562"/>
          <p:cNvSpPr txBox="1">
            <a:spLocks noGrp="1"/>
          </p:cNvSpPr>
          <p:nvPr>
            <p:ph type="body" idx="1"/>
          </p:nvPr>
        </p:nvSpPr>
        <p:spPr>
          <a:xfrm>
            <a:off x="457200" y="1108074"/>
            <a:ext cx="8229600" cy="3082800"/>
          </a:xfrm>
          <a:prstGeom prst="rect">
            <a:avLst/>
          </a:prstGeom>
        </p:spPr>
        <p:txBody>
          <a:bodyPr wrap="square" lIns="68575" tIns="68575" rIns="68575" bIns="68575" anchor="t" anchorCtr="0">
            <a:noAutofit/>
          </a:bodyPr>
          <a:lstStyle/>
          <a:p>
            <a:pPr marL="0" lvl="0" indent="0" rtl="0">
              <a:spcBef>
                <a:spcPts val="0"/>
              </a:spcBef>
              <a:buNone/>
            </a:pPr>
            <a:r>
              <a:rPr lang="en-US" sz="2400"/>
              <a:t>Proxy Facade</a:t>
            </a:r>
          </a:p>
          <a:p>
            <a:pPr marL="457200" lvl="0" indent="-381000" rtl="0">
              <a:spcBef>
                <a:spcPts val="0"/>
              </a:spcBef>
              <a:buSzPct val="100000"/>
            </a:pPr>
            <a:r>
              <a:rPr lang="en-US" sz="2400"/>
              <a:t>Wrap target system in microservice</a:t>
            </a:r>
          </a:p>
          <a:p>
            <a:pPr marL="457200" lvl="0" indent="-381000" rtl="0">
              <a:spcBef>
                <a:spcPts val="0"/>
              </a:spcBef>
              <a:buSzPct val="100000"/>
            </a:pPr>
            <a:r>
              <a:rPr lang="en-US" sz="2400"/>
              <a:t>Host where Integrated Windows Authentication works</a:t>
            </a:r>
          </a:p>
          <a:p>
            <a:pPr marL="457200" lvl="0" indent="-381000" rtl="0">
              <a:spcBef>
                <a:spcPts val="0"/>
              </a:spcBef>
              <a:buSzPct val="100000"/>
            </a:pPr>
            <a:r>
              <a:rPr lang="en-US" sz="2400"/>
              <a:t>Carry encoded kerberos token as part of JWT request</a:t>
            </a:r>
          </a:p>
          <a:p>
            <a:pPr marL="1371600" lvl="1" indent="-381000" rtl="0">
              <a:spcBef>
                <a:spcPts val="0"/>
              </a:spcBef>
              <a:buSzPct val="100000"/>
            </a:pPr>
            <a:r>
              <a:rPr lang="en-US"/>
              <a:t>Ensure that delegation is enabled, and token allows for impersonation of credentials</a:t>
            </a:r>
          </a:p>
          <a:p>
            <a:pPr marL="457200" lvl="0" indent="-381000" rtl="0">
              <a:spcBef>
                <a:spcPts val="0"/>
              </a:spcBef>
              <a:buSzPct val="100000"/>
            </a:pPr>
            <a:r>
              <a:rPr lang="en-US" sz="2400"/>
              <a:t>Unpack kerberos token and establish impersonation context</a:t>
            </a:r>
          </a:p>
          <a:p>
            <a:pPr marL="457200" lvl="0" indent="-381000" rtl="0">
              <a:spcBef>
                <a:spcPts val="0"/>
              </a:spcBef>
              <a:buSzPct val="100000"/>
            </a:pPr>
            <a:r>
              <a:rPr lang="en-US" sz="2400"/>
              <a:t>Call downstream service</a:t>
            </a:r>
          </a:p>
        </p:txBody>
      </p:sp>
    </p:spTree>
    <p:extLst>
      <p:ext uri="{BB962C8B-B14F-4D97-AF65-F5344CB8AC3E}">
        <p14:creationId xmlns:p14="http://schemas.microsoft.com/office/powerpoint/2010/main" val="16230135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txBox="1">
            <a:spLocks noGrp="1"/>
          </p:cNvSpPr>
          <p:nvPr>
            <p:ph type="title"/>
          </p:nvPr>
        </p:nvSpPr>
        <p:spPr>
          <a:xfrm>
            <a:off x="457199" y="320038"/>
            <a:ext cx="8229600" cy="3636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a:t>Messaging</a:t>
            </a:r>
          </a:p>
        </p:txBody>
      </p:sp>
      <p:sp>
        <p:nvSpPr>
          <p:cNvPr id="756" name="Shape 756"/>
          <p:cNvSpPr txBox="1">
            <a:spLocks noGrp="1"/>
          </p:cNvSpPr>
          <p:nvPr>
            <p:ph type="body" idx="1"/>
          </p:nvPr>
        </p:nvSpPr>
        <p:spPr>
          <a:xfrm>
            <a:off x="457199" y="864299"/>
            <a:ext cx="8546100" cy="3273000"/>
          </a:xfrm>
          <a:prstGeom prst="rect">
            <a:avLst/>
          </a:prstGeom>
          <a:noFill/>
          <a:ln>
            <a:noFill/>
          </a:ln>
        </p:spPr>
        <p:txBody>
          <a:bodyPr wrap="square" lIns="91425" tIns="45700" rIns="91425" bIns="45700" anchor="t" anchorCtr="0">
            <a:noAutofit/>
          </a:bodyPr>
          <a:lstStyle/>
          <a:p>
            <a:pPr marL="457200" marR="0" lvl="0" indent="-343584" algn="l" rtl="0">
              <a:lnSpc>
                <a:spcPct val="115000"/>
              </a:lnSpc>
              <a:spcBef>
                <a:spcPts val="0"/>
              </a:spcBef>
              <a:spcAft>
                <a:spcPts val="0"/>
              </a:spcAft>
              <a:buClr>
                <a:schemeClr val="lt1"/>
              </a:buClr>
              <a:buSzPct val="100000"/>
              <a:buFont typeface="Arial"/>
              <a:buChar char="•"/>
            </a:pPr>
            <a:r>
              <a:rPr lang="en-US" sz="2000"/>
              <a:t>Many different message broker technologies can be found in the enterprise</a:t>
            </a:r>
          </a:p>
          <a:p>
            <a:pPr marL="857250" marR="0" lvl="1" indent="-388520" algn="l" rtl="0">
              <a:lnSpc>
                <a:spcPct val="115000"/>
              </a:lnSpc>
              <a:spcBef>
                <a:spcPts val="0"/>
              </a:spcBef>
              <a:spcAft>
                <a:spcPts val="0"/>
              </a:spcAft>
              <a:buClr>
                <a:schemeClr val="lt1"/>
              </a:buClr>
              <a:buSzPct val="100000"/>
              <a:buFont typeface="Arial"/>
              <a:buChar char="–"/>
            </a:pPr>
            <a:r>
              <a:rPr lang="en-US" sz="2000"/>
              <a:t>Microsoft: BizTalk, Azure Messaging Bus, MSMQ, WCF</a:t>
            </a:r>
          </a:p>
          <a:p>
            <a:pPr marL="857250" marR="0" lvl="1" indent="-388520" algn="l" rtl="0">
              <a:lnSpc>
                <a:spcPct val="115000"/>
              </a:lnSpc>
              <a:spcBef>
                <a:spcPts val="0"/>
              </a:spcBef>
              <a:spcAft>
                <a:spcPts val="0"/>
              </a:spcAft>
              <a:buClr>
                <a:schemeClr val="lt1"/>
              </a:buClr>
              <a:buSzPct val="100000"/>
              <a:buFont typeface="Arial"/>
              <a:buChar char="–"/>
            </a:pPr>
            <a:r>
              <a:rPr lang="en-US" sz="2000"/>
              <a:t>Third-Party: Tibco, Oracle, IBM</a:t>
            </a:r>
          </a:p>
          <a:p>
            <a:pPr marL="457200" marR="0" lvl="0" indent="-343584" algn="l" rtl="0">
              <a:lnSpc>
                <a:spcPct val="115000"/>
              </a:lnSpc>
              <a:spcBef>
                <a:spcPts val="0"/>
              </a:spcBef>
              <a:spcAft>
                <a:spcPts val="0"/>
              </a:spcAft>
              <a:buClr>
                <a:schemeClr val="lt1"/>
              </a:buClr>
              <a:buSzPct val="100000"/>
              <a:buFont typeface="Arial"/>
              <a:buChar char="•"/>
            </a:pPr>
            <a:r>
              <a:rPr lang="en-US" sz="2000"/>
              <a:t>Avoid trying to change messaging architectures unless the customer brings the topic up (i.e. RabbitMQ)</a:t>
            </a:r>
          </a:p>
          <a:p>
            <a:pPr marL="457200" marR="0" lvl="0" indent="-343584" algn="l" rtl="0">
              <a:lnSpc>
                <a:spcPct val="115000"/>
              </a:lnSpc>
              <a:spcBef>
                <a:spcPts val="0"/>
              </a:spcBef>
              <a:spcAft>
                <a:spcPts val="0"/>
              </a:spcAft>
              <a:buClr>
                <a:schemeClr val="lt1"/>
              </a:buClr>
              <a:buSzPct val="100000"/>
              <a:buFont typeface="Arial"/>
              <a:buChar char="•"/>
            </a:pPr>
            <a:r>
              <a:rPr lang="en-US" sz="2000"/>
              <a:t>Products available on Marketplace that can provide a bridge between messaging protocols and clouds (i.e. Solace)</a:t>
            </a:r>
          </a:p>
          <a:p>
            <a:pPr marL="457200" marR="0" lvl="0" indent="-343584" algn="l" rtl="0">
              <a:lnSpc>
                <a:spcPct val="115000"/>
              </a:lnSpc>
              <a:spcBef>
                <a:spcPts val="0"/>
              </a:spcBef>
              <a:spcAft>
                <a:spcPts val="0"/>
              </a:spcAft>
              <a:buClr>
                <a:schemeClr val="lt1"/>
              </a:buClr>
              <a:buSzPct val="100000"/>
              <a:buFont typeface="Arial"/>
              <a:buChar char="•"/>
            </a:pPr>
            <a:r>
              <a:rPr lang="en-US" sz="2000"/>
              <a:t>If possible, leverage User Provided Service tiles to store connection information for non-supported services</a:t>
            </a:r>
          </a:p>
        </p:txBody>
      </p:sp>
    </p:spTree>
    <p:extLst>
      <p:ext uri="{BB962C8B-B14F-4D97-AF65-F5344CB8AC3E}">
        <p14:creationId xmlns:p14="http://schemas.microsoft.com/office/powerpoint/2010/main" val="2800561222"/>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p:nvPr/>
        </p:nvSpPr>
        <p:spPr>
          <a:xfrm>
            <a:off x="956929" y="871870"/>
            <a:ext cx="6974957" cy="3051543"/>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AE9E"/>
              </a:buClr>
              <a:buSzPct val="25000"/>
              <a:buFont typeface="Proxima Nova"/>
              <a:buNone/>
              <a:tabLst/>
              <a:defRPr/>
            </a:pPr>
            <a:r>
              <a:rPr kumimoji="0" lang="en-US" sz="2400" b="1" i="0" u="none" strike="noStrike" kern="0" cap="none" spc="0" normalizeH="0" baseline="0" noProof="0">
                <a:ln>
                  <a:noFill/>
                </a:ln>
                <a:solidFill>
                  <a:srgbClr val="00AE9E"/>
                </a:solidFill>
                <a:effectLst/>
                <a:uLnTx/>
                <a:uFillTx/>
                <a:latin typeface="Proxima Nova"/>
                <a:ea typeface="Proxima Nova"/>
                <a:cs typeface="Proxima Nova"/>
                <a:sym typeface="Proxima Nova"/>
              </a:rPr>
              <a:t>What are microservices?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2400" b="0" i="0" u="none" strike="noStrike" kern="0" cap="none" spc="0" normalizeH="0" baseline="0" noProof="0">
                <a:ln>
                  <a:noFill/>
                </a:ln>
                <a:solidFill>
                  <a:srgbClr val="FFFFFF"/>
                </a:solidFill>
                <a:effectLst/>
                <a:uLnTx/>
                <a:uFillTx/>
                <a:latin typeface="Proxima Nova"/>
                <a:ea typeface="Proxima Nova"/>
                <a:cs typeface="Proxima Nova"/>
                <a:sym typeface="Proxima Nova"/>
              </a:rPr>
              <a:t>It refers to an architectural style that supports constant change in your environment. This is accomplished by creating applications out of independent, loosely-coupled, domain-oriented services.</a:t>
            </a:r>
          </a:p>
        </p:txBody>
      </p:sp>
    </p:spTree>
    <p:extLst>
      <p:ext uri="{BB962C8B-B14F-4D97-AF65-F5344CB8AC3E}">
        <p14:creationId xmlns:p14="http://schemas.microsoft.com/office/powerpoint/2010/main" val="4090396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Shape 762"/>
          <p:cNvSpPr txBox="1">
            <a:spLocks noGrp="1"/>
          </p:cNvSpPr>
          <p:nvPr>
            <p:ph type="title"/>
          </p:nvPr>
        </p:nvSpPr>
        <p:spPr>
          <a:xfrm>
            <a:off x="457199" y="320038"/>
            <a:ext cx="8229600" cy="3636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3200" b="0" i="0" u="none" strike="noStrike" cap="none">
                <a:solidFill>
                  <a:schemeClr val="lt1"/>
                </a:solidFill>
                <a:latin typeface="Arial"/>
                <a:ea typeface="Arial"/>
                <a:cs typeface="Arial"/>
                <a:sym typeface="Arial"/>
              </a:rPr>
              <a:t>What is Steeltoe?</a:t>
            </a:r>
          </a:p>
        </p:txBody>
      </p:sp>
      <p:sp>
        <p:nvSpPr>
          <p:cNvPr id="763" name="Shape 763"/>
          <p:cNvSpPr txBox="1">
            <a:spLocks noGrp="1"/>
          </p:cNvSpPr>
          <p:nvPr>
            <p:ph type="body" idx="1"/>
          </p:nvPr>
        </p:nvSpPr>
        <p:spPr>
          <a:xfrm>
            <a:off x="457199" y="1019791"/>
            <a:ext cx="8546100" cy="3272999"/>
          </a:xfrm>
          <a:prstGeom prst="rect">
            <a:avLst/>
          </a:prstGeom>
          <a:noFill/>
          <a:ln>
            <a:noFill/>
          </a:ln>
        </p:spPr>
        <p:txBody>
          <a:bodyPr wrap="square" lIns="91425" tIns="45700" rIns="91425" bIns="45700" anchor="t" anchorCtr="0">
            <a:noAutofit/>
          </a:bodyPr>
          <a:lstStyle/>
          <a:p>
            <a:pPr marL="0" marR="0" lvl="0" indent="0" algn="l" rtl="0">
              <a:lnSpc>
                <a:spcPct val="80000"/>
              </a:lnSpc>
              <a:spcBef>
                <a:spcPts val="0"/>
              </a:spcBef>
              <a:spcAft>
                <a:spcPts val="0"/>
              </a:spcAft>
              <a:buClr>
                <a:schemeClr val="lt1"/>
              </a:buClr>
              <a:buSzPct val="25000"/>
              <a:buFont typeface="Arial"/>
              <a:buNone/>
            </a:pPr>
            <a:r>
              <a:rPr lang="en-US" sz="2400" b="0" i="0" u="none" strike="noStrike" cap="none" dirty="0">
                <a:solidFill>
                  <a:schemeClr val="lt1"/>
                </a:solidFill>
                <a:latin typeface="Arial"/>
                <a:ea typeface="Arial"/>
                <a:cs typeface="Arial"/>
                <a:sym typeface="Arial"/>
              </a:rPr>
              <a:t>“</a:t>
            </a:r>
            <a:r>
              <a:rPr lang="en-US" sz="2400" b="0" i="0" u="none" strike="noStrike" cap="none" dirty="0" err="1">
                <a:solidFill>
                  <a:schemeClr val="lt1"/>
                </a:solidFill>
                <a:latin typeface="Arial"/>
                <a:ea typeface="Arial"/>
                <a:cs typeface="Arial"/>
                <a:sym typeface="Arial"/>
              </a:rPr>
              <a:t>Steeltoe</a:t>
            </a:r>
            <a:r>
              <a:rPr lang="en-US" sz="2400" b="0" i="0" u="none" strike="noStrike" cap="none" dirty="0">
                <a:solidFill>
                  <a:schemeClr val="lt1"/>
                </a:solidFill>
                <a:latin typeface="Arial"/>
                <a:ea typeface="Arial"/>
                <a:cs typeface="Arial"/>
                <a:sym typeface="Arial"/>
              </a:rPr>
              <a:t> brings the power of resilient, scalable microservices to .NET developers, without all the headache.”</a:t>
            </a:r>
          </a:p>
          <a:p>
            <a:pPr marL="0" marR="0" lvl="0" indent="0" algn="l" rtl="0">
              <a:lnSpc>
                <a:spcPct val="80000"/>
              </a:lnSpc>
              <a:spcBef>
                <a:spcPts val="0"/>
              </a:spcBef>
              <a:spcAft>
                <a:spcPts val="0"/>
              </a:spcAft>
              <a:buClr>
                <a:schemeClr val="lt1"/>
              </a:buClr>
              <a:buSzPct val="25000"/>
              <a:buFont typeface="Arial"/>
              <a:buNone/>
            </a:pPr>
            <a:endParaRPr sz="2400" b="0" i="0" u="none" strike="noStrike" cap="none" dirty="0">
              <a:solidFill>
                <a:schemeClr val="lt1"/>
              </a:solidFill>
              <a:latin typeface="Arial"/>
              <a:ea typeface="Arial"/>
              <a:cs typeface="Arial"/>
              <a:sym typeface="Arial"/>
            </a:endParaRPr>
          </a:p>
          <a:p>
            <a:pPr lvl="1" indent="-363120">
              <a:lnSpc>
                <a:spcPct val="80000"/>
              </a:lnSpc>
              <a:spcBef>
                <a:spcPts val="0"/>
              </a:spcBef>
              <a:buFont typeface="Arial"/>
              <a:buChar char="•"/>
            </a:pPr>
            <a:r>
              <a:rPr lang="en-US" dirty="0"/>
              <a:t>External Configuration </a:t>
            </a:r>
          </a:p>
          <a:p>
            <a:pPr marL="742950" marR="0" lvl="1" indent="-363120" algn="l" rtl="0">
              <a:lnSpc>
                <a:spcPct val="80000"/>
              </a:lnSpc>
              <a:spcBef>
                <a:spcPts val="0"/>
              </a:spcBef>
              <a:spcAft>
                <a:spcPts val="0"/>
              </a:spcAft>
              <a:buClr>
                <a:schemeClr val="lt1"/>
              </a:buClr>
              <a:buSzPct val="100000"/>
              <a:buFont typeface="Arial"/>
              <a:buChar char="•"/>
            </a:pPr>
            <a:r>
              <a:rPr lang="en-US" b="0" i="0" u="none" strike="noStrike" cap="none" dirty="0">
                <a:solidFill>
                  <a:schemeClr val="lt1"/>
                </a:solidFill>
                <a:latin typeface="Arial"/>
                <a:ea typeface="Arial"/>
                <a:cs typeface="Arial"/>
                <a:sym typeface="Arial"/>
              </a:rPr>
              <a:t>Service Registry and Discovery</a:t>
            </a:r>
          </a:p>
          <a:p>
            <a:pPr marL="742950" marR="0" lvl="1" indent="-363120" algn="l" rtl="0">
              <a:lnSpc>
                <a:spcPct val="80000"/>
              </a:lnSpc>
              <a:spcBef>
                <a:spcPts val="0"/>
              </a:spcBef>
              <a:spcAft>
                <a:spcPts val="0"/>
              </a:spcAft>
              <a:buClr>
                <a:schemeClr val="lt1"/>
              </a:buClr>
              <a:buSzPct val="100000"/>
              <a:buFont typeface="Arial"/>
              <a:buChar char="•"/>
            </a:pPr>
            <a:r>
              <a:rPr lang="en-US" b="0" i="0" u="none" strike="noStrike" cap="none" dirty="0">
                <a:solidFill>
                  <a:schemeClr val="lt1"/>
                </a:solidFill>
                <a:latin typeface="Arial"/>
                <a:ea typeface="Arial"/>
                <a:cs typeface="Arial"/>
                <a:sym typeface="Arial"/>
              </a:rPr>
              <a:t>Circuit Breaker</a:t>
            </a:r>
          </a:p>
          <a:p>
            <a:pPr marL="742950" marR="0" lvl="1" indent="-363120" algn="l" rtl="0">
              <a:lnSpc>
                <a:spcPct val="80000"/>
              </a:lnSpc>
              <a:spcBef>
                <a:spcPts val="0"/>
              </a:spcBef>
              <a:spcAft>
                <a:spcPts val="0"/>
              </a:spcAft>
              <a:buClr>
                <a:schemeClr val="lt1"/>
              </a:buClr>
              <a:buSzPct val="100000"/>
              <a:buFont typeface="Arial"/>
              <a:buChar char="•"/>
            </a:pPr>
            <a:r>
              <a:rPr lang="en-US" b="0" i="0" u="none" strike="noStrike" cap="none" dirty="0">
                <a:solidFill>
                  <a:schemeClr val="lt1"/>
                </a:solidFill>
                <a:latin typeface="Arial"/>
                <a:ea typeface="Arial"/>
                <a:cs typeface="Arial"/>
                <a:sym typeface="Arial"/>
              </a:rPr>
              <a:t>Cloud Connectors</a:t>
            </a:r>
          </a:p>
          <a:p>
            <a:pPr marL="342900" marR="0" lvl="0" indent="-342900" algn="l" rtl="0">
              <a:lnSpc>
                <a:spcPct val="80000"/>
              </a:lnSpc>
              <a:spcBef>
                <a:spcPts val="0"/>
              </a:spcBef>
              <a:spcAft>
                <a:spcPts val="0"/>
              </a:spcAft>
              <a:buClr>
                <a:schemeClr val="lt1"/>
              </a:buClr>
              <a:buSzPct val="107501"/>
              <a:buFont typeface="Arial"/>
              <a:buNone/>
            </a:pPr>
            <a:endParaRPr sz="2400" b="0" i="0" u="none" strike="noStrike" cap="none" dirty="0">
              <a:solidFill>
                <a:schemeClr val="lt1"/>
              </a:solidFill>
              <a:latin typeface="Arial"/>
              <a:ea typeface="Arial"/>
              <a:cs typeface="Arial"/>
              <a:sym typeface="Arial"/>
            </a:endParaRPr>
          </a:p>
          <a:p>
            <a:pPr marL="342900" marR="0" lvl="0" indent="-343486" algn="l" rtl="0">
              <a:lnSpc>
                <a:spcPct val="80000"/>
              </a:lnSpc>
              <a:spcBef>
                <a:spcPts val="0"/>
              </a:spcBef>
              <a:spcAft>
                <a:spcPts val="0"/>
              </a:spcAft>
              <a:buClr>
                <a:schemeClr val="lt1"/>
              </a:buClr>
              <a:buSzPct val="100000"/>
              <a:buFont typeface="Arial"/>
              <a:buChar char="•"/>
            </a:pPr>
            <a:r>
              <a:rPr lang="en-US" sz="2400" b="0" i="0" u="none" strike="noStrike" cap="none" dirty="0">
                <a:solidFill>
                  <a:schemeClr val="lt1"/>
                </a:solidFill>
                <a:latin typeface="Arial"/>
                <a:ea typeface="Arial"/>
                <a:cs typeface="Arial"/>
                <a:sym typeface="Arial"/>
              </a:rPr>
              <a:t>Supports .NET 4.x and .NET Core Frameworks</a:t>
            </a:r>
          </a:p>
          <a:p>
            <a:pPr marL="342900" marR="0" lvl="0" indent="-343486" algn="l" rtl="0">
              <a:lnSpc>
                <a:spcPct val="80000"/>
              </a:lnSpc>
              <a:spcBef>
                <a:spcPts val="0"/>
              </a:spcBef>
              <a:spcAft>
                <a:spcPts val="0"/>
              </a:spcAft>
              <a:buClr>
                <a:schemeClr val="lt1"/>
              </a:buClr>
              <a:buSzPct val="100000"/>
              <a:buFont typeface="Arial"/>
              <a:buChar char="•"/>
            </a:pPr>
            <a:r>
              <a:rPr lang="en-US" sz="2400" b="0" i="0" u="none" strike="noStrike" cap="none" dirty="0">
                <a:solidFill>
                  <a:schemeClr val="lt1"/>
                </a:solidFill>
                <a:latin typeface="Arial"/>
                <a:ea typeface="Arial"/>
                <a:cs typeface="Arial"/>
                <a:sym typeface="Arial"/>
              </a:rPr>
              <a:t>Additional information available at http://steeltoe.io</a:t>
            </a:r>
          </a:p>
          <a:p>
            <a:pPr marL="342900" marR="0" lvl="0" indent="-342900" algn="l" rtl="0">
              <a:lnSpc>
                <a:spcPct val="80000"/>
              </a:lnSpc>
              <a:spcBef>
                <a:spcPts val="518"/>
              </a:spcBef>
              <a:spcAft>
                <a:spcPts val="0"/>
              </a:spcAft>
              <a:buClr>
                <a:schemeClr val="lt1"/>
              </a:buClr>
              <a:buSzPct val="25000"/>
              <a:buFont typeface="Arial"/>
              <a:buNone/>
            </a:pPr>
            <a:endParaRPr sz="24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40174381"/>
      </p:ext>
    </p:extLst>
  </p:cSld>
  <p:clrMapOvr>
    <a:masterClrMapping/>
  </p:clrMapOvr>
  <p:transition spd="slow">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Shape 236"/>
          <p:cNvPicPr preferRelativeResize="0"/>
          <p:nvPr/>
        </p:nvPicPr>
        <p:blipFill>
          <a:blip r:embed="rId3">
            <a:alphaModFix/>
          </a:blip>
          <a:stretch>
            <a:fillRect/>
          </a:stretch>
        </p:blipFill>
        <p:spPr>
          <a:xfrm>
            <a:off x="5367566" y="1446210"/>
            <a:ext cx="3549524" cy="2406650"/>
          </a:xfrm>
          <a:prstGeom prst="rect">
            <a:avLst/>
          </a:prstGeom>
          <a:noFill/>
          <a:ln>
            <a:noFill/>
          </a:ln>
        </p:spPr>
      </p:pic>
      <p:sp>
        <p:nvSpPr>
          <p:cNvPr id="238" name="Shape 238"/>
          <p:cNvSpPr txBox="1">
            <a:spLocks noGrp="1"/>
          </p:cNvSpPr>
          <p:nvPr>
            <p:ph type="title"/>
          </p:nvPr>
        </p:nvSpPr>
        <p:spPr/>
        <p:txBody>
          <a:bodyPr/>
          <a:lstStyle/>
          <a:p>
            <a:pPr lvl="0"/>
            <a:r>
              <a:rPr lang="en"/>
              <a:t>Configuration Providers</a:t>
            </a:r>
            <a:endParaRPr lang="en" dirty="0"/>
          </a:p>
        </p:txBody>
      </p:sp>
      <p:sp>
        <p:nvSpPr>
          <p:cNvPr id="239" name="Shape 239"/>
          <p:cNvSpPr txBox="1">
            <a:spLocks noGrp="1"/>
          </p:cNvSpPr>
          <p:nvPr>
            <p:ph type="body" idx="1"/>
          </p:nvPr>
        </p:nvSpPr>
        <p:spPr>
          <a:xfrm>
            <a:off x="457200" y="1108074"/>
            <a:ext cx="4990454" cy="3082923"/>
          </a:xfrm>
        </p:spPr>
        <p:txBody>
          <a:bodyPr/>
          <a:lstStyle/>
          <a:p>
            <a:pPr lvl="0"/>
            <a:r>
              <a:rPr lang="en-US" sz="2000" dirty="0"/>
              <a:t>Cloud Foundry</a:t>
            </a:r>
          </a:p>
          <a:p>
            <a:pPr lvl="0"/>
            <a:r>
              <a:rPr lang="en-US" sz="2000" dirty="0"/>
              <a:t>VCAP_APPLICATION, VCAP_SERVICES, CF_*</a:t>
            </a:r>
          </a:p>
          <a:p>
            <a:pPr lvl="0"/>
            <a:r>
              <a:rPr lang="en-US" sz="2000" dirty="0"/>
              <a:t>Config Server</a:t>
            </a:r>
          </a:p>
          <a:p>
            <a:pPr lvl="0"/>
            <a:r>
              <a:rPr lang="en-US" sz="2000" dirty="0"/>
              <a:t>Access config stored in </a:t>
            </a:r>
            <a:br>
              <a:rPr lang="en-US" sz="2000" dirty="0"/>
            </a:br>
            <a:r>
              <a:rPr lang="en-US" sz="2000" dirty="0"/>
              <a:t>Spring Cloud Config Server (backed by Git, Vault, local filesystem)</a:t>
            </a:r>
          </a:p>
          <a:p>
            <a:pPr lvl="0"/>
            <a:r>
              <a:rPr lang="en-US" sz="2000" dirty="0"/>
              <a:t>Across all instances, all apps, all environments</a:t>
            </a:r>
          </a:p>
          <a:p>
            <a:pPr lvl="0"/>
            <a:endParaRPr lang="en-US" sz="2000" dirty="0"/>
          </a:p>
        </p:txBody>
      </p:sp>
    </p:spTree>
    <p:extLst>
      <p:ext uri="{BB962C8B-B14F-4D97-AF65-F5344CB8AC3E}">
        <p14:creationId xmlns:p14="http://schemas.microsoft.com/office/powerpoint/2010/main" val="19364764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Shape 250"/>
          <p:cNvPicPr preferRelativeResize="0"/>
          <p:nvPr/>
        </p:nvPicPr>
        <p:blipFill>
          <a:blip r:embed="rId3">
            <a:alphaModFix/>
          </a:blip>
          <a:stretch>
            <a:fillRect/>
          </a:stretch>
        </p:blipFill>
        <p:spPr>
          <a:xfrm>
            <a:off x="8565975" y="4616762"/>
            <a:ext cx="449975" cy="449975"/>
          </a:xfrm>
          <a:prstGeom prst="rect">
            <a:avLst/>
          </a:prstGeom>
          <a:noFill/>
          <a:ln>
            <a:noFill/>
          </a:ln>
        </p:spPr>
      </p:pic>
      <p:sp>
        <p:nvSpPr>
          <p:cNvPr id="251" name="Shape 251"/>
          <p:cNvSpPr txBox="1">
            <a:spLocks noGrp="1"/>
          </p:cNvSpPr>
          <p:nvPr>
            <p:ph type="title"/>
          </p:nvPr>
        </p:nvSpPr>
        <p:spPr/>
        <p:txBody>
          <a:bodyPr/>
          <a:lstStyle/>
          <a:p>
            <a:pPr lvl="0"/>
            <a:r>
              <a:rPr lang="en"/>
              <a:t>About Spring Cloud Config Server</a:t>
            </a:r>
          </a:p>
        </p:txBody>
      </p:sp>
      <p:sp>
        <p:nvSpPr>
          <p:cNvPr id="253" name="Shape 253"/>
          <p:cNvSpPr txBox="1">
            <a:spLocks noGrp="1"/>
          </p:cNvSpPr>
          <p:nvPr>
            <p:ph type="sldNum" idx="4294967295"/>
          </p:nvPr>
        </p:nvSpPr>
        <p:spPr>
          <a:xfrm>
            <a:off x="0" y="4673600"/>
            <a:ext cx="549275" cy="393700"/>
          </a:xfrm>
          <a:prstGeom prst="rect">
            <a:avLst/>
          </a:prstGeom>
        </p:spPr>
        <p:txBody>
          <a:bodyPr wrap="square" lIns="91425" tIns="91425" rIns="91425" bIns="91425" anchor="ctr" anchorCtr="0">
            <a:noAutofit/>
          </a:bodyPr>
          <a:lstStyle/>
          <a:p>
            <a:pPr lvl="0" algn="l" rtl="0">
              <a:spcBef>
                <a:spcPts val="0"/>
              </a:spcBef>
              <a:buNone/>
            </a:pPr>
            <a:fld id="{00000000-1234-1234-1234-123412341234}" type="slidenum">
              <a:rPr lang="en"/>
              <a:t>72</a:t>
            </a:fld>
            <a:endParaRPr lang="en"/>
          </a:p>
        </p:txBody>
      </p:sp>
      <p:pic>
        <p:nvPicPr>
          <p:cNvPr id="252" name="Shape 252"/>
          <p:cNvPicPr preferRelativeResize="0"/>
          <p:nvPr/>
        </p:nvPicPr>
        <p:blipFill>
          <a:blip r:embed="rId4">
            <a:alphaModFix/>
          </a:blip>
          <a:stretch>
            <a:fillRect/>
          </a:stretch>
        </p:blipFill>
        <p:spPr>
          <a:xfrm>
            <a:off x="1068412" y="1210658"/>
            <a:ext cx="7007174" cy="2746350"/>
          </a:xfrm>
          <a:prstGeom prst="rect">
            <a:avLst/>
          </a:prstGeom>
          <a:noFill/>
          <a:ln>
            <a:noFill/>
          </a:ln>
        </p:spPr>
      </p:pic>
    </p:spTree>
    <p:extLst>
      <p:ext uri="{BB962C8B-B14F-4D97-AF65-F5344CB8AC3E}">
        <p14:creationId xmlns:p14="http://schemas.microsoft.com/office/powerpoint/2010/main" val="10698986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4" name="Shape 264"/>
          <p:cNvSpPr txBox="1">
            <a:spLocks noGrp="1"/>
          </p:cNvSpPr>
          <p:nvPr>
            <p:ph type="title"/>
          </p:nvPr>
        </p:nvSpPr>
        <p:spPr/>
        <p:txBody>
          <a:bodyPr/>
          <a:lstStyle/>
          <a:p>
            <a:pPr lvl="0"/>
            <a:r>
              <a:rPr lang="en"/>
              <a:t>Service Discovery</a:t>
            </a:r>
          </a:p>
        </p:txBody>
      </p:sp>
      <p:sp>
        <p:nvSpPr>
          <p:cNvPr id="265" name="Shape 265"/>
          <p:cNvSpPr txBox="1">
            <a:spLocks noGrp="1"/>
          </p:cNvSpPr>
          <p:nvPr>
            <p:ph type="body" idx="1"/>
          </p:nvPr>
        </p:nvSpPr>
        <p:spPr>
          <a:xfrm>
            <a:off x="185973" y="1108074"/>
            <a:ext cx="5362414" cy="3082923"/>
          </a:xfrm>
        </p:spPr>
        <p:txBody>
          <a:bodyPr/>
          <a:lstStyle/>
          <a:p>
            <a:pPr lvl="0"/>
            <a:r>
              <a:rPr lang="en" sz="2000" dirty="0"/>
              <a:t>Service Discovery Client</a:t>
            </a:r>
          </a:p>
          <a:p>
            <a:pPr lvl="0"/>
            <a:r>
              <a:rPr lang="en" sz="2000" dirty="0"/>
              <a:t>.NET client for Netflix Eureka</a:t>
            </a:r>
          </a:p>
          <a:p>
            <a:pPr lvl="0"/>
            <a:r>
              <a:rPr lang="en" sz="2000" dirty="0"/>
              <a:t>Implements Service Discovery design pattern</a:t>
            </a:r>
          </a:p>
          <a:p>
            <a:pPr lvl="0"/>
            <a:r>
              <a:rPr lang="en" sz="2000" dirty="0"/>
              <a:t>Dynamically discover and call registered services</a:t>
            </a:r>
          </a:p>
          <a:p>
            <a:pPr lvl="0"/>
            <a:r>
              <a:rPr lang="en" sz="2000" dirty="0"/>
              <a:t>Release 1.1 Supports C2C Networking, </a:t>
            </a:r>
            <a:br>
              <a:rPr lang="en" sz="2000" dirty="0"/>
            </a:br>
            <a:r>
              <a:rPr lang="en" sz="2000" dirty="0"/>
              <a:t>IP Address as Service Address</a:t>
            </a:r>
          </a:p>
        </p:txBody>
      </p:sp>
      <p:pic>
        <p:nvPicPr>
          <p:cNvPr id="266" name="Shape 266"/>
          <p:cNvPicPr preferRelativeResize="0"/>
          <p:nvPr/>
        </p:nvPicPr>
        <p:blipFill>
          <a:blip r:embed="rId3">
            <a:alphaModFix/>
          </a:blip>
          <a:stretch>
            <a:fillRect/>
          </a:stretch>
        </p:blipFill>
        <p:spPr>
          <a:xfrm>
            <a:off x="5656882" y="1108074"/>
            <a:ext cx="3324386" cy="2805183"/>
          </a:xfrm>
          <a:prstGeom prst="rect">
            <a:avLst/>
          </a:prstGeom>
          <a:noFill/>
          <a:ln>
            <a:noFill/>
          </a:ln>
        </p:spPr>
      </p:pic>
    </p:spTree>
    <p:extLst>
      <p:ext uri="{BB962C8B-B14F-4D97-AF65-F5344CB8AC3E}">
        <p14:creationId xmlns:p14="http://schemas.microsoft.com/office/powerpoint/2010/main" val="4382878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Shape 277"/>
          <p:cNvPicPr preferRelativeResize="0"/>
          <p:nvPr/>
        </p:nvPicPr>
        <p:blipFill>
          <a:blip r:embed="rId3">
            <a:alphaModFix/>
          </a:blip>
          <a:stretch>
            <a:fillRect/>
          </a:stretch>
        </p:blipFill>
        <p:spPr>
          <a:xfrm>
            <a:off x="1530500" y="1080348"/>
            <a:ext cx="6082999" cy="3164325"/>
          </a:xfrm>
          <a:prstGeom prst="rect">
            <a:avLst/>
          </a:prstGeom>
          <a:noFill/>
          <a:ln>
            <a:noFill/>
          </a:ln>
        </p:spPr>
      </p:pic>
      <p:sp>
        <p:nvSpPr>
          <p:cNvPr id="279" name="Shape 279"/>
          <p:cNvSpPr txBox="1">
            <a:spLocks noGrp="1"/>
          </p:cNvSpPr>
          <p:nvPr>
            <p:ph type="title"/>
          </p:nvPr>
        </p:nvSpPr>
        <p:spPr/>
        <p:txBody>
          <a:bodyPr/>
          <a:lstStyle/>
          <a:p>
            <a:pPr lvl="0"/>
            <a:r>
              <a:rPr lang="en"/>
              <a:t>About Eureka Server</a:t>
            </a:r>
          </a:p>
        </p:txBody>
      </p:sp>
    </p:spTree>
    <p:extLst>
      <p:ext uri="{BB962C8B-B14F-4D97-AF65-F5344CB8AC3E}">
        <p14:creationId xmlns:p14="http://schemas.microsoft.com/office/powerpoint/2010/main" val="39658733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Shape 290"/>
          <p:cNvPicPr preferRelativeResize="0"/>
          <p:nvPr/>
        </p:nvPicPr>
        <p:blipFill>
          <a:blip r:embed="rId3">
            <a:alphaModFix/>
          </a:blip>
          <a:stretch>
            <a:fillRect/>
          </a:stretch>
        </p:blipFill>
        <p:spPr>
          <a:xfrm>
            <a:off x="8565975" y="4616762"/>
            <a:ext cx="449975" cy="449975"/>
          </a:xfrm>
          <a:prstGeom prst="rect">
            <a:avLst/>
          </a:prstGeom>
          <a:noFill/>
          <a:ln>
            <a:noFill/>
          </a:ln>
        </p:spPr>
      </p:pic>
      <p:sp>
        <p:nvSpPr>
          <p:cNvPr id="291" name="Shape 291"/>
          <p:cNvSpPr txBox="1">
            <a:spLocks noGrp="1"/>
          </p:cNvSpPr>
          <p:nvPr>
            <p:ph type="title"/>
          </p:nvPr>
        </p:nvSpPr>
        <p:spPr/>
        <p:txBody>
          <a:bodyPr/>
          <a:lstStyle/>
          <a:p>
            <a:pPr lvl="0"/>
            <a:r>
              <a:rPr lang="en"/>
              <a:t>Circuit Breaker</a:t>
            </a:r>
          </a:p>
        </p:txBody>
      </p:sp>
      <p:sp>
        <p:nvSpPr>
          <p:cNvPr id="292" name="Shape 292"/>
          <p:cNvSpPr txBox="1">
            <a:spLocks noGrp="1"/>
          </p:cNvSpPr>
          <p:nvPr>
            <p:ph type="body" idx="1"/>
          </p:nvPr>
        </p:nvSpPr>
        <p:spPr>
          <a:xfrm>
            <a:off x="274637" y="1077077"/>
            <a:ext cx="5718875" cy="3082923"/>
          </a:xfrm>
        </p:spPr>
        <p:txBody>
          <a:bodyPr/>
          <a:lstStyle/>
          <a:p>
            <a:pPr lvl="0"/>
            <a:r>
              <a:rPr lang="en-US" sz="2000" dirty="0"/>
              <a:t>Circuit Breaker Client</a:t>
            </a:r>
          </a:p>
          <a:p>
            <a:pPr lvl="0"/>
            <a:r>
              <a:rPr lang="en-US" sz="2000" dirty="0"/>
              <a:t>.NET implementation of Netflix </a:t>
            </a:r>
            <a:r>
              <a:rPr lang="en-US" sz="2000" dirty="0" err="1"/>
              <a:t>Hystrix</a:t>
            </a:r>
            <a:endParaRPr lang="en-US" sz="2000" dirty="0"/>
          </a:p>
          <a:p>
            <a:pPr lvl="0"/>
            <a:r>
              <a:rPr lang="en-US" sz="2000" dirty="0"/>
              <a:t>Bypass failing services with elegant </a:t>
            </a:r>
            <a:r>
              <a:rPr lang="en-US" sz="2000" dirty="0" err="1"/>
              <a:t>fall-back</a:t>
            </a:r>
            <a:r>
              <a:rPr lang="en-US" sz="2000" dirty="0"/>
              <a:t> behavior (so your users don’t see nasty error messages)</a:t>
            </a:r>
          </a:p>
          <a:p>
            <a:pPr lvl="0"/>
            <a:r>
              <a:rPr lang="en-US" sz="2000" dirty="0"/>
              <a:t>Rich metrics and monitoring</a:t>
            </a:r>
          </a:p>
          <a:p>
            <a:pPr lvl="0"/>
            <a:r>
              <a:rPr lang="en-US" sz="2000" dirty="0"/>
              <a:t>Available in </a:t>
            </a:r>
            <a:r>
              <a:rPr lang="en-US" sz="2000" dirty="0" err="1"/>
              <a:t>Steeltoe</a:t>
            </a:r>
            <a:r>
              <a:rPr lang="en-US" sz="2000" dirty="0"/>
              <a:t> 1.1</a:t>
            </a:r>
          </a:p>
          <a:p>
            <a:pPr lvl="0"/>
            <a:endParaRPr lang="en-US" sz="2000" dirty="0"/>
          </a:p>
        </p:txBody>
      </p:sp>
      <p:sp>
        <p:nvSpPr>
          <p:cNvPr id="293" name="Shape 293"/>
          <p:cNvSpPr txBox="1">
            <a:spLocks noGrp="1"/>
          </p:cNvSpPr>
          <p:nvPr>
            <p:ph type="sldNum" idx="4294967295"/>
          </p:nvPr>
        </p:nvSpPr>
        <p:spPr>
          <a:xfrm>
            <a:off x="0" y="4673600"/>
            <a:ext cx="549275" cy="393700"/>
          </a:xfrm>
          <a:prstGeom prst="rect">
            <a:avLst/>
          </a:prstGeom>
        </p:spPr>
        <p:txBody>
          <a:bodyPr wrap="square" lIns="91425" tIns="91425" rIns="91425" bIns="91425" anchor="ctr" anchorCtr="0">
            <a:noAutofit/>
          </a:bodyPr>
          <a:lstStyle/>
          <a:p>
            <a:pPr lvl="0" algn="l" rtl="0">
              <a:spcBef>
                <a:spcPts val="0"/>
              </a:spcBef>
              <a:buNone/>
            </a:pPr>
            <a:fld id="{00000000-1234-1234-1234-123412341234}" type="slidenum">
              <a:rPr lang="en"/>
              <a:t>75</a:t>
            </a:fld>
            <a:endParaRPr lang="en"/>
          </a:p>
        </p:txBody>
      </p:sp>
      <p:pic>
        <p:nvPicPr>
          <p:cNvPr id="299" name="Shape 299"/>
          <p:cNvPicPr preferRelativeResize="0"/>
          <p:nvPr/>
        </p:nvPicPr>
        <p:blipFill>
          <a:blip r:embed="rId4">
            <a:alphaModFix/>
          </a:blip>
          <a:stretch>
            <a:fillRect/>
          </a:stretch>
        </p:blipFill>
        <p:spPr>
          <a:xfrm>
            <a:off x="6089698" y="1455050"/>
            <a:ext cx="2476277" cy="2091699"/>
          </a:xfrm>
          <a:prstGeom prst="rect">
            <a:avLst/>
          </a:prstGeom>
          <a:noFill/>
          <a:ln>
            <a:noFill/>
          </a:ln>
        </p:spPr>
      </p:pic>
    </p:spTree>
    <p:extLst>
      <p:ext uri="{BB962C8B-B14F-4D97-AF65-F5344CB8AC3E}">
        <p14:creationId xmlns:p14="http://schemas.microsoft.com/office/powerpoint/2010/main" val="41283827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Shape 305"/>
          <p:cNvSpPr txBox="1">
            <a:spLocks noGrp="1"/>
          </p:cNvSpPr>
          <p:nvPr>
            <p:ph type="title"/>
          </p:nvPr>
        </p:nvSpPr>
        <p:spPr/>
        <p:txBody>
          <a:bodyPr/>
          <a:lstStyle/>
          <a:p>
            <a:pPr lvl="0"/>
            <a:r>
              <a:rPr lang="en"/>
              <a:t>About Hystrix</a:t>
            </a:r>
          </a:p>
        </p:txBody>
      </p:sp>
      <p:pic>
        <p:nvPicPr>
          <p:cNvPr id="312" name="Shape 312"/>
          <p:cNvPicPr preferRelativeResize="0"/>
          <p:nvPr/>
        </p:nvPicPr>
        <p:blipFill>
          <a:blip r:embed="rId3">
            <a:alphaModFix/>
          </a:blip>
          <a:stretch>
            <a:fillRect/>
          </a:stretch>
        </p:blipFill>
        <p:spPr>
          <a:xfrm>
            <a:off x="1691427" y="1150532"/>
            <a:ext cx="5583549" cy="3259350"/>
          </a:xfrm>
          <a:prstGeom prst="rect">
            <a:avLst/>
          </a:prstGeom>
          <a:noFill/>
          <a:ln>
            <a:noFill/>
          </a:ln>
        </p:spPr>
      </p:pic>
    </p:spTree>
    <p:extLst>
      <p:ext uri="{BB962C8B-B14F-4D97-AF65-F5344CB8AC3E}">
        <p14:creationId xmlns:p14="http://schemas.microsoft.com/office/powerpoint/2010/main" val="24254276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8" name="Shape 318"/>
          <p:cNvSpPr txBox="1">
            <a:spLocks noGrp="1"/>
          </p:cNvSpPr>
          <p:nvPr>
            <p:ph type="title"/>
          </p:nvPr>
        </p:nvSpPr>
        <p:spPr/>
        <p:txBody>
          <a:bodyPr/>
          <a:lstStyle/>
          <a:p>
            <a:pPr lvl="0"/>
            <a:r>
              <a:rPr lang="en"/>
              <a:t>Cloud Connectors</a:t>
            </a:r>
          </a:p>
        </p:txBody>
      </p:sp>
      <p:sp>
        <p:nvSpPr>
          <p:cNvPr id="319" name="Shape 319"/>
          <p:cNvSpPr txBox="1">
            <a:spLocks noGrp="1"/>
          </p:cNvSpPr>
          <p:nvPr>
            <p:ph type="body" idx="1"/>
          </p:nvPr>
        </p:nvSpPr>
        <p:spPr>
          <a:xfrm>
            <a:off x="457200" y="1108074"/>
            <a:ext cx="4874217" cy="3082923"/>
          </a:xfrm>
        </p:spPr>
        <p:txBody>
          <a:bodyPr/>
          <a:lstStyle/>
          <a:p>
            <a:pPr lvl="0"/>
            <a:r>
              <a:rPr lang="en-US" sz="2400" dirty="0"/>
              <a:t> Connectors for common data services </a:t>
            </a:r>
          </a:p>
          <a:p>
            <a:pPr lvl="1"/>
            <a:r>
              <a:rPr lang="en-US" sz="2000" dirty="0"/>
              <a:t> MySQL</a:t>
            </a:r>
          </a:p>
          <a:p>
            <a:pPr lvl="1"/>
            <a:r>
              <a:rPr lang="en-US" sz="2000" dirty="0"/>
              <a:t> Postgres</a:t>
            </a:r>
          </a:p>
          <a:p>
            <a:pPr lvl="1"/>
            <a:r>
              <a:rPr lang="en-US" sz="2000" dirty="0"/>
              <a:t> </a:t>
            </a:r>
            <a:r>
              <a:rPr lang="en-US" sz="2000" dirty="0" err="1"/>
              <a:t>Redis</a:t>
            </a:r>
            <a:endParaRPr lang="en-US" sz="2000" dirty="0"/>
          </a:p>
          <a:p>
            <a:pPr lvl="1"/>
            <a:r>
              <a:rPr lang="en-US" sz="2000" dirty="0"/>
              <a:t> RabbitMQ</a:t>
            </a:r>
          </a:p>
          <a:p>
            <a:pPr lvl="0"/>
            <a:r>
              <a:rPr lang="en-US" sz="2400" dirty="0"/>
              <a:t> OAuth (for UAA or </a:t>
            </a:r>
            <a:br>
              <a:rPr lang="en-US" sz="2400" dirty="0"/>
            </a:br>
            <a:r>
              <a:rPr lang="en-US" sz="2400" dirty="0"/>
              <a:t>Pivotal Single Sign-on)</a:t>
            </a:r>
          </a:p>
          <a:p>
            <a:pPr lvl="0"/>
            <a:endParaRPr lang="en-US" sz="2400" dirty="0"/>
          </a:p>
        </p:txBody>
      </p:sp>
      <p:pic>
        <p:nvPicPr>
          <p:cNvPr id="320" name="Shape 320"/>
          <p:cNvPicPr preferRelativeResize="0"/>
          <p:nvPr/>
        </p:nvPicPr>
        <p:blipFill>
          <a:blip r:embed="rId3">
            <a:alphaModFix/>
          </a:blip>
          <a:stretch>
            <a:fillRect/>
          </a:stretch>
        </p:blipFill>
        <p:spPr>
          <a:xfrm>
            <a:off x="5520628" y="1170125"/>
            <a:ext cx="3355849" cy="2771450"/>
          </a:xfrm>
          <a:prstGeom prst="rect">
            <a:avLst/>
          </a:prstGeom>
          <a:noFill/>
          <a:ln>
            <a:noFill/>
          </a:ln>
        </p:spPr>
      </p:pic>
    </p:spTree>
    <p:extLst>
      <p:ext uri="{BB962C8B-B14F-4D97-AF65-F5344CB8AC3E}">
        <p14:creationId xmlns:p14="http://schemas.microsoft.com/office/powerpoint/2010/main" val="34420581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Shape 333"/>
          <p:cNvSpPr txBox="1">
            <a:spLocks noGrp="1"/>
          </p:cNvSpPr>
          <p:nvPr>
            <p:ph type="title"/>
          </p:nvPr>
        </p:nvSpPr>
        <p:spPr/>
        <p:txBody>
          <a:bodyPr/>
          <a:lstStyle/>
          <a:p>
            <a:pPr lvl="0"/>
            <a:r>
              <a:rPr lang="en"/>
              <a:t>Security Providers</a:t>
            </a:r>
          </a:p>
        </p:txBody>
      </p:sp>
      <p:sp>
        <p:nvSpPr>
          <p:cNvPr id="334" name="Shape 334"/>
          <p:cNvSpPr txBox="1">
            <a:spLocks noGrp="1"/>
          </p:cNvSpPr>
          <p:nvPr>
            <p:ph type="body" idx="1"/>
          </p:nvPr>
        </p:nvSpPr>
        <p:spPr>
          <a:xfrm>
            <a:off x="457200" y="1108074"/>
            <a:ext cx="4903025" cy="3082923"/>
          </a:xfrm>
        </p:spPr>
        <p:txBody>
          <a:bodyPr/>
          <a:lstStyle/>
          <a:p>
            <a:pPr lvl="0"/>
            <a:r>
              <a:rPr lang="en-US" sz="2400" dirty="0"/>
              <a:t> OAuth2 SSO Provider </a:t>
            </a:r>
          </a:p>
          <a:p>
            <a:pPr lvl="0"/>
            <a:r>
              <a:rPr lang="en-US" sz="2400" dirty="0"/>
              <a:t> JWT resource protection</a:t>
            </a:r>
          </a:p>
          <a:p>
            <a:pPr lvl="0"/>
            <a:r>
              <a:rPr lang="en-US" sz="2400" dirty="0"/>
              <a:t> </a:t>
            </a:r>
            <a:r>
              <a:rPr lang="en-US" sz="2400" dirty="0" err="1"/>
              <a:t>Redis</a:t>
            </a:r>
            <a:r>
              <a:rPr lang="en-US" sz="2400" dirty="0"/>
              <a:t> Key Ring Repository</a:t>
            </a:r>
          </a:p>
          <a:p>
            <a:pPr lvl="0"/>
            <a:endParaRPr lang="en-US" sz="2400" dirty="0"/>
          </a:p>
          <a:p>
            <a:pPr lvl="0"/>
            <a:endParaRPr lang="en-US" sz="2400" dirty="0"/>
          </a:p>
        </p:txBody>
      </p:sp>
      <p:pic>
        <p:nvPicPr>
          <p:cNvPr id="341" name="Shape 341"/>
          <p:cNvPicPr preferRelativeResize="0"/>
          <p:nvPr/>
        </p:nvPicPr>
        <p:blipFill>
          <a:blip r:embed="rId3">
            <a:alphaModFix/>
          </a:blip>
          <a:stretch>
            <a:fillRect/>
          </a:stretch>
        </p:blipFill>
        <p:spPr>
          <a:xfrm>
            <a:off x="5719825" y="1234885"/>
            <a:ext cx="2966974" cy="2829300"/>
          </a:xfrm>
          <a:prstGeom prst="rect">
            <a:avLst/>
          </a:prstGeom>
          <a:noFill/>
          <a:ln>
            <a:noFill/>
          </a:ln>
        </p:spPr>
      </p:pic>
    </p:spTree>
    <p:extLst>
      <p:ext uri="{BB962C8B-B14F-4D97-AF65-F5344CB8AC3E}">
        <p14:creationId xmlns:p14="http://schemas.microsoft.com/office/powerpoint/2010/main" val="1056653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7" name="Shape 347"/>
          <p:cNvSpPr txBox="1">
            <a:spLocks noGrp="1"/>
          </p:cNvSpPr>
          <p:nvPr>
            <p:ph type="title"/>
          </p:nvPr>
        </p:nvSpPr>
        <p:spPr/>
        <p:txBody>
          <a:bodyPr/>
          <a:lstStyle/>
          <a:p>
            <a:pPr lvl="0"/>
            <a:r>
              <a:rPr lang="en"/>
              <a:t>Management Endpoints (Actuators)</a:t>
            </a:r>
          </a:p>
        </p:txBody>
      </p:sp>
      <p:sp>
        <p:nvSpPr>
          <p:cNvPr id="348" name="Shape 348"/>
          <p:cNvSpPr txBox="1">
            <a:spLocks noGrp="1"/>
          </p:cNvSpPr>
          <p:nvPr>
            <p:ph type="body" idx="1"/>
          </p:nvPr>
        </p:nvSpPr>
        <p:spPr>
          <a:xfrm>
            <a:off x="457200" y="1108074"/>
            <a:ext cx="5563892" cy="3082923"/>
          </a:xfrm>
        </p:spPr>
        <p:txBody>
          <a:bodyPr/>
          <a:lstStyle/>
          <a:p>
            <a:pPr lvl="0"/>
            <a:r>
              <a:rPr lang="en-US" sz="2000" dirty="0">
                <a:sym typeface="Consolas"/>
              </a:rPr>
              <a:t> /info</a:t>
            </a:r>
            <a:r>
              <a:rPr lang="en-US" sz="2000" dirty="0"/>
              <a:t> </a:t>
            </a:r>
            <a:br>
              <a:rPr lang="en-US" sz="2000" dirty="0"/>
            </a:br>
            <a:r>
              <a:rPr lang="en-US" sz="2000" dirty="0"/>
              <a:t>arbitrary app info, e.g. git build tag</a:t>
            </a:r>
          </a:p>
          <a:p>
            <a:pPr lvl="0"/>
            <a:r>
              <a:rPr lang="en-US" sz="2000" dirty="0">
                <a:sym typeface="Consolas"/>
              </a:rPr>
              <a:t> /health </a:t>
            </a:r>
            <a:br>
              <a:rPr lang="en-US" sz="2000" dirty="0"/>
            </a:br>
            <a:r>
              <a:rPr lang="en-US" sz="2000" dirty="0"/>
              <a:t>application health information</a:t>
            </a:r>
          </a:p>
          <a:p>
            <a:pPr lvl="0"/>
            <a:r>
              <a:rPr lang="en-US" sz="2000" dirty="0">
                <a:sym typeface="Consolas"/>
              </a:rPr>
              <a:t> /trace </a:t>
            </a:r>
            <a:br>
              <a:rPr lang="en-US" sz="2000" dirty="0"/>
            </a:br>
            <a:r>
              <a:rPr lang="en-US" sz="2000" dirty="0"/>
              <a:t>circular buffer of last 100 http requests/responses</a:t>
            </a:r>
          </a:p>
          <a:p>
            <a:pPr lvl="0"/>
            <a:r>
              <a:rPr lang="en-US" sz="2000" dirty="0">
                <a:sym typeface="Consolas"/>
              </a:rPr>
              <a:t> /loggers </a:t>
            </a:r>
            <a:br>
              <a:rPr lang="en-US" sz="2000" dirty="0"/>
            </a:br>
            <a:r>
              <a:rPr lang="en-US" sz="2000" dirty="0"/>
              <a:t>shows and modifies configuration of loggers down to the class level</a:t>
            </a:r>
          </a:p>
          <a:p>
            <a:pPr lvl="0"/>
            <a:endParaRPr lang="en-US" sz="2000" dirty="0"/>
          </a:p>
          <a:p>
            <a:pPr lvl="0"/>
            <a:endParaRPr lang="en-US" sz="2000" dirty="0"/>
          </a:p>
        </p:txBody>
      </p:sp>
      <p:pic>
        <p:nvPicPr>
          <p:cNvPr id="355" name="Shape 355"/>
          <p:cNvPicPr preferRelativeResize="0"/>
          <p:nvPr/>
        </p:nvPicPr>
        <p:blipFill>
          <a:blip r:embed="rId3">
            <a:alphaModFix/>
          </a:blip>
          <a:stretch>
            <a:fillRect/>
          </a:stretch>
        </p:blipFill>
        <p:spPr>
          <a:xfrm>
            <a:off x="6301800" y="1786638"/>
            <a:ext cx="1575374" cy="1428524"/>
          </a:xfrm>
          <a:prstGeom prst="rect">
            <a:avLst/>
          </a:prstGeom>
          <a:noFill/>
          <a:ln>
            <a:noFill/>
          </a:ln>
        </p:spPr>
      </p:pic>
      <p:sp>
        <p:nvSpPr>
          <p:cNvPr id="356" name="Shape 356"/>
          <p:cNvSpPr txBox="1"/>
          <p:nvPr/>
        </p:nvSpPr>
        <p:spPr>
          <a:xfrm>
            <a:off x="2984624" y="898877"/>
            <a:ext cx="3457200" cy="328200"/>
          </a:xfrm>
          <a:prstGeom prst="rect">
            <a:avLst/>
          </a:prstGeom>
          <a:noFill/>
          <a:ln>
            <a:noFill/>
          </a:ln>
        </p:spPr>
        <p:txBody>
          <a:bodyPr wrap="square" lIns="91425" tIns="91425" rIns="91425" bIns="91425" anchor="ctr" anchorCtr="0">
            <a:noAutofit/>
          </a:bodyPr>
          <a:lstStyle/>
          <a:p>
            <a:pPr lvl="0" rtl="0">
              <a:lnSpc>
                <a:spcPct val="150000"/>
              </a:lnSpc>
              <a:spcBef>
                <a:spcPts val="0"/>
              </a:spcBef>
              <a:spcAft>
                <a:spcPts val="1600"/>
              </a:spcAft>
              <a:buNone/>
            </a:pPr>
            <a:r>
              <a:rPr lang="en" i="1" dirty="0">
                <a:solidFill>
                  <a:srgbClr val="3D85C6"/>
                </a:solidFill>
              </a:rPr>
              <a:t>Available in Steeltoe 1.1-rc3 and above</a:t>
            </a:r>
          </a:p>
        </p:txBody>
      </p:sp>
    </p:spTree>
    <p:extLst>
      <p:ext uri="{BB962C8B-B14F-4D97-AF65-F5344CB8AC3E}">
        <p14:creationId xmlns:p14="http://schemas.microsoft.com/office/powerpoint/2010/main" val="1402993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graphicFrame>
        <p:nvGraphicFramePr>
          <p:cNvPr id="74" name="Shape 74"/>
          <p:cNvGraphicFramePr/>
          <p:nvPr/>
        </p:nvGraphicFramePr>
        <p:xfrm>
          <a:off x="839969" y="539750"/>
          <a:ext cx="7262050" cy="4264900"/>
        </p:xfrm>
        <a:graphic>
          <a:graphicData uri="http://schemas.openxmlformats.org/drawingml/2006/table">
            <a:tbl>
              <a:tblPr firstRow="1" bandRow="1">
                <a:noFill/>
              </a:tblPr>
              <a:tblGrid>
                <a:gridCol w="3631025">
                  <a:extLst>
                    <a:ext uri="{9D8B030D-6E8A-4147-A177-3AD203B41FA5}">
                      <a16:colId xmlns:a16="http://schemas.microsoft.com/office/drawing/2014/main" val="20000"/>
                    </a:ext>
                  </a:extLst>
                </a:gridCol>
                <a:gridCol w="3631025">
                  <a:extLst>
                    <a:ext uri="{9D8B030D-6E8A-4147-A177-3AD203B41FA5}">
                      <a16:colId xmlns:a16="http://schemas.microsoft.com/office/drawing/2014/main" val="20001"/>
                    </a:ext>
                  </a:extLst>
                </a:gridCol>
              </a:tblGrid>
              <a:tr h="478500">
                <a:tc>
                  <a:txBody>
                    <a:bodyPr/>
                    <a:lstStyle/>
                    <a:p>
                      <a:pPr marL="0" marR="0" lvl="0" indent="0" algn="ctr" rtl="0">
                        <a:lnSpc>
                          <a:spcPct val="100000"/>
                        </a:lnSpc>
                        <a:spcBef>
                          <a:spcPts val="0"/>
                        </a:spcBef>
                        <a:spcAft>
                          <a:spcPts val="0"/>
                        </a:spcAft>
                        <a:buClr>
                          <a:srgbClr val="000000"/>
                        </a:buClr>
                        <a:buSzPct val="25000"/>
                        <a:buFont typeface="Proxima Nova"/>
                        <a:buNone/>
                      </a:pPr>
                      <a:r>
                        <a:rPr lang="en-US" sz="1800" u="none" strike="noStrike" cap="none">
                          <a:latin typeface="Proxima Nova"/>
                          <a:ea typeface="Proxima Nova"/>
                          <a:cs typeface="Proxima Nova"/>
                          <a:sym typeface="Proxima Nova"/>
                        </a:rPr>
                        <a:t>Microservices architecture</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chemeClr val="lt1"/>
                      </a:solidFill>
                      <a:prstDash val="solid"/>
                      <a:round/>
                      <a:headEnd type="none" w="med" len="med"/>
                      <a:tailEnd type="none" w="med" len="med"/>
                    </a:lnB>
                    <a:solidFill>
                      <a:schemeClr val="accent2"/>
                    </a:solidFill>
                  </a:tcPr>
                </a:tc>
                <a:tc>
                  <a:txBody>
                    <a:bodyPr/>
                    <a:lstStyle/>
                    <a:p>
                      <a:pPr marL="0" marR="0" lvl="0" indent="0" algn="ctr" rtl="0">
                        <a:lnSpc>
                          <a:spcPct val="100000"/>
                        </a:lnSpc>
                        <a:spcBef>
                          <a:spcPts val="0"/>
                        </a:spcBef>
                        <a:spcAft>
                          <a:spcPts val="0"/>
                        </a:spcAft>
                        <a:buClr>
                          <a:srgbClr val="000000"/>
                        </a:buClr>
                        <a:buSzPct val="25000"/>
                        <a:buFont typeface="Proxima Nova"/>
                        <a:buNone/>
                      </a:pPr>
                      <a:r>
                        <a:rPr lang="en-US" sz="1800" u="none" strike="noStrike" cap="none">
                          <a:latin typeface="Proxima Nova"/>
                          <a:ea typeface="Proxima Nova"/>
                          <a:cs typeface="Proxima Nova"/>
                          <a:sym typeface="Proxima Nova"/>
                        </a:rPr>
                        <a:t>Monolithic architecture</a:t>
                      </a: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a16="http://schemas.microsoft.com/office/drawing/2014/main" val="10000"/>
                  </a:ext>
                </a:extLst>
              </a:tr>
              <a:tr h="477375">
                <a:tc>
                  <a:txBody>
                    <a:bodyPr/>
                    <a:lstStyle/>
                    <a:p>
                      <a:pPr marL="0" marR="0" lvl="0" indent="0" algn="l" rtl="0">
                        <a:lnSpc>
                          <a:spcPct val="100000"/>
                        </a:lnSpc>
                        <a:spcBef>
                          <a:spcPts val="0"/>
                        </a:spcBef>
                        <a:spcAft>
                          <a:spcPts val="0"/>
                        </a:spcAft>
                        <a:buClr>
                          <a:schemeClr val="lt1"/>
                        </a:buClr>
                        <a:buSzPct val="25000"/>
                        <a:buFont typeface="Proxima Nova"/>
                        <a:buNone/>
                      </a:pPr>
                      <a:r>
                        <a:rPr lang="en-US" sz="1200" b="0" i="0" u="none" strike="noStrike" cap="none">
                          <a:solidFill>
                            <a:schemeClr val="lt1"/>
                          </a:solidFill>
                          <a:latin typeface="Proxima Nova"/>
                          <a:ea typeface="Proxima Nova"/>
                          <a:cs typeface="Proxima Nova"/>
                          <a:sym typeface="Proxima Nova"/>
                        </a:rPr>
                        <a:t>Single focused services.</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lnSpc>
                          <a:spcPct val="100000"/>
                        </a:lnSpc>
                        <a:spcBef>
                          <a:spcPts val="0"/>
                        </a:spcBef>
                        <a:spcAft>
                          <a:spcPts val="0"/>
                        </a:spcAft>
                        <a:buClr>
                          <a:schemeClr val="lt1"/>
                        </a:buClr>
                        <a:buSzPct val="25000"/>
                        <a:buFont typeface="Proxima Nova"/>
                        <a:buNone/>
                      </a:pPr>
                      <a:r>
                        <a:rPr lang="en-US" sz="1200" b="0" i="0" u="none" strike="noStrike" cap="none">
                          <a:solidFill>
                            <a:schemeClr val="lt1"/>
                          </a:solidFill>
                          <a:latin typeface="Proxima Nova"/>
                          <a:ea typeface="Proxima Nova"/>
                          <a:cs typeface="Proxima Nova"/>
                          <a:sym typeface="Proxima Nova"/>
                        </a:rPr>
                        <a:t>Software solves many challenges in one software package.</a:t>
                      </a: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a16="http://schemas.microsoft.com/office/drawing/2014/main" val="10001"/>
                  </a:ext>
                </a:extLst>
              </a:tr>
              <a:tr h="478500">
                <a:tc>
                  <a:txBody>
                    <a:bodyPr/>
                    <a:lstStyle/>
                    <a:p>
                      <a:pPr marL="0" marR="0" lvl="0" indent="0" algn="l" rtl="0">
                        <a:lnSpc>
                          <a:spcPct val="100000"/>
                        </a:lnSpc>
                        <a:spcBef>
                          <a:spcPts val="0"/>
                        </a:spcBef>
                        <a:spcAft>
                          <a:spcPts val="0"/>
                        </a:spcAft>
                        <a:buClr>
                          <a:schemeClr val="lt1"/>
                        </a:buClr>
                        <a:buSzPct val="25000"/>
                        <a:buFont typeface="Proxima Nova"/>
                        <a:buNone/>
                      </a:pPr>
                      <a:r>
                        <a:rPr lang="en-US" sz="1200" b="0" i="0" u="none" strike="noStrike" cap="none">
                          <a:solidFill>
                            <a:schemeClr val="lt1"/>
                          </a:solidFill>
                          <a:latin typeface="Proxima Nova"/>
                          <a:ea typeface="Proxima Nova"/>
                          <a:cs typeface="Proxima Nova"/>
                          <a:sym typeface="Proxima Nova"/>
                        </a:rPr>
                        <a:t>Loosely coupled.</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lnSpc>
                          <a:spcPct val="100000"/>
                        </a:lnSpc>
                        <a:spcBef>
                          <a:spcPts val="0"/>
                        </a:spcBef>
                        <a:spcAft>
                          <a:spcPts val="0"/>
                        </a:spcAft>
                        <a:buClr>
                          <a:schemeClr val="lt1"/>
                        </a:buClr>
                        <a:buSzPct val="25000"/>
                        <a:buFont typeface="Proxima Nova"/>
                        <a:buNone/>
                      </a:pPr>
                      <a:r>
                        <a:rPr lang="en-US" sz="1200" b="0" i="0" u="none" strike="noStrike" cap="none">
                          <a:solidFill>
                            <a:schemeClr val="lt1"/>
                          </a:solidFill>
                          <a:latin typeface="Proxima Nova"/>
                          <a:ea typeface="Proxima Nova"/>
                          <a:cs typeface="Proxima Nova"/>
                          <a:sym typeface="Proxima Nova"/>
                        </a:rPr>
                        <a:t>Tightly coupled.</a:t>
                      </a: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a16="http://schemas.microsoft.com/office/drawing/2014/main" val="10002"/>
                  </a:ext>
                </a:extLst>
              </a:tr>
              <a:tr h="371300">
                <a:tc>
                  <a:txBody>
                    <a:bodyPr/>
                    <a:lstStyle/>
                    <a:p>
                      <a:pPr marL="0" marR="0" lvl="0" indent="0" algn="l" rtl="0">
                        <a:lnSpc>
                          <a:spcPct val="100000"/>
                        </a:lnSpc>
                        <a:spcBef>
                          <a:spcPts val="0"/>
                        </a:spcBef>
                        <a:spcAft>
                          <a:spcPts val="0"/>
                        </a:spcAft>
                        <a:buClr>
                          <a:schemeClr val="lt1"/>
                        </a:buClr>
                        <a:buSzPct val="25000"/>
                        <a:buFont typeface="Proxima Nova"/>
                        <a:buNone/>
                      </a:pPr>
                      <a:r>
                        <a:rPr lang="en-US" sz="1200" b="0" i="0" u="none" strike="noStrike" cap="none">
                          <a:solidFill>
                            <a:schemeClr val="lt1"/>
                          </a:solidFill>
                          <a:latin typeface="Proxima Nova"/>
                          <a:ea typeface="Proxima Nova"/>
                          <a:cs typeface="Proxima Nova"/>
                          <a:sym typeface="Proxima Nova"/>
                        </a:rPr>
                        <a:t>Delivered continuously.</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lnSpc>
                          <a:spcPct val="100000"/>
                        </a:lnSpc>
                        <a:spcBef>
                          <a:spcPts val="0"/>
                        </a:spcBef>
                        <a:spcAft>
                          <a:spcPts val="0"/>
                        </a:spcAft>
                        <a:buClr>
                          <a:schemeClr val="lt1"/>
                        </a:buClr>
                        <a:buSzPct val="25000"/>
                        <a:buFont typeface="Proxima Nova"/>
                        <a:buNone/>
                      </a:pPr>
                      <a:r>
                        <a:rPr lang="en-US" sz="1200" b="0" i="0" u="none" strike="noStrike" cap="none">
                          <a:solidFill>
                            <a:schemeClr val="lt1"/>
                          </a:solidFill>
                          <a:latin typeface="Proxima Nova"/>
                          <a:ea typeface="Proxima Nova"/>
                          <a:cs typeface="Proxima Nova"/>
                          <a:sym typeface="Proxima Nova"/>
                        </a:rPr>
                        <a:t>Delivered all together, on a schedule.</a:t>
                      </a: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a16="http://schemas.microsoft.com/office/drawing/2014/main" val="10003"/>
                  </a:ext>
                </a:extLst>
              </a:tr>
              <a:tr h="383450">
                <a:tc>
                  <a:txBody>
                    <a:bodyPr/>
                    <a:lstStyle/>
                    <a:p>
                      <a:pPr marL="0" marR="0" lvl="0" indent="0" algn="l" rtl="0">
                        <a:lnSpc>
                          <a:spcPct val="100000"/>
                        </a:lnSpc>
                        <a:spcBef>
                          <a:spcPts val="0"/>
                        </a:spcBef>
                        <a:spcAft>
                          <a:spcPts val="0"/>
                        </a:spcAft>
                        <a:buClr>
                          <a:schemeClr val="lt1"/>
                        </a:buClr>
                        <a:buSzPct val="25000"/>
                        <a:buFont typeface="Proxima Nova"/>
                        <a:buNone/>
                      </a:pPr>
                      <a:r>
                        <a:rPr lang="en-US" sz="1200" b="0" i="0" u="none" strike="noStrike" cap="none">
                          <a:solidFill>
                            <a:schemeClr val="lt1"/>
                          </a:solidFill>
                          <a:latin typeface="Proxima Nova"/>
                          <a:ea typeface="Proxima Nova"/>
                          <a:cs typeface="Proxima Nova"/>
                          <a:sym typeface="Proxima Nova"/>
                        </a:rPr>
                        <a:t>Scale independently.</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lnSpc>
                          <a:spcPct val="100000"/>
                        </a:lnSpc>
                        <a:spcBef>
                          <a:spcPts val="0"/>
                        </a:spcBef>
                        <a:spcAft>
                          <a:spcPts val="0"/>
                        </a:spcAft>
                        <a:buClr>
                          <a:schemeClr val="lt1"/>
                        </a:buClr>
                        <a:buSzPct val="25000"/>
                        <a:buFont typeface="Proxima Nova"/>
                        <a:buNone/>
                      </a:pPr>
                      <a:r>
                        <a:rPr lang="en-US" sz="1200" b="0" i="0" u="none" strike="noStrike" cap="none">
                          <a:solidFill>
                            <a:schemeClr val="lt1"/>
                          </a:solidFill>
                          <a:latin typeface="Proxima Nova"/>
                          <a:ea typeface="Proxima Nova"/>
                          <a:cs typeface="Proxima Nova"/>
                          <a:sym typeface="Proxima Nova"/>
                        </a:rPr>
                        <a:t>Scale everything together.</a:t>
                      </a: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a16="http://schemas.microsoft.com/office/drawing/2014/main" val="10004"/>
                  </a:ext>
                </a:extLst>
              </a:tr>
              <a:tr h="466350">
                <a:tc>
                  <a:txBody>
                    <a:bodyPr/>
                    <a:lstStyle/>
                    <a:p>
                      <a:pPr marL="0" marR="0" lvl="0" indent="0" algn="l" rtl="0">
                        <a:lnSpc>
                          <a:spcPct val="100000"/>
                        </a:lnSpc>
                        <a:spcBef>
                          <a:spcPts val="0"/>
                        </a:spcBef>
                        <a:spcAft>
                          <a:spcPts val="0"/>
                        </a:spcAft>
                        <a:buClr>
                          <a:schemeClr val="lt1"/>
                        </a:buClr>
                        <a:buSzPct val="25000"/>
                        <a:buFont typeface="Proxima Nova"/>
                        <a:buNone/>
                      </a:pPr>
                      <a:r>
                        <a:rPr lang="en-US" sz="1200" b="0" i="0" u="none" strike="noStrike" cap="none">
                          <a:solidFill>
                            <a:schemeClr val="lt1"/>
                          </a:solidFill>
                          <a:latin typeface="Proxima Nova"/>
                          <a:ea typeface="Proxima Nova"/>
                          <a:cs typeface="Proxima Nova"/>
                          <a:sym typeface="Proxima Nova"/>
                        </a:rPr>
                        <a:t>Independent teams own service lifecycle.</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lnSpc>
                          <a:spcPct val="100000"/>
                        </a:lnSpc>
                        <a:spcBef>
                          <a:spcPts val="0"/>
                        </a:spcBef>
                        <a:spcAft>
                          <a:spcPts val="0"/>
                        </a:spcAft>
                        <a:buClr>
                          <a:schemeClr val="lt1"/>
                        </a:buClr>
                        <a:buSzPct val="25000"/>
                        <a:buFont typeface="Proxima Nova"/>
                        <a:buNone/>
                      </a:pPr>
                      <a:r>
                        <a:rPr lang="en-US" sz="1200" b="0" i="0" u="none" strike="noStrike" cap="none">
                          <a:solidFill>
                            <a:schemeClr val="lt1"/>
                          </a:solidFill>
                          <a:latin typeface="Proxima Nova"/>
                          <a:ea typeface="Proxima Nova"/>
                          <a:cs typeface="Proxima Nova"/>
                          <a:sym typeface="Proxima Nova"/>
                        </a:rPr>
                        <a:t>Many teams own pieces of the service lifecycle.</a:t>
                      </a: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a16="http://schemas.microsoft.com/office/drawing/2014/main" val="10005"/>
                  </a:ext>
                </a:extLst>
              </a:tr>
              <a:tr h="569975">
                <a:tc>
                  <a:txBody>
                    <a:bodyPr/>
                    <a:lstStyle/>
                    <a:p>
                      <a:pPr marL="0" marR="0" lvl="0" indent="0" algn="l" rtl="0">
                        <a:lnSpc>
                          <a:spcPct val="100000"/>
                        </a:lnSpc>
                        <a:spcBef>
                          <a:spcPts val="0"/>
                        </a:spcBef>
                        <a:spcAft>
                          <a:spcPts val="0"/>
                        </a:spcAft>
                        <a:buClr>
                          <a:schemeClr val="lt1"/>
                        </a:buClr>
                        <a:buSzPct val="25000"/>
                        <a:buFont typeface="Proxima Nova"/>
                        <a:buNone/>
                      </a:pPr>
                      <a:r>
                        <a:rPr lang="en-US" sz="1200" b="0" i="0" u="none" strike="noStrike" cap="none">
                          <a:solidFill>
                            <a:schemeClr val="lt1"/>
                          </a:solidFill>
                          <a:latin typeface="Proxima Nova"/>
                          <a:ea typeface="Proxima Nova"/>
                          <a:cs typeface="Proxima Nova"/>
                          <a:sym typeface="Proxima Nova"/>
                        </a:rPr>
                        <a:t>Emphasis on distributed systems patterns.</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lnSpc>
                          <a:spcPct val="100000"/>
                        </a:lnSpc>
                        <a:spcBef>
                          <a:spcPts val="0"/>
                        </a:spcBef>
                        <a:spcAft>
                          <a:spcPts val="0"/>
                        </a:spcAft>
                        <a:buClr>
                          <a:schemeClr val="lt1"/>
                        </a:buClr>
                        <a:buSzPct val="25000"/>
                        <a:buFont typeface="Proxima Nova"/>
                        <a:buNone/>
                      </a:pPr>
                      <a:r>
                        <a:rPr lang="en-US" sz="1200" b="0" i="0" u="none" strike="noStrike" cap="none">
                          <a:solidFill>
                            <a:schemeClr val="lt1"/>
                          </a:solidFill>
                          <a:latin typeface="Proxima Nova"/>
                          <a:ea typeface="Proxima Nova"/>
                          <a:cs typeface="Proxima Nova"/>
                          <a:sym typeface="Proxima Nova"/>
                        </a:rPr>
                        <a:t>Emphasis on delivery and organizational processes.</a:t>
                      </a: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a16="http://schemas.microsoft.com/office/drawing/2014/main" val="10006"/>
                  </a:ext>
                </a:extLst>
              </a:tr>
              <a:tr h="519725">
                <a:tc>
                  <a:txBody>
                    <a:bodyPr/>
                    <a:lstStyle/>
                    <a:p>
                      <a:pPr marL="0" marR="0" lvl="0" indent="0" algn="l" rtl="0">
                        <a:lnSpc>
                          <a:spcPct val="100000"/>
                        </a:lnSpc>
                        <a:spcBef>
                          <a:spcPts val="0"/>
                        </a:spcBef>
                        <a:spcAft>
                          <a:spcPts val="0"/>
                        </a:spcAft>
                        <a:buClr>
                          <a:schemeClr val="lt1"/>
                        </a:buClr>
                        <a:buSzPct val="25000"/>
                        <a:buFont typeface="Proxima Nova"/>
                        <a:buNone/>
                      </a:pPr>
                      <a:r>
                        <a:rPr lang="en-US" sz="1200" b="0" i="0" u="none" strike="noStrike" cap="none">
                          <a:solidFill>
                            <a:schemeClr val="lt1"/>
                          </a:solidFill>
                          <a:latin typeface="Proxima Nova"/>
                          <a:ea typeface="Proxima Nova"/>
                          <a:cs typeface="Proxima Nova"/>
                          <a:sym typeface="Proxima Nova"/>
                        </a:rPr>
                        <a:t>Diverse technologies managed through automation.</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tc>
                  <a:txBody>
                    <a:bodyPr/>
                    <a:lstStyle/>
                    <a:p>
                      <a:pPr marL="0" marR="0" lvl="0" indent="0" algn="l" rtl="0">
                        <a:lnSpc>
                          <a:spcPct val="100000"/>
                        </a:lnSpc>
                        <a:spcBef>
                          <a:spcPts val="0"/>
                        </a:spcBef>
                        <a:spcAft>
                          <a:spcPts val="0"/>
                        </a:spcAft>
                        <a:buClr>
                          <a:schemeClr val="lt1"/>
                        </a:buClr>
                        <a:buSzPct val="25000"/>
                        <a:buFont typeface="Proxima Nova"/>
                        <a:buNone/>
                      </a:pPr>
                      <a:r>
                        <a:rPr lang="en-US" sz="1200" b="0" i="0" u="none" strike="noStrike" cap="none">
                          <a:solidFill>
                            <a:schemeClr val="lt1"/>
                          </a:solidFill>
                          <a:latin typeface="Proxima Nova"/>
                          <a:ea typeface="Proxima Nova"/>
                          <a:cs typeface="Proxima Nova"/>
                          <a:sym typeface="Proxima Nova"/>
                        </a:rPr>
                        <a:t>Single, long-lived technology stacks.</a:t>
                      </a: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12700" cap="flat" cmpd="sng">
                      <a:solidFill>
                        <a:schemeClr val="lt1"/>
                      </a:solidFill>
                      <a:prstDash val="solid"/>
                      <a:round/>
                      <a:headEnd type="none" w="med" len="med"/>
                      <a:tailEnd type="none" w="med" len="med"/>
                    </a:lnB>
                    <a:solidFill>
                      <a:srgbClr val="23323D"/>
                    </a:solidFill>
                  </a:tcPr>
                </a:tc>
                <a:extLst>
                  <a:ext uri="{0D108BD9-81ED-4DB2-BD59-A6C34878D82A}">
                    <a16:rowId xmlns:a16="http://schemas.microsoft.com/office/drawing/2014/main" val="10007"/>
                  </a:ext>
                </a:extLst>
              </a:tr>
              <a:tr h="519725">
                <a:tc>
                  <a:txBody>
                    <a:bodyPr/>
                    <a:lstStyle/>
                    <a:p>
                      <a:pPr marL="0" marR="0" lvl="0" indent="0" algn="l" rtl="0">
                        <a:lnSpc>
                          <a:spcPct val="100000"/>
                        </a:lnSpc>
                        <a:spcBef>
                          <a:spcPts val="0"/>
                        </a:spcBef>
                        <a:spcAft>
                          <a:spcPts val="0"/>
                        </a:spcAft>
                        <a:buClr>
                          <a:schemeClr val="lt1"/>
                        </a:buClr>
                        <a:buSzPct val="25000"/>
                        <a:buFont typeface="Proxima Nova"/>
                        <a:buNone/>
                      </a:pPr>
                      <a:r>
                        <a:rPr lang="en-US" sz="1200" b="0" i="0" u="none" strike="noStrike" cap="none">
                          <a:solidFill>
                            <a:schemeClr val="lt1"/>
                          </a:solidFill>
                          <a:latin typeface="Proxima Nova"/>
                          <a:ea typeface="Proxima Nova"/>
                          <a:cs typeface="Proxima Nova"/>
                          <a:sym typeface="Proxima Nova"/>
                        </a:rPr>
                        <a:t>Short onboarding period for new developers.</a:t>
                      </a: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lt1"/>
                      </a:solidFill>
                      <a:prstDash val="solid"/>
                      <a:round/>
                      <a:headEnd type="none" w="med" len="med"/>
                      <a:tailEnd type="none" w="med" len="med"/>
                    </a:lnR>
                    <a:lnT w="12700" cap="flat" cmpd="sng">
                      <a:solidFill>
                        <a:schemeClr val="lt1"/>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23323D"/>
                    </a:solidFill>
                  </a:tcPr>
                </a:tc>
                <a:tc>
                  <a:txBody>
                    <a:bodyPr/>
                    <a:lstStyle/>
                    <a:p>
                      <a:pPr marL="0" marR="0" lvl="0" indent="0" algn="l" rtl="0">
                        <a:lnSpc>
                          <a:spcPct val="100000"/>
                        </a:lnSpc>
                        <a:spcBef>
                          <a:spcPts val="0"/>
                        </a:spcBef>
                        <a:spcAft>
                          <a:spcPts val="0"/>
                        </a:spcAft>
                        <a:buClr>
                          <a:schemeClr val="lt1"/>
                        </a:buClr>
                        <a:buSzPct val="25000"/>
                        <a:buFont typeface="Proxima Nova"/>
                        <a:buNone/>
                      </a:pPr>
                      <a:r>
                        <a:rPr lang="en-US" sz="1200" b="0" i="0" u="none" strike="noStrike" cap="none">
                          <a:solidFill>
                            <a:schemeClr val="lt1"/>
                          </a:solidFill>
                          <a:latin typeface="Proxima Nova"/>
                          <a:ea typeface="Proxima Nova"/>
                          <a:cs typeface="Proxima Nova"/>
                          <a:sym typeface="Proxima Nova"/>
                        </a:rPr>
                        <a:t>Larger codebase requires significant time to ramp up new team members.</a:t>
                      </a:r>
                    </a:p>
                  </a:txBody>
                  <a:tcPr marL="91450" marR="91450" marT="45725" marB="45725">
                    <a:lnL w="12700" cap="flat" cmpd="sng">
                      <a:solidFill>
                        <a:schemeClr val="lt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lt1"/>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23323D"/>
                    </a:solidFill>
                  </a:tcPr>
                </a:tc>
                <a:extLst>
                  <a:ext uri="{0D108BD9-81ED-4DB2-BD59-A6C34878D82A}">
                    <a16:rowId xmlns:a16="http://schemas.microsoft.com/office/drawing/2014/main" val="10008"/>
                  </a:ext>
                </a:extLst>
              </a:tr>
            </a:tbl>
          </a:graphicData>
        </a:graphic>
      </p:graphicFrame>
      <p:sp>
        <p:nvSpPr>
          <p:cNvPr id="75" name="Shape 75"/>
          <p:cNvSpPr/>
          <p:nvPr/>
        </p:nvSpPr>
        <p:spPr>
          <a:xfrm>
            <a:off x="653904" y="4348716"/>
            <a:ext cx="7634176" cy="552892"/>
          </a:xfrm>
          <a:prstGeom prst="rect">
            <a:avLst/>
          </a:prstGeom>
          <a:solidFill>
            <a:srgbClr val="22313C"/>
          </a:solid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76" name="Shape 76"/>
          <p:cNvSpPr/>
          <p:nvPr/>
        </p:nvSpPr>
        <p:spPr>
          <a:xfrm>
            <a:off x="653904" y="3795823"/>
            <a:ext cx="7634176" cy="552892"/>
          </a:xfrm>
          <a:prstGeom prst="rect">
            <a:avLst/>
          </a:prstGeom>
          <a:solidFill>
            <a:srgbClr val="22313C"/>
          </a:solid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77" name="Shape 77"/>
          <p:cNvSpPr/>
          <p:nvPr/>
        </p:nvSpPr>
        <p:spPr>
          <a:xfrm>
            <a:off x="648587" y="3242930"/>
            <a:ext cx="7634176" cy="552892"/>
          </a:xfrm>
          <a:prstGeom prst="rect">
            <a:avLst/>
          </a:prstGeom>
          <a:solidFill>
            <a:srgbClr val="22313C"/>
          </a:solid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78" name="Shape 78"/>
          <p:cNvSpPr/>
          <p:nvPr/>
        </p:nvSpPr>
        <p:spPr>
          <a:xfrm>
            <a:off x="653904" y="2787000"/>
            <a:ext cx="7634176" cy="552892"/>
          </a:xfrm>
          <a:prstGeom prst="rect">
            <a:avLst/>
          </a:prstGeom>
          <a:solidFill>
            <a:srgbClr val="22313C"/>
          </a:solid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79" name="Shape 79"/>
          <p:cNvSpPr/>
          <p:nvPr/>
        </p:nvSpPr>
        <p:spPr>
          <a:xfrm>
            <a:off x="648587" y="2362966"/>
            <a:ext cx="7634176" cy="471257"/>
          </a:xfrm>
          <a:prstGeom prst="rect">
            <a:avLst/>
          </a:prstGeom>
          <a:solidFill>
            <a:srgbClr val="22313C"/>
          </a:solid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80" name="Shape 80"/>
          <p:cNvSpPr/>
          <p:nvPr/>
        </p:nvSpPr>
        <p:spPr>
          <a:xfrm>
            <a:off x="753141" y="2045703"/>
            <a:ext cx="7634176" cy="332591"/>
          </a:xfrm>
          <a:prstGeom prst="rect">
            <a:avLst/>
          </a:prstGeom>
          <a:solidFill>
            <a:srgbClr val="22313C"/>
          </a:solid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81" name="Shape 81"/>
          <p:cNvSpPr/>
          <p:nvPr/>
        </p:nvSpPr>
        <p:spPr>
          <a:xfrm>
            <a:off x="648587" y="1536608"/>
            <a:ext cx="7634176" cy="556320"/>
          </a:xfrm>
          <a:prstGeom prst="rect">
            <a:avLst/>
          </a:prstGeom>
          <a:solidFill>
            <a:srgbClr val="22313C"/>
          </a:solid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82" name="Shape 82"/>
          <p:cNvSpPr/>
          <p:nvPr/>
        </p:nvSpPr>
        <p:spPr>
          <a:xfrm>
            <a:off x="648585" y="1062841"/>
            <a:ext cx="7634176" cy="477196"/>
          </a:xfrm>
          <a:prstGeom prst="rect">
            <a:avLst/>
          </a:prstGeom>
          <a:solidFill>
            <a:srgbClr val="22313C"/>
          </a:solidFill>
          <a:ln>
            <a:noFill/>
          </a:ln>
        </p:spPr>
        <p:txBody>
          <a:bodyPr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020919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8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
                                          </p:stCondLst>
                                        </p:cTn>
                                        <p:tgtEl>
                                          <p:spTgt spid="8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1"/>
                                          </p:stCondLst>
                                        </p:cTn>
                                        <p:tgtEl>
                                          <p:spTgt spid="8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1"/>
                                          </p:stCondLst>
                                        </p:cTn>
                                        <p:tgtEl>
                                          <p:spTgt spid="7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1"/>
                                          </p:stCondLst>
                                        </p:cTn>
                                        <p:tgtEl>
                                          <p:spTgt spid="7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1"/>
                                          </p:stCondLst>
                                        </p:cTn>
                                        <p:tgtEl>
                                          <p:spTgt spid="7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1"/>
                                          </p:stCondLst>
                                        </p:cTn>
                                        <p:tgtEl>
                                          <p:spTgt spid="7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1"/>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2" name="Shape 362"/>
          <p:cNvSpPr txBox="1">
            <a:spLocks noGrp="1"/>
          </p:cNvSpPr>
          <p:nvPr>
            <p:ph type="title"/>
          </p:nvPr>
        </p:nvSpPr>
        <p:spPr/>
        <p:txBody>
          <a:bodyPr/>
          <a:lstStyle/>
          <a:p>
            <a:pPr lvl="0"/>
            <a:r>
              <a:rPr lang="en-US" dirty="0"/>
              <a:t>Open Source and Flexible</a:t>
            </a:r>
          </a:p>
        </p:txBody>
      </p:sp>
      <p:sp>
        <p:nvSpPr>
          <p:cNvPr id="363" name="Shape 363"/>
          <p:cNvSpPr txBox="1">
            <a:spLocks noGrp="1"/>
          </p:cNvSpPr>
          <p:nvPr>
            <p:ph type="body" idx="1"/>
          </p:nvPr>
        </p:nvSpPr>
        <p:spPr/>
        <p:txBody>
          <a:bodyPr/>
          <a:lstStyle/>
          <a:p>
            <a:pPr lvl="0" indent="0">
              <a:buNone/>
            </a:pPr>
            <a:r>
              <a:rPr lang="en-US"/>
              <a:t>Steeltoe works...</a:t>
            </a:r>
          </a:p>
          <a:p>
            <a:pPr lvl="0" indent="0">
              <a:buNone/>
            </a:pPr>
            <a:r>
              <a:rPr lang="en-US"/>
              <a:t>- with .NET Core and with the .NET framework</a:t>
            </a:r>
          </a:p>
          <a:p>
            <a:pPr lvl="0" indent="0">
              <a:buNone/>
            </a:pPr>
            <a:r>
              <a:rPr lang="en-US"/>
              <a:t>- on Windows and on Linux</a:t>
            </a:r>
          </a:p>
          <a:p>
            <a:pPr lvl="0" indent="0">
              <a:buNone/>
            </a:pPr>
            <a:r>
              <a:rPr lang="en-US"/>
              <a:t>- standalone and running on Cloud Foundry</a:t>
            </a:r>
          </a:p>
          <a:p>
            <a:pPr lvl="0"/>
            <a:endParaRPr lang="en-US"/>
          </a:p>
          <a:p>
            <a:pPr lvl="0"/>
            <a:endParaRPr lang="en-US"/>
          </a:p>
          <a:p>
            <a:pPr lvl="0"/>
            <a:endParaRPr lang="en-US"/>
          </a:p>
          <a:p>
            <a:pPr lvl="0"/>
            <a:endParaRPr lang="en-US"/>
          </a:p>
          <a:p>
            <a:pPr lvl="0"/>
            <a:endParaRPr lang="en-US"/>
          </a:p>
          <a:p>
            <a:pPr lvl="0"/>
            <a:r>
              <a:rPr lang="en-US"/>
              <a:t>  </a:t>
            </a:r>
            <a:endParaRPr lang="en-US" dirty="0"/>
          </a:p>
        </p:txBody>
      </p:sp>
    </p:spTree>
    <p:extLst>
      <p:ext uri="{BB962C8B-B14F-4D97-AF65-F5344CB8AC3E}">
        <p14:creationId xmlns:p14="http://schemas.microsoft.com/office/powerpoint/2010/main" val="36805833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Shape 568"/>
          <p:cNvSpPr txBox="1">
            <a:spLocks noGrp="1"/>
          </p:cNvSpPr>
          <p:nvPr>
            <p:ph type="title"/>
          </p:nvPr>
        </p:nvSpPr>
        <p:spPr>
          <a:xfrm>
            <a:off x="457199" y="320038"/>
            <a:ext cx="8229600" cy="363600"/>
          </a:xfrm>
          <a:prstGeom prst="rect">
            <a:avLst/>
          </a:prstGeom>
        </p:spPr>
        <p:txBody>
          <a:bodyPr wrap="square" lIns="68575" tIns="68575" rIns="68575" bIns="68575" anchor="ctr" anchorCtr="0">
            <a:noAutofit/>
          </a:bodyPr>
          <a:lstStyle/>
          <a:p>
            <a:pPr lvl="0">
              <a:spcBef>
                <a:spcPts val="0"/>
              </a:spcBef>
              <a:buNone/>
            </a:pPr>
            <a:r>
              <a:rPr lang="en-US"/>
              <a:t>Other Concerns</a:t>
            </a:r>
          </a:p>
        </p:txBody>
      </p:sp>
      <p:sp>
        <p:nvSpPr>
          <p:cNvPr id="569" name="Shape 569"/>
          <p:cNvSpPr txBox="1">
            <a:spLocks noGrp="1"/>
          </p:cNvSpPr>
          <p:nvPr>
            <p:ph type="body" idx="1"/>
          </p:nvPr>
        </p:nvSpPr>
        <p:spPr>
          <a:xfrm>
            <a:off x="457200" y="1108074"/>
            <a:ext cx="8229600" cy="3082800"/>
          </a:xfrm>
          <a:prstGeom prst="rect">
            <a:avLst/>
          </a:prstGeom>
        </p:spPr>
        <p:txBody>
          <a:bodyPr wrap="square" lIns="68575" tIns="68575" rIns="68575" bIns="68575" anchor="t" anchorCtr="0">
            <a:noAutofit/>
          </a:bodyPr>
          <a:lstStyle/>
          <a:p>
            <a:pPr marL="457200" lvl="0" indent="-228600" rtl="0">
              <a:spcBef>
                <a:spcPts val="0"/>
              </a:spcBef>
            </a:pPr>
            <a:r>
              <a:rPr lang="en-US" sz="3200"/>
              <a:t>Standardized Security Framework</a:t>
            </a:r>
          </a:p>
          <a:p>
            <a:pPr marL="914400" lvl="1" indent="-228600" rtl="0">
              <a:spcBef>
                <a:spcPts val="0"/>
              </a:spcBef>
            </a:pPr>
            <a:r>
              <a:rPr lang="en-US"/>
              <a:t>Single place to improve</a:t>
            </a:r>
          </a:p>
          <a:p>
            <a:pPr marL="914400" lvl="1" indent="-228600" rtl="0">
              <a:spcBef>
                <a:spcPts val="0"/>
              </a:spcBef>
            </a:pPr>
            <a:r>
              <a:rPr lang="en-US"/>
              <a:t>Leverage routing services</a:t>
            </a:r>
          </a:p>
          <a:p>
            <a:pPr marL="457200" lvl="0" indent="-228600" rtl="0">
              <a:spcBef>
                <a:spcPts val="0"/>
              </a:spcBef>
            </a:pPr>
            <a:r>
              <a:rPr lang="en-US"/>
              <a:t>No resources to refactor</a:t>
            </a:r>
          </a:p>
          <a:p>
            <a:pPr marL="914400" lvl="1" indent="-228600" rtl="0">
              <a:spcBef>
                <a:spcPts val="0"/>
              </a:spcBef>
            </a:pPr>
            <a:r>
              <a:rPr lang="en-US"/>
              <a:t>Ongoing savings justify one-time change</a:t>
            </a:r>
          </a:p>
          <a:p>
            <a:pPr marL="914400" lvl="1" indent="-228600" rtl="0">
              <a:spcBef>
                <a:spcPts val="0"/>
              </a:spcBef>
            </a:pPr>
            <a:r>
              <a:rPr lang="en-US"/>
              <a:t>Not that difficult to do</a:t>
            </a:r>
          </a:p>
          <a:p>
            <a:pPr marL="914400" lvl="1" indent="-228600">
              <a:spcBef>
                <a:spcPts val="0"/>
              </a:spcBef>
            </a:pPr>
            <a:r>
              <a:rPr lang="en-US"/>
              <a:t>Change in culture through the entire organization</a:t>
            </a:r>
          </a:p>
        </p:txBody>
      </p:sp>
    </p:spTree>
    <p:extLst>
      <p:ext uri="{BB962C8B-B14F-4D97-AF65-F5344CB8AC3E}">
        <p14:creationId xmlns:p14="http://schemas.microsoft.com/office/powerpoint/2010/main" val="42846141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Shape 651"/>
          <p:cNvPicPr preferRelativeResize="0"/>
          <p:nvPr/>
        </p:nvPicPr>
        <p:blipFill rotWithShape="1">
          <a:blip r:embed="rId3">
            <a:alphaModFix/>
          </a:blip>
          <a:srcRect/>
          <a:stretch/>
        </p:blipFill>
        <p:spPr>
          <a:xfrm>
            <a:off x="-1" y="-6462"/>
            <a:ext cx="9167236" cy="5156574"/>
          </a:xfrm>
          <a:prstGeom prst="rect">
            <a:avLst/>
          </a:prstGeom>
          <a:noFill/>
          <a:ln>
            <a:noFill/>
          </a:ln>
        </p:spPr>
      </p:pic>
      <p:sp>
        <p:nvSpPr>
          <p:cNvPr id="652" name="Shape 652"/>
          <p:cNvSpPr txBox="1"/>
          <p:nvPr/>
        </p:nvSpPr>
        <p:spPr>
          <a:xfrm>
            <a:off x="446035" y="1487154"/>
            <a:ext cx="4333356" cy="1975188"/>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Roboto"/>
              <a:buNone/>
            </a:pPr>
            <a:br>
              <a:rPr lang="en-US" sz="4000" b="1" i="0" u="none" strike="noStrike" cap="none">
                <a:solidFill>
                  <a:schemeClr val="lt1"/>
                </a:solidFill>
                <a:latin typeface="Roboto"/>
                <a:ea typeface="Roboto"/>
                <a:cs typeface="Roboto"/>
                <a:sym typeface="Roboto"/>
              </a:rPr>
            </a:br>
            <a:r>
              <a:rPr lang="en-US" sz="4000" b="1">
                <a:solidFill>
                  <a:schemeClr val="lt1"/>
                </a:solidFill>
                <a:latin typeface="Roboto"/>
                <a:ea typeface="Roboto"/>
                <a:cs typeface="Roboto"/>
                <a:sym typeface="Roboto"/>
              </a:rPr>
              <a:t>Troubleshooting Windows Deployments</a:t>
            </a:r>
          </a:p>
        </p:txBody>
      </p:sp>
      <p:pic>
        <p:nvPicPr>
          <p:cNvPr id="653" name="Shape 653"/>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589868284"/>
      </p:ext>
    </p:extLst>
  </p:cSld>
  <p:clrMapOvr>
    <a:masterClrMapping/>
  </p:clrMapOvr>
  <p:transition spd="slow">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Shape 659"/>
          <p:cNvSpPr txBox="1">
            <a:spLocks noGrp="1"/>
          </p:cNvSpPr>
          <p:nvPr>
            <p:ph type="title"/>
          </p:nvPr>
        </p:nvSpPr>
        <p:spPr>
          <a:xfrm>
            <a:off x="457199" y="320038"/>
            <a:ext cx="8229600" cy="3636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a:t>Troubleshooting Windows Deployments</a:t>
            </a:r>
          </a:p>
        </p:txBody>
      </p:sp>
      <p:sp>
        <p:nvSpPr>
          <p:cNvPr id="660" name="Shape 660"/>
          <p:cNvSpPr txBox="1">
            <a:spLocks noGrp="1"/>
          </p:cNvSpPr>
          <p:nvPr>
            <p:ph type="body" idx="1"/>
          </p:nvPr>
        </p:nvSpPr>
        <p:spPr>
          <a:xfrm>
            <a:off x="457199" y="1108074"/>
            <a:ext cx="8546100" cy="3273000"/>
          </a:xfrm>
          <a:prstGeom prst="rect">
            <a:avLst/>
          </a:prstGeom>
          <a:noFill/>
          <a:ln>
            <a:noFill/>
          </a:ln>
        </p:spPr>
        <p:txBody>
          <a:bodyPr wrap="square" lIns="91425" tIns="45700" rIns="91425" bIns="45700" anchor="t" anchorCtr="0">
            <a:noAutofit/>
          </a:bodyPr>
          <a:lstStyle/>
          <a:p>
            <a:pPr marL="457200" marR="0" lvl="0" indent="-330884" algn="l" rtl="0">
              <a:lnSpc>
                <a:spcPct val="115000"/>
              </a:lnSpc>
              <a:spcBef>
                <a:spcPts val="0"/>
              </a:spcBef>
              <a:spcAft>
                <a:spcPts val="0"/>
              </a:spcAft>
              <a:buClr>
                <a:schemeClr val="lt1"/>
              </a:buClr>
              <a:buSzPct val="100000"/>
              <a:buFont typeface="Arial"/>
              <a:buChar char="•"/>
            </a:pPr>
            <a:r>
              <a:rPr lang="en-US" sz="1800" dirty="0"/>
              <a:t>Currently no ability to remote debug deployed application</a:t>
            </a:r>
          </a:p>
          <a:p>
            <a:pPr marL="457200" marR="0" lvl="0" indent="-330884" algn="l" rtl="0">
              <a:lnSpc>
                <a:spcPct val="115000"/>
              </a:lnSpc>
              <a:spcBef>
                <a:spcPts val="0"/>
              </a:spcBef>
              <a:spcAft>
                <a:spcPts val="0"/>
              </a:spcAft>
              <a:buClr>
                <a:schemeClr val="lt1"/>
              </a:buClr>
              <a:buSzPct val="100000"/>
              <a:buFont typeface="Arial"/>
              <a:buChar char="•"/>
            </a:pPr>
            <a:r>
              <a:rPr lang="en-US" sz="1800" dirty="0"/>
              <a:t>Don’t introduce changes until you have a running application</a:t>
            </a:r>
          </a:p>
          <a:p>
            <a:pPr marL="457200" marR="0" lvl="0" indent="-330884" algn="l" rtl="0">
              <a:lnSpc>
                <a:spcPct val="115000"/>
              </a:lnSpc>
              <a:spcBef>
                <a:spcPts val="0"/>
              </a:spcBef>
              <a:spcAft>
                <a:spcPts val="0"/>
              </a:spcAft>
              <a:buClr>
                <a:schemeClr val="lt1"/>
              </a:buClr>
              <a:buSzPct val="100000"/>
              <a:buFont typeface="Arial"/>
              <a:buChar char="•"/>
            </a:pPr>
            <a:r>
              <a:rPr lang="en-US" sz="1800" dirty="0"/>
              <a:t>Watch for transformations that may happen at build or deployment time (i.e. </a:t>
            </a:r>
            <a:r>
              <a:rPr lang="en-US" sz="1800" dirty="0" err="1"/>
              <a:t>web.release.config</a:t>
            </a:r>
            <a:r>
              <a:rPr lang="en-US" sz="1800" dirty="0"/>
              <a:t>)</a:t>
            </a:r>
          </a:p>
          <a:p>
            <a:pPr marL="457200" marR="0" lvl="0" indent="-330884" algn="l" rtl="0">
              <a:lnSpc>
                <a:spcPct val="115000"/>
              </a:lnSpc>
              <a:spcBef>
                <a:spcPts val="0"/>
              </a:spcBef>
              <a:spcAft>
                <a:spcPts val="0"/>
              </a:spcAft>
              <a:buClr>
                <a:schemeClr val="lt1"/>
              </a:buClr>
              <a:buSzPct val="100000"/>
              <a:buFont typeface="Arial"/>
              <a:buChar char="•"/>
            </a:pPr>
            <a:r>
              <a:rPr lang="en-US" sz="1800" dirty="0"/>
              <a:t>Review the </a:t>
            </a:r>
            <a:r>
              <a:rPr lang="en-US" sz="1800" dirty="0" err="1"/>
              <a:t>web.config</a:t>
            </a:r>
            <a:r>
              <a:rPr lang="en-US" sz="1800" dirty="0"/>
              <a:t> that is in the publish folder</a:t>
            </a:r>
          </a:p>
          <a:p>
            <a:pPr marL="457200" marR="0" lvl="0" indent="-330884" algn="l" rtl="0">
              <a:lnSpc>
                <a:spcPct val="115000"/>
              </a:lnSpc>
              <a:spcBef>
                <a:spcPts val="0"/>
              </a:spcBef>
              <a:spcAft>
                <a:spcPts val="0"/>
              </a:spcAft>
              <a:buClr>
                <a:schemeClr val="lt1"/>
              </a:buClr>
              <a:buSzPct val="100000"/>
              <a:buFont typeface="Arial"/>
              <a:buChar char="•"/>
            </a:pPr>
            <a:r>
              <a:rPr lang="en-US" sz="1800" dirty="0"/>
              <a:t>Turn custom errors off in the </a:t>
            </a:r>
            <a:r>
              <a:rPr lang="en-US" sz="1800" dirty="0" err="1"/>
              <a:t>web.config</a:t>
            </a:r>
            <a:r>
              <a:rPr lang="en-US" sz="1800" dirty="0"/>
              <a:t> </a:t>
            </a:r>
          </a:p>
          <a:p>
            <a:pPr marL="857250" marR="0" lvl="1" indent="-375820" algn="l" rtl="0">
              <a:lnSpc>
                <a:spcPct val="115000"/>
              </a:lnSpc>
              <a:spcBef>
                <a:spcPts val="0"/>
              </a:spcBef>
              <a:spcAft>
                <a:spcPts val="0"/>
              </a:spcAft>
              <a:buClr>
                <a:schemeClr val="lt1"/>
              </a:buClr>
              <a:buSzPct val="100000"/>
              <a:buFont typeface="Arial"/>
              <a:buChar char="–"/>
            </a:pPr>
            <a:r>
              <a:rPr lang="en-US" sz="1800" dirty="0"/>
              <a:t>valuable only if the application can start</a:t>
            </a:r>
          </a:p>
          <a:p>
            <a:pPr marL="857250" marR="0" lvl="1" indent="-375820" algn="l" rtl="0">
              <a:lnSpc>
                <a:spcPct val="115000"/>
              </a:lnSpc>
              <a:spcBef>
                <a:spcPts val="0"/>
              </a:spcBef>
              <a:spcAft>
                <a:spcPts val="0"/>
              </a:spcAft>
              <a:buClr>
                <a:schemeClr val="lt1"/>
              </a:buClr>
              <a:buSzPct val="100000"/>
              <a:buFont typeface="Arial"/>
              <a:buChar char="–"/>
            </a:pPr>
            <a:r>
              <a:rPr lang="en-US" sz="1800" dirty="0"/>
              <a:t>provides the call stack leading to the application error</a:t>
            </a:r>
          </a:p>
          <a:p>
            <a:pPr marL="457200" marR="0" lvl="0" indent="-330884" algn="l" rtl="0">
              <a:lnSpc>
                <a:spcPct val="115000"/>
              </a:lnSpc>
              <a:spcBef>
                <a:spcPts val="0"/>
              </a:spcBef>
              <a:spcAft>
                <a:spcPts val="0"/>
              </a:spcAft>
              <a:buClr>
                <a:schemeClr val="lt1"/>
              </a:buClr>
              <a:buSzPct val="100000"/>
              <a:buFont typeface="Arial"/>
              <a:buChar char="•"/>
            </a:pPr>
            <a:r>
              <a:rPr lang="en-US" sz="1800" dirty="0"/>
              <a:t>Test connection strings to check on the ability to login to services with the supplied credentials</a:t>
            </a:r>
          </a:p>
          <a:p>
            <a:pPr marL="457200" marR="0" lvl="0" indent="-330884" algn="l" rtl="0">
              <a:lnSpc>
                <a:spcPct val="115000"/>
              </a:lnSpc>
              <a:spcBef>
                <a:spcPts val="0"/>
              </a:spcBef>
              <a:spcAft>
                <a:spcPts val="0"/>
              </a:spcAft>
              <a:buClr>
                <a:schemeClr val="lt1"/>
              </a:buClr>
              <a:buSzPct val="100000"/>
              <a:buFont typeface="Arial"/>
              <a:buChar char="•"/>
            </a:pPr>
            <a:r>
              <a:rPr lang="en-US" sz="1800" dirty="0"/>
              <a:t>Remote into Stem Cell to view Event Logs (if available)</a:t>
            </a:r>
          </a:p>
        </p:txBody>
      </p:sp>
    </p:spTree>
    <p:extLst>
      <p:ext uri="{BB962C8B-B14F-4D97-AF65-F5344CB8AC3E}">
        <p14:creationId xmlns:p14="http://schemas.microsoft.com/office/powerpoint/2010/main" val="565994385"/>
      </p:ext>
    </p:extLst>
  </p:cSld>
  <p:clrMapOvr>
    <a:masterClrMapping/>
  </p:clrMapOvr>
  <p:transition spd="slow">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Shape 666"/>
          <p:cNvSpPr txBox="1">
            <a:spLocks noGrp="1"/>
          </p:cNvSpPr>
          <p:nvPr>
            <p:ph type="title"/>
          </p:nvPr>
        </p:nvSpPr>
        <p:spPr>
          <a:xfrm>
            <a:off x="457199" y="320038"/>
            <a:ext cx="8229600" cy="3636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a:t>Troubleshooting Windows Deployments</a:t>
            </a:r>
          </a:p>
        </p:txBody>
      </p:sp>
      <p:sp>
        <p:nvSpPr>
          <p:cNvPr id="667" name="Shape 667"/>
          <p:cNvSpPr txBox="1">
            <a:spLocks noGrp="1"/>
          </p:cNvSpPr>
          <p:nvPr>
            <p:ph type="body" idx="1"/>
          </p:nvPr>
        </p:nvSpPr>
        <p:spPr>
          <a:xfrm>
            <a:off x="457199" y="1108074"/>
            <a:ext cx="8546100" cy="3273000"/>
          </a:xfrm>
          <a:prstGeom prst="rect">
            <a:avLst/>
          </a:prstGeom>
          <a:noFill/>
          <a:ln>
            <a:noFill/>
          </a:ln>
        </p:spPr>
        <p:txBody>
          <a:bodyPr wrap="square" lIns="91425" tIns="45700" rIns="91425" bIns="45700" anchor="t" anchorCtr="0">
            <a:noAutofit/>
          </a:bodyPr>
          <a:lstStyle/>
          <a:p>
            <a:pPr marL="457200" marR="0" lvl="0" indent="-330884" algn="l" rtl="0">
              <a:lnSpc>
                <a:spcPct val="115000"/>
              </a:lnSpc>
              <a:spcBef>
                <a:spcPts val="0"/>
              </a:spcBef>
              <a:spcAft>
                <a:spcPts val="0"/>
              </a:spcAft>
              <a:buClr>
                <a:schemeClr val="lt1"/>
              </a:buClr>
              <a:buSzPct val="100000"/>
              <a:buFont typeface="Arial"/>
              <a:buChar char="•"/>
            </a:pPr>
            <a:r>
              <a:rPr lang="en-US" sz="1800" dirty="0"/>
              <a:t>502 Bad Gateway Errors happen before the application can fully start up and usually tied to issues in the </a:t>
            </a:r>
            <a:r>
              <a:rPr lang="en-US" sz="1800" dirty="0" err="1"/>
              <a:t>web.config</a:t>
            </a:r>
            <a:r>
              <a:rPr lang="en-US" sz="1800" dirty="0"/>
              <a:t> (if the application runs locally)</a:t>
            </a:r>
          </a:p>
          <a:p>
            <a:pPr marL="857250" marR="0" lvl="1" indent="-375820" algn="l" rtl="0">
              <a:lnSpc>
                <a:spcPct val="115000"/>
              </a:lnSpc>
              <a:spcBef>
                <a:spcPts val="0"/>
              </a:spcBef>
              <a:spcAft>
                <a:spcPts val="0"/>
              </a:spcAft>
              <a:buClr>
                <a:schemeClr val="lt1"/>
              </a:buClr>
              <a:buSzPct val="100000"/>
              <a:buFont typeface="Arial"/>
              <a:buChar char="–"/>
            </a:pPr>
            <a:r>
              <a:rPr lang="en-US" sz="1800" dirty="0"/>
              <a:t>missing files </a:t>
            </a:r>
          </a:p>
          <a:p>
            <a:pPr marL="857250" marR="0" lvl="1" indent="-375820" algn="l" rtl="0">
              <a:lnSpc>
                <a:spcPct val="115000"/>
              </a:lnSpc>
              <a:spcBef>
                <a:spcPts val="0"/>
              </a:spcBef>
              <a:spcAft>
                <a:spcPts val="0"/>
              </a:spcAft>
              <a:buClr>
                <a:schemeClr val="lt1"/>
              </a:buClr>
              <a:buSzPct val="100000"/>
              <a:buFont typeface="Arial"/>
              <a:buChar char="–"/>
            </a:pPr>
            <a:r>
              <a:rPr lang="en-US" sz="1800" dirty="0"/>
              <a:t>connection issues</a:t>
            </a:r>
          </a:p>
          <a:p>
            <a:pPr marL="857250" marR="0" lvl="1" indent="-375820" algn="l" rtl="0">
              <a:lnSpc>
                <a:spcPct val="115000"/>
              </a:lnSpc>
              <a:spcBef>
                <a:spcPts val="0"/>
              </a:spcBef>
              <a:spcAft>
                <a:spcPts val="0"/>
              </a:spcAft>
              <a:buClr>
                <a:schemeClr val="lt1"/>
              </a:buClr>
              <a:buSzPct val="100000"/>
              <a:buFont typeface="Arial"/>
              <a:buChar char="–"/>
            </a:pPr>
            <a:r>
              <a:rPr lang="en-US" sz="1800" dirty="0"/>
              <a:t>proxy issues</a:t>
            </a:r>
          </a:p>
          <a:p>
            <a:pPr marL="457200" lvl="0" indent="-330884" rtl="0">
              <a:lnSpc>
                <a:spcPct val="115000"/>
              </a:lnSpc>
              <a:spcBef>
                <a:spcPts val="0"/>
              </a:spcBef>
              <a:buClr>
                <a:schemeClr val="lt1"/>
              </a:buClr>
              <a:buSzPct val="100000"/>
              <a:buFont typeface="Arial"/>
              <a:buChar char="•"/>
            </a:pPr>
            <a:r>
              <a:rPr lang="en-US" sz="1800" dirty="0"/>
              <a:t>Have a clean installation of a Windows 2012 R2 IIS Server available to test running the application on a clean server</a:t>
            </a:r>
          </a:p>
          <a:p>
            <a:pPr marL="857250" lvl="1" indent="-375820" rtl="0">
              <a:lnSpc>
                <a:spcPct val="115000"/>
              </a:lnSpc>
              <a:spcBef>
                <a:spcPts val="0"/>
              </a:spcBef>
              <a:buClr>
                <a:schemeClr val="lt1"/>
              </a:buClr>
              <a:buSzPct val="100000"/>
              <a:buFont typeface="Arial"/>
              <a:buChar char="–"/>
            </a:pPr>
            <a:r>
              <a:rPr lang="en-US" sz="1800" dirty="0"/>
              <a:t>Should not be joined to a domain</a:t>
            </a:r>
          </a:p>
          <a:p>
            <a:pPr marL="857250" lvl="1" indent="-375820" rtl="0">
              <a:lnSpc>
                <a:spcPct val="115000"/>
              </a:lnSpc>
              <a:spcBef>
                <a:spcPts val="0"/>
              </a:spcBef>
              <a:buClr>
                <a:schemeClr val="lt1"/>
              </a:buClr>
              <a:buSzPct val="100000"/>
              <a:buFont typeface="Arial"/>
              <a:buChar char="–"/>
            </a:pPr>
            <a:r>
              <a:rPr lang="en-US" sz="1800" dirty="0"/>
              <a:t>If the application won’t run on the server, it will not run on PCF</a:t>
            </a:r>
          </a:p>
        </p:txBody>
      </p:sp>
    </p:spTree>
    <p:extLst>
      <p:ext uri="{BB962C8B-B14F-4D97-AF65-F5344CB8AC3E}">
        <p14:creationId xmlns:p14="http://schemas.microsoft.com/office/powerpoint/2010/main" val="2711637415"/>
      </p:ext>
    </p:extLst>
  </p:cSld>
  <p:clrMapOvr>
    <a:masterClrMapping/>
  </p:clrMapOvr>
  <p:transition spd="slow">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Shape 673"/>
          <p:cNvSpPr txBox="1">
            <a:spLocks noGrp="1"/>
          </p:cNvSpPr>
          <p:nvPr>
            <p:ph type="title"/>
          </p:nvPr>
        </p:nvSpPr>
        <p:spPr>
          <a:xfrm>
            <a:off x="457199" y="320038"/>
            <a:ext cx="8229600" cy="3636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a:t>Troubleshooting Database Access</a:t>
            </a:r>
          </a:p>
        </p:txBody>
      </p:sp>
      <p:sp>
        <p:nvSpPr>
          <p:cNvPr id="674" name="Shape 674"/>
          <p:cNvSpPr txBox="1">
            <a:spLocks noGrp="1"/>
          </p:cNvSpPr>
          <p:nvPr>
            <p:ph type="body" idx="1"/>
          </p:nvPr>
        </p:nvSpPr>
        <p:spPr>
          <a:xfrm>
            <a:off x="457199" y="864299"/>
            <a:ext cx="8546100" cy="3273000"/>
          </a:xfrm>
          <a:prstGeom prst="rect">
            <a:avLst/>
          </a:prstGeom>
          <a:noFill/>
          <a:ln>
            <a:noFill/>
          </a:ln>
        </p:spPr>
        <p:txBody>
          <a:bodyPr wrap="square" lIns="91425" tIns="45700" rIns="91425" bIns="45700" anchor="t" anchorCtr="0">
            <a:noAutofit/>
          </a:bodyPr>
          <a:lstStyle/>
          <a:p>
            <a:pPr marL="457200" marR="0" lvl="0" indent="-330884" algn="l" rtl="0">
              <a:lnSpc>
                <a:spcPct val="115000"/>
              </a:lnSpc>
              <a:spcBef>
                <a:spcPts val="0"/>
              </a:spcBef>
              <a:spcAft>
                <a:spcPts val="0"/>
              </a:spcAft>
              <a:buClr>
                <a:schemeClr val="lt1"/>
              </a:buClr>
              <a:buSzPct val="100000"/>
              <a:buFont typeface="Arial"/>
              <a:buChar char="•"/>
            </a:pPr>
            <a:r>
              <a:rPr lang="en-US" sz="1800"/>
              <a:t>Check access using database utilities or working applications to confirm connectivity and permissions</a:t>
            </a:r>
          </a:p>
          <a:p>
            <a:pPr marL="457200" marR="0" lvl="0" indent="-330884" algn="l" rtl="0">
              <a:lnSpc>
                <a:spcPct val="115000"/>
              </a:lnSpc>
              <a:spcBef>
                <a:spcPts val="0"/>
              </a:spcBef>
              <a:spcAft>
                <a:spcPts val="0"/>
              </a:spcAft>
              <a:buClr>
                <a:schemeClr val="lt1"/>
              </a:buClr>
              <a:buSzPct val="100000"/>
              <a:buFont typeface="Arial"/>
              <a:buChar char="•"/>
            </a:pPr>
            <a:r>
              <a:rPr lang="en-US" sz="1800"/>
              <a:t>FQDN or IP Address must be used to access the database server over TCP</a:t>
            </a:r>
          </a:p>
          <a:p>
            <a:pPr marL="457200" marR="0" lvl="0" indent="-330884" algn="l" rtl="0">
              <a:lnSpc>
                <a:spcPct val="115000"/>
              </a:lnSpc>
              <a:spcBef>
                <a:spcPts val="0"/>
              </a:spcBef>
              <a:spcAft>
                <a:spcPts val="0"/>
              </a:spcAft>
              <a:buClr>
                <a:schemeClr val="lt1"/>
              </a:buClr>
              <a:buSzPct val="100000"/>
              <a:buFont typeface="Arial"/>
              <a:buChar char="•"/>
            </a:pPr>
            <a:r>
              <a:rPr lang="en-US" sz="1800"/>
              <a:t>.NET Applications utilize connection strings in the web.config during runtime</a:t>
            </a:r>
          </a:p>
          <a:p>
            <a:pPr marL="857250" marR="0" lvl="1" indent="-375820" algn="l" rtl="0">
              <a:lnSpc>
                <a:spcPct val="115000"/>
              </a:lnSpc>
              <a:spcBef>
                <a:spcPts val="0"/>
              </a:spcBef>
              <a:spcAft>
                <a:spcPts val="0"/>
              </a:spcAft>
              <a:buClr>
                <a:schemeClr val="lt1"/>
              </a:buClr>
              <a:buSzPct val="100000"/>
              <a:buFont typeface="Arial"/>
              <a:buChar char="–"/>
            </a:pPr>
            <a:r>
              <a:rPr lang="en-US" sz="1800"/>
              <a:t>Applications should still run without needing any modifications</a:t>
            </a:r>
          </a:p>
          <a:p>
            <a:pPr marL="857250" marR="0" lvl="1" indent="-375820" algn="l" rtl="0">
              <a:lnSpc>
                <a:spcPct val="115000"/>
              </a:lnSpc>
              <a:spcBef>
                <a:spcPts val="0"/>
              </a:spcBef>
              <a:spcAft>
                <a:spcPts val="0"/>
              </a:spcAft>
              <a:buClr>
                <a:schemeClr val="lt1"/>
              </a:buClr>
              <a:buSzPct val="100000"/>
              <a:buFont typeface="Arial"/>
              <a:buChar char="–"/>
            </a:pPr>
            <a:r>
              <a:rPr lang="en-US" sz="1800"/>
              <a:t>Use the User Provided Service for connection string information if build deployments are not using token replacement</a:t>
            </a:r>
          </a:p>
          <a:p>
            <a:pPr marL="457200" marR="0" lvl="0" indent="-330884" algn="l" rtl="0">
              <a:lnSpc>
                <a:spcPct val="115000"/>
              </a:lnSpc>
              <a:spcBef>
                <a:spcPts val="0"/>
              </a:spcBef>
              <a:spcAft>
                <a:spcPts val="0"/>
              </a:spcAft>
              <a:buClr>
                <a:schemeClr val="lt1"/>
              </a:buClr>
              <a:buSzPct val="100000"/>
              <a:buFont typeface="Arial"/>
              <a:buChar char="•"/>
            </a:pPr>
            <a:r>
              <a:rPr lang="en-US" sz="1800"/>
              <a:t>If Entity Frameworks is used in the application, there is a good possibility that the databases can be migrated to PCF MySQL</a:t>
            </a:r>
          </a:p>
          <a:p>
            <a:pPr marL="857250" marR="0" lvl="1" indent="-375820" algn="l" rtl="0">
              <a:lnSpc>
                <a:spcPct val="115000"/>
              </a:lnSpc>
              <a:spcBef>
                <a:spcPts val="0"/>
              </a:spcBef>
              <a:spcAft>
                <a:spcPts val="0"/>
              </a:spcAft>
              <a:buClr>
                <a:schemeClr val="lt1"/>
              </a:buClr>
              <a:buSzPct val="100000"/>
              <a:buFont typeface="Arial"/>
              <a:buChar char="–"/>
            </a:pPr>
            <a:r>
              <a:rPr lang="en-US" sz="1800"/>
              <a:t>Utilize Database Migrations to seed the databases</a:t>
            </a:r>
          </a:p>
          <a:p>
            <a:pPr marL="857250" marR="0" lvl="1" indent="-375820" algn="l" rtl="0">
              <a:lnSpc>
                <a:spcPct val="115000"/>
              </a:lnSpc>
              <a:spcBef>
                <a:spcPts val="0"/>
              </a:spcBef>
              <a:spcAft>
                <a:spcPts val="0"/>
              </a:spcAft>
              <a:buClr>
                <a:schemeClr val="lt1"/>
              </a:buClr>
              <a:buSzPct val="100000"/>
              <a:buFont typeface="Arial"/>
              <a:buChar char="–"/>
            </a:pPr>
            <a:r>
              <a:rPr lang="en-US" sz="1800"/>
              <a:t>Be aware of any back-end database triggers </a:t>
            </a:r>
          </a:p>
        </p:txBody>
      </p:sp>
    </p:spTree>
    <p:extLst>
      <p:ext uri="{BB962C8B-B14F-4D97-AF65-F5344CB8AC3E}">
        <p14:creationId xmlns:p14="http://schemas.microsoft.com/office/powerpoint/2010/main" val="1647385602"/>
      </p:ext>
    </p:extLst>
  </p:cSld>
  <p:clrMapOvr>
    <a:masterClrMapping/>
  </p:clrMapOvr>
  <p:transition spd="slow">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679" name="Shape 679"/>
          <p:cNvPicPr preferRelativeResize="0"/>
          <p:nvPr/>
        </p:nvPicPr>
        <p:blipFill rotWithShape="1">
          <a:blip r:embed="rId3">
            <a:alphaModFix/>
          </a:blip>
          <a:srcRect/>
          <a:stretch/>
        </p:blipFill>
        <p:spPr>
          <a:xfrm>
            <a:off x="-1" y="-6461"/>
            <a:ext cx="9167100" cy="5156700"/>
          </a:xfrm>
          <a:prstGeom prst="rect">
            <a:avLst/>
          </a:prstGeom>
          <a:noFill/>
          <a:ln>
            <a:noFill/>
          </a:ln>
        </p:spPr>
      </p:pic>
      <p:sp>
        <p:nvSpPr>
          <p:cNvPr id="680" name="Shape 680"/>
          <p:cNvSpPr txBox="1"/>
          <p:nvPr/>
        </p:nvSpPr>
        <p:spPr>
          <a:xfrm>
            <a:off x="446035" y="1487154"/>
            <a:ext cx="4333500" cy="19752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Roboto"/>
              <a:buNone/>
            </a:pPr>
            <a:br>
              <a:rPr lang="en-US" sz="4000" b="1" i="0" u="none" strike="noStrike" cap="none">
                <a:solidFill>
                  <a:schemeClr val="lt1"/>
                </a:solidFill>
                <a:latin typeface="Roboto"/>
                <a:ea typeface="Roboto"/>
                <a:cs typeface="Roboto"/>
                <a:sym typeface="Roboto"/>
              </a:rPr>
            </a:br>
            <a:r>
              <a:rPr lang="en-US" sz="4000" b="1">
                <a:solidFill>
                  <a:schemeClr val="lt1"/>
                </a:solidFill>
                <a:latin typeface="Roboto"/>
                <a:ea typeface="Roboto"/>
                <a:cs typeface="Roboto"/>
                <a:sym typeface="Roboto"/>
              </a:rPr>
              <a:t>CI-CD Pipelines using VSTS/TFS</a:t>
            </a:r>
          </a:p>
        </p:txBody>
      </p:sp>
      <p:pic>
        <p:nvPicPr>
          <p:cNvPr id="681" name="Shape 681"/>
          <p:cNvPicPr preferRelativeResize="0"/>
          <p:nvPr/>
        </p:nvPicPr>
        <p:blipFill rotWithShape="1">
          <a:blip r:embed="rId4">
            <a:alphaModFix/>
          </a:blip>
          <a:srcRect/>
          <a:stretch/>
        </p:blipFill>
        <p:spPr>
          <a:xfrm>
            <a:off x="566612" y="0"/>
            <a:ext cx="2046000" cy="801899"/>
          </a:xfrm>
          <a:prstGeom prst="rect">
            <a:avLst/>
          </a:prstGeom>
          <a:noFill/>
          <a:ln>
            <a:noFill/>
          </a:ln>
        </p:spPr>
      </p:pic>
    </p:spTree>
    <p:extLst>
      <p:ext uri="{BB962C8B-B14F-4D97-AF65-F5344CB8AC3E}">
        <p14:creationId xmlns:p14="http://schemas.microsoft.com/office/powerpoint/2010/main" val="4110932541"/>
      </p:ext>
    </p:extLst>
  </p:cSld>
  <p:clrMapOvr>
    <a:masterClrMapping/>
  </p:clrMapOvr>
  <p:transition spd="slow">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Shape 687"/>
          <p:cNvSpPr txBox="1">
            <a:spLocks noGrp="1"/>
          </p:cNvSpPr>
          <p:nvPr>
            <p:ph type="title"/>
          </p:nvPr>
        </p:nvSpPr>
        <p:spPr>
          <a:xfrm>
            <a:off x="457199" y="320038"/>
            <a:ext cx="8229600" cy="3636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a:t>CI/CD Pipelines with TFS/VSTS</a:t>
            </a:r>
          </a:p>
        </p:txBody>
      </p:sp>
      <p:sp>
        <p:nvSpPr>
          <p:cNvPr id="688" name="Shape 688"/>
          <p:cNvSpPr txBox="1">
            <a:spLocks noGrp="1"/>
          </p:cNvSpPr>
          <p:nvPr>
            <p:ph type="body" idx="1"/>
          </p:nvPr>
        </p:nvSpPr>
        <p:spPr>
          <a:xfrm>
            <a:off x="457199" y="1108074"/>
            <a:ext cx="8546100" cy="3273000"/>
          </a:xfrm>
          <a:prstGeom prst="rect">
            <a:avLst/>
          </a:prstGeom>
          <a:noFill/>
          <a:ln>
            <a:noFill/>
          </a:ln>
        </p:spPr>
        <p:txBody>
          <a:bodyPr wrap="square" lIns="91425" tIns="45700" rIns="91425" bIns="45700" anchor="t" anchorCtr="0">
            <a:noAutofit/>
          </a:bodyPr>
          <a:lstStyle/>
          <a:p>
            <a:pPr marL="457200" marR="0" lvl="0" indent="-330884" algn="l" rtl="0">
              <a:lnSpc>
                <a:spcPct val="115000"/>
              </a:lnSpc>
              <a:spcBef>
                <a:spcPts val="0"/>
              </a:spcBef>
              <a:spcAft>
                <a:spcPts val="0"/>
              </a:spcAft>
              <a:buClr>
                <a:schemeClr val="lt1"/>
              </a:buClr>
              <a:buSzPct val="100000"/>
              <a:buFont typeface="Arial"/>
              <a:buChar char="•"/>
            </a:pPr>
            <a:r>
              <a:rPr lang="en-US" sz="1800"/>
              <a:t>Many Enterprises use Microsoft’s Team Foundation Services/Visual Studio Team Services for Source Code Management</a:t>
            </a:r>
          </a:p>
          <a:p>
            <a:pPr marL="857250" marR="0" lvl="1" indent="-375820" algn="l" rtl="0">
              <a:lnSpc>
                <a:spcPct val="115000"/>
              </a:lnSpc>
              <a:spcBef>
                <a:spcPts val="0"/>
              </a:spcBef>
              <a:spcAft>
                <a:spcPts val="0"/>
              </a:spcAft>
              <a:buClr>
                <a:schemeClr val="lt1"/>
              </a:buClr>
              <a:buSzPct val="100000"/>
              <a:buFont typeface="Arial"/>
              <a:buChar char="–"/>
            </a:pPr>
            <a:r>
              <a:rPr lang="en-US" sz="1800"/>
              <a:t>Visual Studio Team Services 2017 is recommended for building .NET Core applications</a:t>
            </a:r>
          </a:p>
          <a:p>
            <a:pPr marL="457200" marR="0" lvl="0" indent="-330884" algn="l" rtl="0">
              <a:lnSpc>
                <a:spcPct val="115000"/>
              </a:lnSpc>
              <a:spcBef>
                <a:spcPts val="0"/>
              </a:spcBef>
              <a:spcAft>
                <a:spcPts val="0"/>
              </a:spcAft>
              <a:buClr>
                <a:schemeClr val="lt1"/>
              </a:buClr>
              <a:buSzPct val="100000"/>
              <a:buFont typeface="Arial"/>
              <a:buChar char="•"/>
            </a:pPr>
            <a:r>
              <a:rPr lang="en-US" sz="1800"/>
              <a:t>Cloud Foundry plug-in available from Microsoft in the marketplace</a:t>
            </a:r>
          </a:p>
          <a:p>
            <a:pPr marL="857250" lvl="1" indent="-375820" rtl="0">
              <a:lnSpc>
                <a:spcPct val="115000"/>
              </a:lnSpc>
              <a:spcBef>
                <a:spcPts val="0"/>
              </a:spcBef>
              <a:buClr>
                <a:schemeClr val="lt1"/>
              </a:buClr>
              <a:buSzPct val="100000"/>
              <a:buFont typeface="Arial"/>
              <a:buChar char="–"/>
            </a:pPr>
            <a:r>
              <a:rPr lang="en-US" sz="1800"/>
              <a:t>Allows for easy deployment into Cloud Foundry</a:t>
            </a:r>
          </a:p>
          <a:p>
            <a:pPr marL="857250" marR="0" lvl="1" indent="-375820" algn="l" rtl="0">
              <a:lnSpc>
                <a:spcPct val="115000"/>
              </a:lnSpc>
              <a:spcBef>
                <a:spcPts val="0"/>
              </a:spcBef>
              <a:spcAft>
                <a:spcPts val="0"/>
              </a:spcAft>
              <a:buClr>
                <a:schemeClr val="lt1"/>
              </a:buClr>
              <a:buSzPct val="100000"/>
              <a:buFont typeface="Arial"/>
              <a:buChar char="–"/>
            </a:pPr>
            <a:r>
              <a:rPr lang="en-US" sz="1800"/>
              <a:t>Automated CI/CD Pipelines can be created to push directly into PCF</a:t>
            </a:r>
          </a:p>
          <a:p>
            <a:pPr marL="857250" marR="0" lvl="1" indent="-375820" algn="l" rtl="0">
              <a:lnSpc>
                <a:spcPct val="115000"/>
              </a:lnSpc>
              <a:spcBef>
                <a:spcPts val="0"/>
              </a:spcBef>
              <a:spcAft>
                <a:spcPts val="0"/>
              </a:spcAft>
              <a:buClr>
                <a:schemeClr val="lt1"/>
              </a:buClr>
              <a:buSzPct val="100000"/>
              <a:buFont typeface="Arial"/>
              <a:buChar char="–"/>
            </a:pPr>
            <a:r>
              <a:rPr lang="en-US" sz="1800"/>
              <a:t>Easily implement Blue/Green deployments</a:t>
            </a:r>
          </a:p>
          <a:p>
            <a:pPr marL="457200" marR="0" lvl="0" indent="-330884" algn="l" rtl="0">
              <a:lnSpc>
                <a:spcPct val="115000"/>
              </a:lnSpc>
              <a:spcBef>
                <a:spcPts val="0"/>
              </a:spcBef>
              <a:spcAft>
                <a:spcPts val="0"/>
              </a:spcAft>
              <a:buClr>
                <a:schemeClr val="lt1"/>
              </a:buClr>
              <a:buSzPct val="100000"/>
              <a:buFont typeface="Arial"/>
              <a:buChar char="•"/>
            </a:pPr>
            <a:r>
              <a:rPr lang="en-US" sz="1800"/>
              <a:t>Some organizations use token replacement tools at deployment time to generate the login information for their connection strings</a:t>
            </a:r>
          </a:p>
          <a:p>
            <a:pPr marL="0" marR="0" lvl="0" indent="0" algn="l" rtl="0">
              <a:lnSpc>
                <a:spcPct val="115000"/>
              </a:lnSpc>
              <a:spcBef>
                <a:spcPts val="0"/>
              </a:spcBef>
              <a:spcAft>
                <a:spcPts val="0"/>
              </a:spcAft>
              <a:buNone/>
            </a:pPr>
            <a:endParaRPr sz="1800"/>
          </a:p>
          <a:p>
            <a:pPr marL="0" marR="0" lvl="0" indent="0" algn="l" rtl="0">
              <a:lnSpc>
                <a:spcPct val="115000"/>
              </a:lnSpc>
              <a:spcBef>
                <a:spcPts val="0"/>
              </a:spcBef>
              <a:spcAft>
                <a:spcPts val="0"/>
              </a:spcAft>
              <a:buNone/>
            </a:pPr>
            <a:endParaRPr sz="1800"/>
          </a:p>
        </p:txBody>
      </p:sp>
    </p:spTree>
    <p:extLst>
      <p:ext uri="{BB962C8B-B14F-4D97-AF65-F5344CB8AC3E}">
        <p14:creationId xmlns:p14="http://schemas.microsoft.com/office/powerpoint/2010/main" val="2258711601"/>
      </p:ext>
    </p:extLst>
  </p:cSld>
  <p:clrMapOvr>
    <a:masterClrMapping/>
  </p:clrMapOvr>
  <p:transition spd="slow">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Shape 694"/>
          <p:cNvSpPr txBox="1">
            <a:spLocks noGrp="1"/>
          </p:cNvSpPr>
          <p:nvPr>
            <p:ph type="title"/>
          </p:nvPr>
        </p:nvSpPr>
        <p:spPr>
          <a:xfrm>
            <a:off x="457199" y="320038"/>
            <a:ext cx="8229600" cy="3636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a:t>Building CI/CD Pipelines with TFS/VSTS</a:t>
            </a:r>
          </a:p>
        </p:txBody>
      </p:sp>
      <p:sp>
        <p:nvSpPr>
          <p:cNvPr id="695" name="Shape 695"/>
          <p:cNvSpPr txBox="1">
            <a:spLocks noGrp="1"/>
          </p:cNvSpPr>
          <p:nvPr>
            <p:ph type="body" idx="1"/>
          </p:nvPr>
        </p:nvSpPr>
        <p:spPr>
          <a:xfrm>
            <a:off x="457199" y="1108074"/>
            <a:ext cx="8546100" cy="3273000"/>
          </a:xfrm>
          <a:prstGeom prst="rect">
            <a:avLst/>
          </a:prstGeom>
          <a:noFill/>
          <a:ln>
            <a:noFill/>
          </a:ln>
        </p:spPr>
        <p:txBody>
          <a:bodyPr wrap="square" lIns="91425" tIns="45700" rIns="91425" bIns="45700" anchor="t" anchorCtr="0">
            <a:noAutofit/>
          </a:bodyPr>
          <a:lstStyle/>
          <a:p>
            <a:pPr marL="457200" marR="0" lvl="0" indent="-330884" algn="l" rtl="0">
              <a:lnSpc>
                <a:spcPct val="115000"/>
              </a:lnSpc>
              <a:spcBef>
                <a:spcPts val="0"/>
              </a:spcBef>
              <a:spcAft>
                <a:spcPts val="0"/>
              </a:spcAft>
              <a:buClr>
                <a:schemeClr val="lt1"/>
              </a:buClr>
              <a:buSzPct val="100000"/>
              <a:buFont typeface="Arial"/>
              <a:buChar char="•"/>
            </a:pPr>
            <a:r>
              <a:rPr lang="en-US" sz="1800"/>
              <a:t>Create a free account at </a:t>
            </a:r>
            <a:r>
              <a:rPr lang="en-US" sz="1800" u="sng">
                <a:solidFill>
                  <a:schemeClr val="hlink"/>
                </a:solidFill>
                <a:hlinkClick r:id="rId3"/>
              </a:rPr>
              <a:t>visualstudio.com</a:t>
            </a:r>
            <a:r>
              <a:rPr lang="en-US" sz="1800"/>
              <a:t> </a:t>
            </a:r>
          </a:p>
          <a:p>
            <a:pPr marL="457200" marR="0" lvl="0" indent="-330884" algn="l" rtl="0">
              <a:lnSpc>
                <a:spcPct val="115000"/>
              </a:lnSpc>
              <a:spcBef>
                <a:spcPts val="0"/>
              </a:spcBef>
              <a:spcAft>
                <a:spcPts val="0"/>
              </a:spcAft>
              <a:buClr>
                <a:schemeClr val="lt1"/>
              </a:buClr>
              <a:buSzPct val="100000"/>
              <a:buFont typeface="Arial"/>
              <a:buChar char="•"/>
            </a:pPr>
            <a:r>
              <a:rPr lang="en-US" sz="1800"/>
              <a:t>Install the CF Plug-in from the Marketplace</a:t>
            </a:r>
          </a:p>
          <a:p>
            <a:pPr marL="457200" marR="0" lvl="0" indent="-330884" algn="l" rtl="0">
              <a:lnSpc>
                <a:spcPct val="115000"/>
              </a:lnSpc>
              <a:spcBef>
                <a:spcPts val="0"/>
              </a:spcBef>
              <a:spcAft>
                <a:spcPts val="0"/>
              </a:spcAft>
              <a:buClr>
                <a:schemeClr val="lt1"/>
              </a:buClr>
              <a:buSzPct val="100000"/>
              <a:buFont typeface="Arial"/>
              <a:buChar char="•"/>
            </a:pPr>
            <a:r>
              <a:rPr lang="en-US" sz="1800"/>
              <a:t>Windows CF CLI needs to be available to the build agent</a:t>
            </a:r>
          </a:p>
          <a:p>
            <a:pPr marL="457200" marR="0" lvl="0" indent="-330884" algn="l" rtl="0">
              <a:lnSpc>
                <a:spcPct val="115000"/>
              </a:lnSpc>
              <a:spcBef>
                <a:spcPts val="0"/>
              </a:spcBef>
              <a:spcAft>
                <a:spcPts val="0"/>
              </a:spcAft>
              <a:buClr>
                <a:schemeClr val="lt1"/>
              </a:buClr>
              <a:buSzPct val="100000"/>
              <a:buFont typeface="Arial"/>
              <a:buChar char="•"/>
            </a:pPr>
            <a:r>
              <a:rPr lang="en-US" sz="1800"/>
              <a:t>Can utilize internal and external repositories for build and deployment (github.com, Jenkins, etc.)</a:t>
            </a:r>
          </a:p>
          <a:p>
            <a:pPr marL="457200" marR="0" lvl="0" indent="-330884" algn="l" rtl="0">
              <a:lnSpc>
                <a:spcPct val="115000"/>
              </a:lnSpc>
              <a:spcBef>
                <a:spcPts val="0"/>
              </a:spcBef>
              <a:spcAft>
                <a:spcPts val="0"/>
              </a:spcAft>
              <a:buClr>
                <a:schemeClr val="lt1"/>
              </a:buClr>
              <a:buSzPct val="100000"/>
              <a:buFont typeface="Arial"/>
              <a:buChar char="•"/>
            </a:pPr>
            <a:r>
              <a:rPr lang="en-US" sz="1800"/>
              <a:t>Configure builds to use file publish methods vs installation packaging</a:t>
            </a:r>
          </a:p>
          <a:p>
            <a:pPr marL="457200" marR="0" lvl="0" indent="-330884" algn="l" rtl="0">
              <a:lnSpc>
                <a:spcPct val="115000"/>
              </a:lnSpc>
              <a:spcBef>
                <a:spcPts val="0"/>
              </a:spcBef>
              <a:spcAft>
                <a:spcPts val="0"/>
              </a:spcAft>
              <a:buClr>
                <a:schemeClr val="lt1"/>
              </a:buClr>
              <a:buSzPct val="100000"/>
              <a:buFont typeface="Arial"/>
              <a:buChar char="•"/>
            </a:pPr>
            <a:r>
              <a:rPr lang="en-US" sz="1800"/>
              <a:t>Create the service endpoints using deployment accounts</a:t>
            </a:r>
          </a:p>
          <a:p>
            <a:pPr marL="457200" marR="0" lvl="0" indent="-330884" algn="l" rtl="0">
              <a:lnSpc>
                <a:spcPct val="115000"/>
              </a:lnSpc>
              <a:spcBef>
                <a:spcPts val="0"/>
              </a:spcBef>
              <a:spcAft>
                <a:spcPts val="0"/>
              </a:spcAft>
              <a:buClr>
                <a:schemeClr val="lt1"/>
              </a:buClr>
              <a:buSzPct val="100000"/>
              <a:buFont typeface="Arial"/>
              <a:buChar char="•"/>
            </a:pPr>
            <a:r>
              <a:rPr lang="en-US" sz="1800"/>
              <a:t>Blue/Green Deployments easily implemented in minutes</a:t>
            </a:r>
          </a:p>
          <a:p>
            <a:pPr marL="0" marR="0" lvl="0" indent="0" algn="l" rtl="0">
              <a:lnSpc>
                <a:spcPct val="115000"/>
              </a:lnSpc>
              <a:spcBef>
                <a:spcPts val="0"/>
              </a:spcBef>
              <a:spcAft>
                <a:spcPts val="0"/>
              </a:spcAft>
              <a:buNone/>
            </a:pPr>
            <a:endParaRPr sz="1800"/>
          </a:p>
          <a:p>
            <a:pPr marL="457200" marR="0" lvl="0" indent="-330884" algn="l" rtl="0">
              <a:lnSpc>
                <a:spcPct val="115000"/>
              </a:lnSpc>
              <a:spcBef>
                <a:spcPts val="0"/>
              </a:spcBef>
              <a:spcAft>
                <a:spcPts val="0"/>
              </a:spcAft>
              <a:buClr>
                <a:schemeClr val="lt1"/>
              </a:buClr>
              <a:buSzPct val="100000"/>
              <a:buFont typeface="Arial"/>
              <a:buChar char="•"/>
            </a:pPr>
            <a:r>
              <a:rPr lang="en-US" sz="1800"/>
              <a:t>Step-by-step Implementation Recipe/Guide is available at:</a:t>
            </a:r>
          </a:p>
          <a:p>
            <a:pPr marL="457200" marR="0" lvl="0" indent="0" rtl="0">
              <a:lnSpc>
                <a:spcPct val="115000"/>
              </a:lnSpc>
              <a:spcBef>
                <a:spcPts val="0"/>
              </a:spcBef>
              <a:spcAft>
                <a:spcPts val="0"/>
              </a:spcAft>
              <a:buNone/>
            </a:pPr>
            <a:r>
              <a:rPr lang="en-US" sz="1800" u="sng">
                <a:solidFill>
                  <a:schemeClr val="hlink"/>
                </a:solidFill>
                <a:hlinkClick r:id="rId4"/>
              </a:rPr>
              <a:t>TFS/VSTS PCF CI-CD Guide</a:t>
            </a:r>
          </a:p>
          <a:p>
            <a:pPr marL="0" marR="0" lvl="0" indent="0" algn="l" rtl="0">
              <a:lnSpc>
                <a:spcPct val="115000"/>
              </a:lnSpc>
              <a:spcBef>
                <a:spcPts val="0"/>
              </a:spcBef>
              <a:spcAft>
                <a:spcPts val="0"/>
              </a:spcAft>
              <a:buNone/>
            </a:pPr>
            <a:endParaRPr sz="1800"/>
          </a:p>
        </p:txBody>
      </p:sp>
    </p:spTree>
    <p:extLst>
      <p:ext uri="{BB962C8B-B14F-4D97-AF65-F5344CB8AC3E}">
        <p14:creationId xmlns:p14="http://schemas.microsoft.com/office/powerpoint/2010/main" val="953651779"/>
      </p:ext>
    </p:extLst>
  </p:cSld>
  <p:clrMapOvr>
    <a:masterClrMapping/>
  </p:clrMapOvr>
  <p:transition spd="slow">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pic>
        <p:nvPicPr>
          <p:cNvPr id="700" name="Shape 700"/>
          <p:cNvPicPr preferRelativeResize="0"/>
          <p:nvPr/>
        </p:nvPicPr>
        <p:blipFill rotWithShape="1">
          <a:blip r:embed="rId3">
            <a:alphaModFix/>
          </a:blip>
          <a:srcRect/>
          <a:stretch/>
        </p:blipFill>
        <p:spPr>
          <a:xfrm>
            <a:off x="-1" y="-6461"/>
            <a:ext cx="9167100" cy="5156700"/>
          </a:xfrm>
          <a:prstGeom prst="rect">
            <a:avLst/>
          </a:prstGeom>
          <a:noFill/>
          <a:ln>
            <a:noFill/>
          </a:ln>
        </p:spPr>
      </p:pic>
      <p:sp>
        <p:nvSpPr>
          <p:cNvPr id="701" name="Shape 701"/>
          <p:cNvSpPr txBox="1"/>
          <p:nvPr/>
        </p:nvSpPr>
        <p:spPr>
          <a:xfrm>
            <a:off x="446035" y="1487154"/>
            <a:ext cx="3965100" cy="19752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4000" b="1">
                <a:solidFill>
                  <a:schemeClr val="lt1"/>
                </a:solidFill>
                <a:latin typeface="Roboto"/>
                <a:ea typeface="Roboto"/>
                <a:cs typeface="Roboto"/>
                <a:sym typeface="Roboto"/>
              </a:rPr>
              <a:t>CI-CD Demo</a:t>
            </a:r>
          </a:p>
        </p:txBody>
      </p:sp>
      <p:pic>
        <p:nvPicPr>
          <p:cNvPr id="702" name="Shape 702"/>
          <p:cNvPicPr preferRelativeResize="0"/>
          <p:nvPr/>
        </p:nvPicPr>
        <p:blipFill rotWithShape="1">
          <a:blip r:embed="rId4">
            <a:alphaModFix/>
          </a:blip>
          <a:srcRect/>
          <a:stretch/>
        </p:blipFill>
        <p:spPr>
          <a:xfrm>
            <a:off x="566612" y="0"/>
            <a:ext cx="2046000" cy="801899"/>
          </a:xfrm>
          <a:prstGeom prst="rect">
            <a:avLst/>
          </a:prstGeom>
          <a:noFill/>
          <a:ln>
            <a:noFill/>
          </a:ln>
        </p:spPr>
      </p:pic>
    </p:spTree>
    <p:extLst>
      <p:ext uri="{BB962C8B-B14F-4D97-AF65-F5344CB8AC3E}">
        <p14:creationId xmlns:p14="http://schemas.microsoft.com/office/powerpoint/2010/main" val="678152010"/>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p:nvPr/>
        </p:nvSpPr>
        <p:spPr>
          <a:xfrm>
            <a:off x="574156" y="1169582"/>
            <a:ext cx="3136603" cy="2977115"/>
          </a:xfrm>
          <a:prstGeom prst="rect">
            <a:avLst/>
          </a:prstGeom>
          <a:noFill/>
          <a:ln>
            <a:noFill/>
          </a:ln>
        </p:spPr>
        <p:txBody>
          <a:bodyPr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AE9E"/>
              </a:buClr>
              <a:buSzPct val="25000"/>
              <a:buFont typeface="Proxima Nova Semibold"/>
              <a:buNone/>
              <a:tabLst/>
              <a:defRPr/>
            </a:pPr>
            <a:r>
              <a:rPr kumimoji="0" lang="en-US" sz="3200" b="1" i="0" u="none" strike="noStrike" kern="0" cap="none" spc="0" normalizeH="0" baseline="0" noProof="0">
                <a:ln>
                  <a:noFill/>
                </a:ln>
                <a:solidFill>
                  <a:srgbClr val="00AE9E"/>
                </a:solidFill>
                <a:effectLst/>
                <a:uLnTx/>
                <a:uFillTx/>
                <a:latin typeface="Proxima Nova Semibold"/>
                <a:ea typeface="Proxima Nova Semibold"/>
                <a:cs typeface="Proxima Nova Semibold"/>
                <a:sym typeface="Proxima Nova Semibold"/>
              </a:rPr>
              <a:t>Moving to microservices? Here’s what to consider.</a:t>
            </a:r>
          </a:p>
        </p:txBody>
      </p:sp>
      <p:sp>
        <p:nvSpPr>
          <p:cNvPr id="89" name="Shape 89"/>
          <p:cNvSpPr txBox="1"/>
          <p:nvPr/>
        </p:nvSpPr>
        <p:spPr>
          <a:xfrm>
            <a:off x="3710762" y="265812"/>
            <a:ext cx="4965404" cy="4625161"/>
          </a:xfrm>
          <a:prstGeom prst="rect">
            <a:avLst/>
          </a:prstGeom>
          <a:noFill/>
          <a:ln>
            <a:noFill/>
          </a:ln>
        </p:spPr>
        <p:txBody>
          <a:bodyPr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1800" b="0" i="0" u="none" strike="noStrike" kern="0" cap="none" spc="0" normalizeH="0" baseline="0" noProof="0">
                <a:ln>
                  <a:noFill/>
                </a:ln>
                <a:solidFill>
                  <a:srgbClr val="FFFFFF"/>
                </a:solidFill>
                <a:effectLst/>
                <a:uLnTx/>
                <a:uFillTx/>
                <a:latin typeface="Proxima Nova"/>
                <a:ea typeface="Proxima Nova"/>
                <a:cs typeface="Proxima Nova"/>
                <a:sym typeface="Proxima Nova"/>
              </a:rPr>
              <a:t>Do you have a </a:t>
            </a:r>
            <a:r>
              <a:rPr kumimoji="0" lang="en-US" sz="1800" b="1" i="0" u="none" strike="noStrike" kern="0" cap="none" spc="0" normalizeH="0" baseline="0" noProof="0">
                <a:ln>
                  <a:noFill/>
                </a:ln>
                <a:solidFill>
                  <a:srgbClr val="FFFFFF"/>
                </a:solidFill>
                <a:effectLst/>
                <a:uLnTx/>
                <a:uFillTx/>
                <a:latin typeface="Proxima Nova"/>
                <a:ea typeface="Proxima Nova"/>
                <a:cs typeface="Proxima Nova"/>
                <a:sym typeface="Proxima Nova"/>
              </a:rPr>
              <a:t>pressing</a:t>
            </a:r>
            <a:r>
              <a:rPr kumimoji="0" lang="en-US" sz="1800" b="0" i="0" u="none" strike="noStrike" kern="0" cap="none" spc="0" normalizeH="0" baseline="0" noProof="0">
                <a:ln>
                  <a:noFill/>
                </a:ln>
                <a:solidFill>
                  <a:srgbClr val="FFFFFF"/>
                </a:solidFill>
                <a:effectLst/>
                <a:uLnTx/>
                <a:uFillTx/>
                <a:latin typeface="Proxima Nova"/>
                <a:ea typeface="Proxima Nova"/>
                <a:cs typeface="Proxima Nova"/>
                <a:sym typeface="Proxima Nova"/>
              </a:rPr>
              <a:t> reason to do it?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8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1800" b="0" i="0" u="none" strike="noStrike" kern="0" cap="none" spc="0" normalizeH="0" baseline="0" noProof="0">
                <a:ln>
                  <a:noFill/>
                </a:ln>
                <a:solidFill>
                  <a:srgbClr val="FFFFFF"/>
                </a:solidFill>
                <a:effectLst/>
                <a:uLnTx/>
                <a:uFillTx/>
                <a:latin typeface="Proxima Nova"/>
                <a:ea typeface="Proxima Nova"/>
                <a:cs typeface="Proxima Nova"/>
                <a:sym typeface="Proxima Nova"/>
              </a:rPr>
              <a:t>Can you rearrange your teams?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8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1800" b="0" i="0" u="none" strike="noStrike" kern="0" cap="none" spc="0" normalizeH="0" baseline="0" noProof="0">
                <a:ln>
                  <a:noFill/>
                </a:ln>
                <a:solidFill>
                  <a:srgbClr val="FFFFFF"/>
                </a:solidFill>
                <a:effectLst/>
                <a:uLnTx/>
                <a:uFillTx/>
                <a:latin typeface="Proxima Nova"/>
                <a:ea typeface="Proxima Nova"/>
                <a:cs typeface="Proxima Nova"/>
                <a:sym typeface="Proxima Nova"/>
              </a:rPr>
              <a:t>Are you ready to decompose your monoliths?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8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1800" b="0" i="1" u="none" strike="noStrike" kern="0" cap="none" spc="0" normalizeH="0" baseline="0" noProof="0">
                <a:ln>
                  <a:noFill/>
                </a:ln>
                <a:solidFill>
                  <a:srgbClr val="FFFFFF"/>
                </a:solidFill>
                <a:effectLst/>
                <a:uLnTx/>
                <a:uFillTx/>
                <a:latin typeface="Proxima Nova"/>
                <a:ea typeface="Proxima Nova"/>
                <a:cs typeface="Proxima Nova"/>
                <a:sym typeface="Proxima Nova"/>
              </a:rPr>
              <a:t>How</a:t>
            </a:r>
            <a:r>
              <a:rPr kumimoji="0" lang="en-US" sz="1800" b="0" i="0" u="none" strike="noStrike" kern="0" cap="none" spc="0" normalizeH="0" baseline="0" noProof="0">
                <a:ln>
                  <a:noFill/>
                </a:ln>
                <a:solidFill>
                  <a:srgbClr val="FFFFFF"/>
                </a:solidFill>
                <a:effectLst/>
                <a:uLnTx/>
                <a:uFillTx/>
                <a:latin typeface="Proxima Nova"/>
                <a:ea typeface="Proxima Nova"/>
                <a:cs typeface="Proxima Nova"/>
                <a:sym typeface="Proxima Nova"/>
              </a:rPr>
              <a:t> will you decompose?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8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1800" b="0" i="0" u="none" strike="noStrike" kern="0" cap="none" spc="0" normalizeH="0" baseline="0" noProof="0">
                <a:ln>
                  <a:noFill/>
                </a:ln>
                <a:solidFill>
                  <a:srgbClr val="FFFFFF"/>
                </a:solidFill>
                <a:effectLst/>
                <a:uLnTx/>
                <a:uFillTx/>
                <a:latin typeface="Proxima Nova"/>
                <a:ea typeface="Proxima Nova"/>
                <a:cs typeface="Proxima Nova"/>
                <a:sym typeface="Proxima Nova"/>
              </a:rPr>
              <a:t>Are you currently doing CI / CD?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8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1800" b="0" i="0" u="none" strike="noStrike" kern="0" cap="none" spc="0" normalizeH="0" baseline="0" noProof="0">
                <a:ln>
                  <a:noFill/>
                </a:ln>
                <a:solidFill>
                  <a:srgbClr val="FFFFFF"/>
                </a:solidFill>
                <a:effectLst/>
                <a:uLnTx/>
                <a:uFillTx/>
                <a:latin typeface="Proxima Nova"/>
                <a:ea typeface="Proxima Nova"/>
                <a:cs typeface="Proxima Nova"/>
                <a:sym typeface="Proxima Nova"/>
              </a:rPr>
              <a:t>Is your production environment automated?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8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1800" b="0" i="0" u="none" strike="noStrike" kern="0" cap="none" spc="0" normalizeH="0" baseline="0" noProof="0">
                <a:ln>
                  <a:noFill/>
                </a:ln>
                <a:solidFill>
                  <a:srgbClr val="FFFFFF"/>
                </a:solidFill>
                <a:effectLst/>
                <a:uLnTx/>
                <a:uFillTx/>
                <a:latin typeface="Proxima Nova"/>
                <a:ea typeface="Proxima Nova"/>
                <a:cs typeface="Proxima Nova"/>
                <a:sym typeface="Proxima Nova"/>
              </a:rPr>
              <a:t>How will you discover services at runtime?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8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1800" b="0" i="0" u="none" strike="noStrike" kern="0" cap="none" spc="0" normalizeH="0" baseline="0" noProof="0">
                <a:ln>
                  <a:noFill/>
                </a:ln>
                <a:solidFill>
                  <a:srgbClr val="FFFFFF"/>
                </a:solidFill>
                <a:effectLst/>
                <a:uLnTx/>
                <a:uFillTx/>
                <a:latin typeface="Proxima Nova"/>
                <a:ea typeface="Proxima Nova"/>
                <a:cs typeface="Proxima Nova"/>
                <a:sym typeface="Proxima Nova"/>
              </a:rPr>
              <a:t>What can you do to prevent cascading failures?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8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1800" b="0" i="0" u="none" strike="noStrike" kern="0" cap="none" spc="0" normalizeH="0" baseline="0" noProof="0">
                <a:ln>
                  <a:noFill/>
                </a:ln>
                <a:solidFill>
                  <a:srgbClr val="FFFFFF"/>
                </a:solidFill>
                <a:effectLst/>
                <a:uLnTx/>
                <a:uFillTx/>
                <a:latin typeface="Proxima Nova"/>
                <a:ea typeface="Proxima Nova"/>
                <a:cs typeface="Proxima Nova"/>
                <a:sym typeface="Proxima Nova"/>
              </a:rPr>
              <a:t>Are you ready to evolve your data platforms?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8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1800" b="0" i="0" u="none" strike="noStrike" kern="0" cap="none" spc="0" normalizeH="0" baseline="0" noProof="0">
                <a:ln>
                  <a:noFill/>
                </a:ln>
                <a:solidFill>
                  <a:srgbClr val="FFFFFF"/>
                </a:solidFill>
                <a:effectLst/>
                <a:uLnTx/>
                <a:uFillTx/>
                <a:latin typeface="Proxima Nova"/>
                <a:ea typeface="Proxima Nova"/>
                <a:cs typeface="Proxima Nova"/>
                <a:sym typeface="Proxima Nova"/>
              </a:rPr>
              <a:t>Do you need to modernize your messaging and event stream processing toolchain?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8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FFFFFF"/>
              </a:buClr>
              <a:buSzPct val="25000"/>
              <a:buFont typeface="Proxima Nova"/>
              <a:buNone/>
              <a:tabLst/>
              <a:defRPr/>
            </a:pPr>
            <a:r>
              <a:rPr kumimoji="0" lang="en-US" sz="1800" b="0" i="0" u="none" strike="noStrike" kern="0" cap="none" spc="0" normalizeH="0" baseline="0" noProof="0">
                <a:ln>
                  <a:noFill/>
                </a:ln>
                <a:solidFill>
                  <a:srgbClr val="FFFFFF"/>
                </a:solidFill>
                <a:effectLst/>
                <a:uLnTx/>
                <a:uFillTx/>
                <a:latin typeface="Proxima Nova"/>
                <a:ea typeface="Proxima Nova"/>
                <a:cs typeface="Proxima Nova"/>
                <a:sym typeface="Proxima Nova"/>
              </a:rPr>
              <a:t>Are you ready for modern logging, monitoring?</a:t>
            </a:r>
          </a:p>
        </p:txBody>
      </p:sp>
    </p:spTree>
    <p:extLst>
      <p:ext uri="{BB962C8B-B14F-4D97-AF65-F5344CB8AC3E}">
        <p14:creationId xmlns:p14="http://schemas.microsoft.com/office/powerpoint/2010/main" val="419700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9">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9">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9">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9">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9">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9">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9">
                                            <p:txEl>
                                              <p:pRg st="16" end="1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89">
                                            <p:txEl>
                                              <p:pRg st="17" end="17"/>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89">
                                            <p:txEl>
                                              <p:pRg st="18" end="18"/>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9">
                                            <p:txEl>
                                              <p:pRg st="19" end="19"/>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89">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Shape 708"/>
          <p:cNvSpPr txBox="1">
            <a:spLocks noGrp="1"/>
          </p:cNvSpPr>
          <p:nvPr>
            <p:ph type="title"/>
          </p:nvPr>
        </p:nvSpPr>
        <p:spPr>
          <a:xfrm>
            <a:off x="457199" y="320038"/>
            <a:ext cx="8229600" cy="3636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a:t>Demo Steps</a:t>
            </a:r>
          </a:p>
        </p:txBody>
      </p:sp>
      <p:sp>
        <p:nvSpPr>
          <p:cNvPr id="709" name="Shape 709"/>
          <p:cNvSpPr txBox="1">
            <a:spLocks noGrp="1"/>
          </p:cNvSpPr>
          <p:nvPr>
            <p:ph type="body" idx="1"/>
          </p:nvPr>
        </p:nvSpPr>
        <p:spPr>
          <a:xfrm>
            <a:off x="457199" y="1108074"/>
            <a:ext cx="8546100" cy="3273000"/>
          </a:xfrm>
          <a:prstGeom prst="rect">
            <a:avLst/>
          </a:prstGeom>
          <a:noFill/>
          <a:ln>
            <a:noFill/>
          </a:ln>
        </p:spPr>
        <p:txBody>
          <a:bodyPr wrap="square" lIns="91425" tIns="45700" rIns="91425" bIns="45700" anchor="t" anchorCtr="0">
            <a:noAutofit/>
          </a:bodyPr>
          <a:lstStyle/>
          <a:p>
            <a:pPr marL="457200" marR="0" lvl="0" indent="-368300" rtl="0">
              <a:lnSpc>
                <a:spcPct val="115000"/>
              </a:lnSpc>
              <a:spcBef>
                <a:spcPts val="0"/>
              </a:spcBef>
              <a:spcAft>
                <a:spcPts val="0"/>
              </a:spcAft>
              <a:buSzPct val="100000"/>
            </a:pPr>
            <a:r>
              <a:rPr lang="en-US" sz="2200"/>
              <a:t>Setup Endpoints and Services</a:t>
            </a:r>
          </a:p>
          <a:p>
            <a:pPr marL="457200" marR="0" lvl="0" indent="-368300" rtl="0">
              <a:lnSpc>
                <a:spcPct val="115000"/>
              </a:lnSpc>
              <a:spcBef>
                <a:spcPts val="0"/>
              </a:spcBef>
              <a:spcAft>
                <a:spcPts val="0"/>
              </a:spcAft>
              <a:buSzPct val="100000"/>
            </a:pPr>
            <a:r>
              <a:rPr lang="en-US" sz="2200"/>
              <a:t>Create a Build Definition for a .NET Application</a:t>
            </a:r>
          </a:p>
          <a:p>
            <a:pPr marL="457200" marR="0" lvl="0" indent="-368300" rtl="0">
              <a:lnSpc>
                <a:spcPct val="115000"/>
              </a:lnSpc>
              <a:spcBef>
                <a:spcPts val="0"/>
              </a:spcBef>
              <a:spcAft>
                <a:spcPts val="0"/>
              </a:spcAft>
              <a:buSzPct val="100000"/>
            </a:pPr>
            <a:r>
              <a:rPr lang="en-US" sz="2200"/>
              <a:t>Create a Deployment Definition for a .NET Application</a:t>
            </a:r>
          </a:p>
          <a:p>
            <a:pPr marL="457200" marR="0" lvl="0" indent="-368300" rtl="0">
              <a:lnSpc>
                <a:spcPct val="115000"/>
              </a:lnSpc>
              <a:spcBef>
                <a:spcPts val="0"/>
              </a:spcBef>
              <a:spcAft>
                <a:spcPts val="0"/>
              </a:spcAft>
              <a:buSzPct val="100000"/>
            </a:pPr>
            <a:r>
              <a:rPr lang="en-US" sz="2200"/>
              <a:t>Execute a Build</a:t>
            </a:r>
          </a:p>
          <a:p>
            <a:pPr marL="457200" marR="0" lvl="0" indent="-368300" rtl="0">
              <a:lnSpc>
                <a:spcPct val="115000"/>
              </a:lnSpc>
              <a:spcBef>
                <a:spcPts val="0"/>
              </a:spcBef>
              <a:spcAft>
                <a:spcPts val="0"/>
              </a:spcAft>
              <a:buSzPct val="100000"/>
            </a:pPr>
            <a:r>
              <a:rPr lang="en-US" sz="2200"/>
              <a:t>Execute a Simple Deployment</a:t>
            </a:r>
          </a:p>
          <a:p>
            <a:pPr marL="457200" marR="0" lvl="0" indent="-368300" rtl="0">
              <a:lnSpc>
                <a:spcPct val="115000"/>
              </a:lnSpc>
              <a:spcBef>
                <a:spcPts val="0"/>
              </a:spcBef>
              <a:spcAft>
                <a:spcPts val="0"/>
              </a:spcAft>
              <a:buSzPct val="100000"/>
            </a:pPr>
            <a:r>
              <a:rPr lang="en-US" sz="2200"/>
              <a:t>Overview of Blue/Green Deployments using VSTS/TFS</a:t>
            </a:r>
          </a:p>
          <a:p>
            <a:pPr marL="457200" marR="0" lvl="0" indent="-368300" rtl="0">
              <a:lnSpc>
                <a:spcPct val="115000"/>
              </a:lnSpc>
              <a:spcBef>
                <a:spcPts val="0"/>
              </a:spcBef>
              <a:spcAft>
                <a:spcPts val="0"/>
              </a:spcAft>
              <a:buSzPct val="100000"/>
            </a:pPr>
            <a:r>
              <a:rPr lang="en-US" sz="2200"/>
              <a:t>Execute a Blue/Green Deployment</a:t>
            </a:r>
          </a:p>
          <a:p>
            <a:pPr marL="457200" marR="0" lvl="0" indent="0" rtl="0">
              <a:lnSpc>
                <a:spcPct val="115000"/>
              </a:lnSpc>
              <a:spcBef>
                <a:spcPts val="0"/>
              </a:spcBef>
              <a:spcAft>
                <a:spcPts val="0"/>
              </a:spcAft>
              <a:buNone/>
            </a:pPr>
            <a:endParaRPr sz="2200"/>
          </a:p>
          <a:p>
            <a:pPr marL="0" marR="0" lvl="0" indent="0" algn="l" rtl="0">
              <a:lnSpc>
                <a:spcPct val="115000"/>
              </a:lnSpc>
              <a:spcBef>
                <a:spcPts val="0"/>
              </a:spcBef>
              <a:spcAft>
                <a:spcPts val="0"/>
              </a:spcAft>
              <a:buNone/>
            </a:pPr>
            <a:endParaRPr sz="2200"/>
          </a:p>
        </p:txBody>
      </p:sp>
    </p:spTree>
    <p:extLst>
      <p:ext uri="{BB962C8B-B14F-4D97-AF65-F5344CB8AC3E}">
        <p14:creationId xmlns:p14="http://schemas.microsoft.com/office/powerpoint/2010/main" val="1293789096"/>
      </p:ext>
    </p:extLst>
  </p:cSld>
  <p:clrMapOvr>
    <a:masterClrMapping/>
  </p:clrMapOvr>
  <p:transition spd="slow">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pic>
        <p:nvPicPr>
          <p:cNvPr id="700" name="Shape 700"/>
          <p:cNvPicPr preferRelativeResize="0"/>
          <p:nvPr/>
        </p:nvPicPr>
        <p:blipFill rotWithShape="1">
          <a:blip r:embed="rId3">
            <a:alphaModFix/>
          </a:blip>
          <a:srcRect/>
          <a:stretch/>
        </p:blipFill>
        <p:spPr>
          <a:xfrm>
            <a:off x="-1" y="-6461"/>
            <a:ext cx="9167100" cy="5156700"/>
          </a:xfrm>
          <a:prstGeom prst="rect">
            <a:avLst/>
          </a:prstGeom>
          <a:noFill/>
          <a:ln>
            <a:noFill/>
          </a:ln>
        </p:spPr>
      </p:pic>
      <p:sp>
        <p:nvSpPr>
          <p:cNvPr id="701" name="Shape 701"/>
          <p:cNvSpPr txBox="1"/>
          <p:nvPr/>
        </p:nvSpPr>
        <p:spPr>
          <a:xfrm>
            <a:off x="446035" y="1487154"/>
            <a:ext cx="3965100" cy="1975200"/>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ct val="25000"/>
              <a:buFont typeface="Roboto"/>
              <a:buNone/>
              <a:tabLst/>
              <a:defRPr/>
            </a:pPr>
            <a:r>
              <a:rPr kumimoji="0" lang="en-US" sz="4000" b="1" i="0" u="none" strike="noStrike" kern="0" cap="none" spc="0" normalizeH="0" baseline="0" noProof="0" dirty="0">
                <a:ln>
                  <a:noFill/>
                </a:ln>
                <a:solidFill>
                  <a:srgbClr val="FFFFFF"/>
                </a:solidFill>
                <a:effectLst/>
                <a:uLnTx/>
                <a:uFillTx/>
                <a:latin typeface="Roboto"/>
                <a:ea typeface="Roboto"/>
                <a:cs typeface="Roboto"/>
                <a:sym typeface="Roboto"/>
              </a:rPr>
              <a:t>.NET Roadmap</a:t>
            </a:r>
          </a:p>
        </p:txBody>
      </p:sp>
      <p:pic>
        <p:nvPicPr>
          <p:cNvPr id="702" name="Shape 702"/>
          <p:cNvPicPr preferRelativeResize="0"/>
          <p:nvPr/>
        </p:nvPicPr>
        <p:blipFill rotWithShape="1">
          <a:blip r:embed="rId4">
            <a:alphaModFix/>
          </a:blip>
          <a:srcRect/>
          <a:stretch/>
        </p:blipFill>
        <p:spPr>
          <a:xfrm>
            <a:off x="566612" y="0"/>
            <a:ext cx="2046000" cy="801899"/>
          </a:xfrm>
          <a:prstGeom prst="rect">
            <a:avLst/>
          </a:prstGeom>
          <a:noFill/>
          <a:ln>
            <a:noFill/>
          </a:ln>
        </p:spPr>
      </p:pic>
    </p:spTree>
    <p:extLst>
      <p:ext uri="{BB962C8B-B14F-4D97-AF65-F5344CB8AC3E}">
        <p14:creationId xmlns:p14="http://schemas.microsoft.com/office/powerpoint/2010/main" val="2809420433"/>
      </p:ext>
    </p:extLst>
  </p:cSld>
  <p:clrMapOvr>
    <a:masterClrMapping/>
  </p:clrMapOvr>
  <p:transition spd="slow">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F202B-1CED-4625-8DCA-56AC4459E3D9}"/>
              </a:ext>
            </a:extLst>
          </p:cNvPr>
          <p:cNvSpPr>
            <a:spLocks noGrp="1"/>
          </p:cNvSpPr>
          <p:nvPr>
            <p:ph type="title"/>
          </p:nvPr>
        </p:nvSpPr>
        <p:spPr/>
        <p:txBody>
          <a:bodyPr/>
          <a:lstStyle/>
          <a:p>
            <a:r>
              <a:rPr lang="en-US" dirty="0"/>
              <a:t>Coming soon for .NET</a:t>
            </a:r>
          </a:p>
        </p:txBody>
      </p:sp>
      <p:sp>
        <p:nvSpPr>
          <p:cNvPr id="3" name="Text Placeholder 2">
            <a:extLst>
              <a:ext uri="{FF2B5EF4-FFF2-40B4-BE49-F238E27FC236}">
                <a16:creationId xmlns:a16="http://schemas.microsoft.com/office/drawing/2014/main" id="{850CED7F-932C-467C-A90C-866F59BD6C19}"/>
              </a:ext>
            </a:extLst>
          </p:cNvPr>
          <p:cNvSpPr>
            <a:spLocks noGrp="1"/>
          </p:cNvSpPr>
          <p:nvPr>
            <p:ph type="body" idx="1"/>
          </p:nvPr>
        </p:nvSpPr>
        <p:spPr/>
        <p:txBody>
          <a:bodyPr/>
          <a:lstStyle/>
          <a:p>
            <a:r>
              <a:rPr lang="en-US" sz="2400" dirty="0"/>
              <a:t> PCF v 1.12</a:t>
            </a:r>
          </a:p>
          <a:p>
            <a:pPr lvl="1"/>
            <a:r>
              <a:rPr lang="en-US" sz="2000" dirty="0"/>
              <a:t> BOSH SSH for Windows Stem Cells</a:t>
            </a:r>
          </a:p>
          <a:p>
            <a:pPr lvl="1"/>
            <a:r>
              <a:rPr lang="en-US" sz="2000" dirty="0"/>
              <a:t> Event Log drain to syslog</a:t>
            </a:r>
          </a:p>
          <a:p>
            <a:r>
              <a:rPr lang="en-US" sz="2400" dirty="0"/>
              <a:t> </a:t>
            </a:r>
            <a:r>
              <a:rPr lang="en-US" sz="2400" dirty="0" err="1"/>
              <a:t>Steeltoe</a:t>
            </a:r>
            <a:r>
              <a:rPr lang="en-US" sz="2400" dirty="0"/>
              <a:t> v 1.1</a:t>
            </a:r>
          </a:p>
          <a:p>
            <a:pPr lvl="1"/>
            <a:r>
              <a:rPr lang="en-US" sz="2000" dirty="0"/>
              <a:t> </a:t>
            </a:r>
            <a:r>
              <a:rPr lang="en-US" sz="2000" dirty="0" err="1"/>
              <a:t>CredHub</a:t>
            </a:r>
            <a:r>
              <a:rPr lang="en-US" sz="2000" dirty="0"/>
              <a:t> integration</a:t>
            </a:r>
          </a:p>
          <a:p>
            <a:pPr lvl="1"/>
            <a:r>
              <a:rPr lang="en-US" sz="2000" dirty="0"/>
              <a:t> Container to Container networking for Discovery Service</a:t>
            </a:r>
          </a:p>
        </p:txBody>
      </p:sp>
    </p:spTree>
    <p:extLst>
      <p:ext uri="{BB962C8B-B14F-4D97-AF65-F5344CB8AC3E}">
        <p14:creationId xmlns:p14="http://schemas.microsoft.com/office/powerpoint/2010/main" val="35993356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01943-103F-49EB-9CCD-7EFC2C8D54A7}"/>
              </a:ext>
            </a:extLst>
          </p:cNvPr>
          <p:cNvSpPr>
            <a:spLocks noGrp="1"/>
          </p:cNvSpPr>
          <p:nvPr>
            <p:ph type="title"/>
          </p:nvPr>
        </p:nvSpPr>
        <p:spPr/>
        <p:txBody>
          <a:bodyPr/>
          <a:lstStyle/>
          <a:p>
            <a:r>
              <a:rPr lang="en-US" dirty="0"/>
              <a:t>On the Roadmap</a:t>
            </a:r>
          </a:p>
        </p:txBody>
      </p:sp>
      <p:sp>
        <p:nvSpPr>
          <p:cNvPr id="3" name="Text Placeholder 2">
            <a:extLst>
              <a:ext uri="{FF2B5EF4-FFF2-40B4-BE49-F238E27FC236}">
                <a16:creationId xmlns:a16="http://schemas.microsoft.com/office/drawing/2014/main" id="{FB5224D2-2EDC-4830-BBFF-6DEC2378CAE0}"/>
              </a:ext>
            </a:extLst>
          </p:cNvPr>
          <p:cNvSpPr>
            <a:spLocks noGrp="1"/>
          </p:cNvSpPr>
          <p:nvPr>
            <p:ph type="body" idx="1"/>
          </p:nvPr>
        </p:nvSpPr>
        <p:spPr/>
        <p:txBody>
          <a:bodyPr/>
          <a:lstStyle/>
          <a:p>
            <a:r>
              <a:rPr lang="en-US" dirty="0"/>
              <a:t> Volume Services</a:t>
            </a:r>
          </a:p>
          <a:p>
            <a:r>
              <a:rPr lang="en-US" dirty="0"/>
              <a:t> Windows 2016 Container support</a:t>
            </a:r>
          </a:p>
        </p:txBody>
      </p:sp>
    </p:spTree>
    <p:extLst>
      <p:ext uri="{BB962C8B-B14F-4D97-AF65-F5344CB8AC3E}">
        <p14:creationId xmlns:p14="http://schemas.microsoft.com/office/powerpoint/2010/main" val="2840455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pic>
        <p:nvPicPr>
          <p:cNvPr id="714" name="Shape 714"/>
          <p:cNvPicPr preferRelativeResize="0"/>
          <p:nvPr/>
        </p:nvPicPr>
        <p:blipFill rotWithShape="1">
          <a:blip r:embed="rId3">
            <a:alphaModFix/>
          </a:blip>
          <a:srcRect/>
          <a:stretch/>
        </p:blipFill>
        <p:spPr>
          <a:xfrm>
            <a:off x="-1" y="-6461"/>
            <a:ext cx="9167100" cy="5156700"/>
          </a:xfrm>
          <a:prstGeom prst="rect">
            <a:avLst/>
          </a:prstGeom>
          <a:noFill/>
          <a:ln>
            <a:noFill/>
          </a:ln>
        </p:spPr>
      </p:pic>
      <p:sp>
        <p:nvSpPr>
          <p:cNvPr id="715" name="Shape 715"/>
          <p:cNvSpPr txBox="1"/>
          <p:nvPr/>
        </p:nvSpPr>
        <p:spPr>
          <a:xfrm>
            <a:off x="446035" y="1487154"/>
            <a:ext cx="3965100" cy="19752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4000" b="1">
                <a:solidFill>
                  <a:schemeClr val="lt1"/>
                </a:solidFill>
                <a:latin typeface="Roboto"/>
                <a:ea typeface="Roboto"/>
                <a:cs typeface="Roboto"/>
                <a:sym typeface="Roboto"/>
              </a:rPr>
              <a:t>Appendix</a:t>
            </a:r>
          </a:p>
        </p:txBody>
      </p:sp>
      <p:pic>
        <p:nvPicPr>
          <p:cNvPr id="716" name="Shape 716"/>
          <p:cNvPicPr preferRelativeResize="0"/>
          <p:nvPr/>
        </p:nvPicPr>
        <p:blipFill rotWithShape="1">
          <a:blip r:embed="rId4">
            <a:alphaModFix/>
          </a:blip>
          <a:srcRect/>
          <a:stretch/>
        </p:blipFill>
        <p:spPr>
          <a:xfrm>
            <a:off x="566612" y="0"/>
            <a:ext cx="2046000" cy="801899"/>
          </a:xfrm>
          <a:prstGeom prst="rect">
            <a:avLst/>
          </a:prstGeom>
          <a:noFill/>
          <a:ln>
            <a:noFill/>
          </a:ln>
        </p:spPr>
      </p:pic>
    </p:spTree>
    <p:extLst>
      <p:ext uri="{BB962C8B-B14F-4D97-AF65-F5344CB8AC3E}">
        <p14:creationId xmlns:p14="http://schemas.microsoft.com/office/powerpoint/2010/main" val="3297003581"/>
      </p:ext>
    </p:extLst>
  </p:cSld>
  <p:clrMapOvr>
    <a:masterClrMapping/>
  </p:clrMapOvr>
  <p:transition spd="slow">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pic>
        <p:nvPicPr>
          <p:cNvPr id="441" name="Shape 441"/>
          <p:cNvPicPr preferRelativeResize="0"/>
          <p:nvPr/>
        </p:nvPicPr>
        <p:blipFill rotWithShape="1">
          <a:blip r:embed="rId3">
            <a:alphaModFix/>
          </a:blip>
          <a:srcRect/>
          <a:stretch/>
        </p:blipFill>
        <p:spPr>
          <a:xfrm>
            <a:off x="-1" y="-6461"/>
            <a:ext cx="9167100" cy="5156700"/>
          </a:xfrm>
          <a:prstGeom prst="rect">
            <a:avLst/>
          </a:prstGeom>
          <a:noFill/>
          <a:ln>
            <a:noFill/>
          </a:ln>
        </p:spPr>
      </p:pic>
      <p:sp>
        <p:nvSpPr>
          <p:cNvPr id="442" name="Shape 442"/>
          <p:cNvSpPr txBox="1"/>
          <p:nvPr/>
        </p:nvSpPr>
        <p:spPr>
          <a:xfrm>
            <a:off x="446035" y="1487154"/>
            <a:ext cx="4210500" cy="1975200"/>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ct val="25000"/>
              <a:buFont typeface="Roboto"/>
              <a:buNone/>
              <a:tabLst/>
              <a:defRPr/>
            </a:pPr>
            <a:r>
              <a:rPr kumimoji="0" lang="en-US" sz="4000" b="1" i="0" u="none" strike="noStrike" kern="0" cap="none" spc="0" normalizeH="0" baseline="0" noProof="0">
                <a:ln>
                  <a:noFill/>
                </a:ln>
                <a:solidFill>
                  <a:srgbClr val="FFFFFF"/>
                </a:solidFill>
                <a:effectLst/>
                <a:uLnTx/>
                <a:uFillTx/>
                <a:latin typeface="Roboto"/>
                <a:ea typeface="Roboto"/>
                <a:cs typeface="Roboto"/>
                <a:sym typeface="Roboto"/>
              </a:rPr>
              <a:t>PCF meets</a:t>
            </a:r>
          </a:p>
          <a:p>
            <a:pPr marL="0" marR="0" lvl="0" indent="0" algn="l" defTabSz="914400" rtl="0" eaLnBrk="1" fontAlgn="auto" latinLnBrk="0" hangingPunct="1">
              <a:lnSpc>
                <a:spcPct val="100000"/>
              </a:lnSpc>
              <a:spcBef>
                <a:spcPts val="0"/>
              </a:spcBef>
              <a:spcAft>
                <a:spcPts val="0"/>
              </a:spcAft>
              <a:buClr>
                <a:srgbClr val="FFFFFF"/>
              </a:buClr>
              <a:buSzPct val="25000"/>
              <a:buFont typeface="Roboto"/>
              <a:buNone/>
              <a:tabLst/>
              <a:defRPr/>
            </a:pPr>
            <a:r>
              <a:rPr kumimoji="0" lang="en-US" sz="4000" b="1" i="0" u="none" strike="noStrike" kern="0" cap="none" spc="0" normalizeH="0" baseline="0" noProof="0">
                <a:ln>
                  <a:noFill/>
                </a:ln>
                <a:solidFill>
                  <a:srgbClr val="FFFFFF"/>
                </a:solidFill>
                <a:effectLst/>
                <a:uLnTx/>
                <a:uFillTx/>
                <a:latin typeface="Roboto"/>
                <a:ea typeface="Roboto"/>
                <a:cs typeface="Roboto"/>
                <a:sym typeface="Roboto"/>
              </a:rPr>
              <a:t>Active Directory</a:t>
            </a:r>
          </a:p>
        </p:txBody>
      </p:sp>
      <p:pic>
        <p:nvPicPr>
          <p:cNvPr id="443" name="Shape 443"/>
          <p:cNvPicPr preferRelativeResize="0"/>
          <p:nvPr/>
        </p:nvPicPr>
        <p:blipFill rotWithShape="1">
          <a:blip r:embed="rId4">
            <a:alphaModFix/>
          </a:blip>
          <a:srcRect/>
          <a:stretch/>
        </p:blipFill>
        <p:spPr>
          <a:xfrm>
            <a:off x="566612" y="0"/>
            <a:ext cx="2046000" cy="801899"/>
          </a:xfrm>
          <a:prstGeom prst="rect">
            <a:avLst/>
          </a:prstGeom>
          <a:noFill/>
          <a:ln>
            <a:noFill/>
          </a:ln>
        </p:spPr>
      </p:pic>
    </p:spTree>
    <p:extLst>
      <p:ext uri="{BB962C8B-B14F-4D97-AF65-F5344CB8AC3E}">
        <p14:creationId xmlns:p14="http://schemas.microsoft.com/office/powerpoint/2010/main" val="477347232"/>
      </p:ext>
    </p:extLst>
  </p:cSld>
  <p:clrMapOvr>
    <a:masterClrMapping/>
  </p:clrMapOvr>
  <p:transition spd="slow">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Shape 449"/>
          <p:cNvSpPr txBox="1">
            <a:spLocks noGrp="1"/>
          </p:cNvSpPr>
          <p:nvPr>
            <p:ph type="title"/>
          </p:nvPr>
        </p:nvSpPr>
        <p:spPr>
          <a:xfrm>
            <a:off x="457199" y="320038"/>
            <a:ext cx="8229600" cy="363600"/>
          </a:xfrm>
          <a:prstGeom prst="rect">
            <a:avLst/>
          </a:prstGeom>
        </p:spPr>
        <p:txBody>
          <a:bodyPr wrap="square" lIns="68575" tIns="68575" rIns="68575" bIns="68575" anchor="ctr" anchorCtr="0">
            <a:noAutofit/>
          </a:bodyPr>
          <a:lstStyle/>
          <a:p>
            <a:pPr lvl="0">
              <a:spcBef>
                <a:spcPts val="0"/>
              </a:spcBef>
              <a:buNone/>
            </a:pPr>
            <a:r>
              <a:rPr lang="en-US"/>
              <a:t>Active Directory</a:t>
            </a:r>
          </a:p>
        </p:txBody>
      </p:sp>
      <p:sp>
        <p:nvSpPr>
          <p:cNvPr id="450" name="Shape 450"/>
          <p:cNvSpPr txBox="1">
            <a:spLocks noGrp="1"/>
          </p:cNvSpPr>
          <p:nvPr>
            <p:ph type="body" idx="1"/>
          </p:nvPr>
        </p:nvSpPr>
        <p:spPr>
          <a:xfrm>
            <a:off x="457100" y="1108075"/>
            <a:ext cx="5509500" cy="3501900"/>
          </a:xfrm>
          <a:prstGeom prst="rect">
            <a:avLst/>
          </a:prstGeom>
        </p:spPr>
        <p:txBody>
          <a:bodyPr wrap="square" lIns="68575" tIns="68575" rIns="68575" bIns="68575" anchor="t" anchorCtr="0">
            <a:noAutofit/>
          </a:bodyPr>
          <a:lstStyle/>
          <a:p>
            <a:pPr marL="457200" lvl="0" indent="-317500" rtl="0">
              <a:spcBef>
                <a:spcPts val="0"/>
              </a:spcBef>
              <a:buSzPct val="100000"/>
            </a:pPr>
            <a:r>
              <a:rPr lang="en-US" sz="1400"/>
              <a:t>Used by almost every enterprise that uses Windows as their primary OS</a:t>
            </a:r>
          </a:p>
          <a:p>
            <a:pPr marL="457200" lvl="0" indent="-317500" rtl="0">
              <a:spcBef>
                <a:spcPts val="0"/>
              </a:spcBef>
              <a:buSzPct val="100000"/>
            </a:pPr>
            <a:r>
              <a:rPr lang="en-US" sz="1400"/>
              <a:t>Provides centralized management of Users, Machines, Policies</a:t>
            </a:r>
          </a:p>
          <a:p>
            <a:pPr marL="457200" lvl="0" indent="-317500" rtl="0">
              <a:spcBef>
                <a:spcPts val="0"/>
              </a:spcBef>
              <a:buSzPct val="100000"/>
            </a:pPr>
            <a:r>
              <a:rPr lang="en-US" sz="1400"/>
              <a:t>Establishes standardized authentication and authorization methods for users and applications</a:t>
            </a:r>
          </a:p>
          <a:p>
            <a:pPr marL="457200" lvl="0" indent="-317500" rtl="0">
              <a:spcBef>
                <a:spcPts val="0"/>
              </a:spcBef>
              <a:buSzPct val="100000"/>
            </a:pPr>
            <a:r>
              <a:rPr lang="en-US" sz="1400"/>
              <a:t>Extensively supported by many enterprise applications both off-the-shelf and in-house</a:t>
            </a:r>
          </a:p>
          <a:p>
            <a:pPr marL="457200" lvl="0" indent="-317500" rtl="0">
              <a:spcBef>
                <a:spcPts val="0"/>
              </a:spcBef>
              <a:buSzPct val="100000"/>
            </a:pPr>
            <a:r>
              <a:rPr lang="en-US" sz="1400"/>
              <a:t>Native SSO support via Integrated Windows Authentication</a:t>
            </a:r>
          </a:p>
          <a:p>
            <a:pPr marL="457200" lvl="0" indent="-317500" rtl="0">
              <a:spcBef>
                <a:spcPts val="0"/>
              </a:spcBef>
              <a:buSzPct val="100000"/>
            </a:pPr>
            <a:r>
              <a:rPr lang="en-US" sz="1400"/>
              <a:t>Enforce local security policies on Domain joined machines</a:t>
            </a:r>
          </a:p>
          <a:p>
            <a:pPr marL="457200" lvl="0" indent="-317500" rtl="0">
              <a:spcBef>
                <a:spcPts val="0"/>
              </a:spcBef>
              <a:buSzPct val="100000"/>
            </a:pPr>
            <a:r>
              <a:rPr lang="en-US" sz="1400"/>
              <a:t>Allow administrators to push and administer applications running on client machines</a:t>
            </a:r>
          </a:p>
          <a:p>
            <a:pPr marL="457200" lvl="0" indent="-317500">
              <a:spcBef>
                <a:spcPts val="0"/>
              </a:spcBef>
              <a:buSzPct val="100000"/>
            </a:pPr>
            <a:r>
              <a:rPr lang="en-US" sz="1400"/>
              <a:t>Out of the box high availability</a:t>
            </a:r>
          </a:p>
        </p:txBody>
      </p:sp>
      <p:pic>
        <p:nvPicPr>
          <p:cNvPr id="451" name="Shape 451"/>
          <p:cNvPicPr preferRelativeResize="0"/>
          <p:nvPr/>
        </p:nvPicPr>
        <p:blipFill>
          <a:blip r:embed="rId3">
            <a:alphaModFix/>
          </a:blip>
          <a:stretch>
            <a:fillRect/>
          </a:stretch>
        </p:blipFill>
        <p:spPr>
          <a:xfrm>
            <a:off x="5635224" y="1108075"/>
            <a:ext cx="3160749" cy="1492575"/>
          </a:xfrm>
          <a:prstGeom prst="rect">
            <a:avLst/>
          </a:prstGeom>
          <a:noFill/>
          <a:ln>
            <a:noFill/>
          </a:ln>
        </p:spPr>
      </p:pic>
    </p:spTree>
    <p:extLst>
      <p:ext uri="{BB962C8B-B14F-4D97-AF65-F5344CB8AC3E}">
        <p14:creationId xmlns:p14="http://schemas.microsoft.com/office/powerpoint/2010/main" val="9403040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txBox="1">
            <a:spLocks noGrp="1"/>
          </p:cNvSpPr>
          <p:nvPr>
            <p:ph type="title"/>
          </p:nvPr>
        </p:nvSpPr>
        <p:spPr>
          <a:xfrm>
            <a:off x="457199" y="320038"/>
            <a:ext cx="8229600" cy="363600"/>
          </a:xfrm>
          <a:prstGeom prst="rect">
            <a:avLst/>
          </a:prstGeom>
        </p:spPr>
        <p:txBody>
          <a:bodyPr wrap="square" lIns="68575" tIns="68575" rIns="68575" bIns="68575" anchor="ctr" anchorCtr="0">
            <a:noAutofit/>
          </a:bodyPr>
          <a:lstStyle/>
          <a:p>
            <a:pPr lvl="0">
              <a:spcBef>
                <a:spcPts val="0"/>
              </a:spcBef>
              <a:buNone/>
            </a:pPr>
            <a:r>
              <a:rPr lang="en-US"/>
              <a:t>Integrated Windows Authentication</a:t>
            </a:r>
          </a:p>
        </p:txBody>
      </p:sp>
      <p:sp>
        <p:nvSpPr>
          <p:cNvPr id="458" name="Shape 458"/>
          <p:cNvSpPr txBox="1">
            <a:spLocks noGrp="1"/>
          </p:cNvSpPr>
          <p:nvPr>
            <p:ph type="body" idx="1"/>
          </p:nvPr>
        </p:nvSpPr>
        <p:spPr>
          <a:xfrm>
            <a:off x="457200" y="1108075"/>
            <a:ext cx="8229600" cy="3411300"/>
          </a:xfrm>
          <a:prstGeom prst="rect">
            <a:avLst/>
          </a:prstGeom>
        </p:spPr>
        <p:txBody>
          <a:bodyPr wrap="square" lIns="68575" tIns="68575" rIns="68575" bIns="68575" anchor="t" anchorCtr="0">
            <a:noAutofit/>
          </a:bodyPr>
          <a:lstStyle/>
          <a:p>
            <a:pPr marL="457200" lvl="0" indent="-368300" rtl="0">
              <a:spcBef>
                <a:spcPts val="0"/>
              </a:spcBef>
              <a:buSzPct val="100000"/>
            </a:pPr>
            <a:r>
              <a:rPr lang="en-US" sz="2200"/>
              <a:t>Heavily used in intranet scenarios</a:t>
            </a:r>
          </a:p>
          <a:p>
            <a:pPr marL="457200" lvl="0" indent="-368300" rtl="0">
              <a:spcBef>
                <a:spcPts val="0"/>
              </a:spcBef>
              <a:buSzPct val="100000"/>
            </a:pPr>
            <a:r>
              <a:rPr lang="en-US" sz="2200"/>
              <a:t>Client identity can be automatically established from logged in windows session</a:t>
            </a:r>
          </a:p>
          <a:p>
            <a:pPr marL="457200" lvl="0" indent="-368300" rtl="0">
              <a:spcBef>
                <a:spcPts val="0"/>
              </a:spcBef>
              <a:buSzPct val="100000"/>
            </a:pPr>
            <a:r>
              <a:rPr lang="en-US" sz="2200"/>
              <a:t>Authorization is negotiated using one of two protocols: NTLM/Kerberos</a:t>
            </a:r>
          </a:p>
          <a:p>
            <a:pPr marL="457200" lvl="0" indent="-368300" rtl="0">
              <a:spcBef>
                <a:spcPts val="0"/>
              </a:spcBef>
              <a:buSzPct val="100000"/>
            </a:pPr>
            <a:r>
              <a:rPr lang="en-US" sz="2200"/>
              <a:t>Servers identity can be validated without use of certificate</a:t>
            </a:r>
          </a:p>
        </p:txBody>
      </p:sp>
    </p:spTree>
    <p:extLst>
      <p:ext uri="{BB962C8B-B14F-4D97-AF65-F5344CB8AC3E}">
        <p14:creationId xmlns:p14="http://schemas.microsoft.com/office/powerpoint/2010/main" val="35489165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457199" y="320038"/>
            <a:ext cx="8229600" cy="363600"/>
          </a:xfrm>
          <a:prstGeom prst="rect">
            <a:avLst/>
          </a:prstGeom>
        </p:spPr>
        <p:txBody>
          <a:bodyPr wrap="square" lIns="68575" tIns="68575" rIns="68575" bIns="68575" anchor="ctr" anchorCtr="0">
            <a:noAutofit/>
          </a:bodyPr>
          <a:lstStyle/>
          <a:p>
            <a:pPr lvl="0">
              <a:spcBef>
                <a:spcPts val="0"/>
              </a:spcBef>
              <a:buNone/>
            </a:pPr>
            <a:r>
              <a:rPr lang="en-US"/>
              <a:t>Kerberos - High Level</a:t>
            </a:r>
          </a:p>
        </p:txBody>
      </p:sp>
      <p:sp>
        <p:nvSpPr>
          <p:cNvPr id="465" name="Shape 465"/>
          <p:cNvSpPr txBox="1">
            <a:spLocks noGrp="1"/>
          </p:cNvSpPr>
          <p:nvPr>
            <p:ph type="body" idx="1"/>
          </p:nvPr>
        </p:nvSpPr>
        <p:spPr>
          <a:xfrm>
            <a:off x="457200" y="1108075"/>
            <a:ext cx="4485600" cy="2975100"/>
          </a:xfrm>
          <a:prstGeom prst="rect">
            <a:avLst/>
          </a:prstGeom>
        </p:spPr>
        <p:txBody>
          <a:bodyPr wrap="square" lIns="68575" tIns="68575" rIns="68575" bIns="68575" anchor="t" anchorCtr="0">
            <a:noAutofit/>
          </a:bodyPr>
          <a:lstStyle/>
          <a:p>
            <a:pPr marL="457200" lvl="0" indent="-317500" rtl="0">
              <a:spcBef>
                <a:spcPts val="0"/>
              </a:spcBef>
              <a:buSzPct val="100000"/>
            </a:pPr>
            <a:r>
              <a:rPr lang="en-US" sz="1400"/>
              <a:t>Kerberos is authentication protocol</a:t>
            </a:r>
          </a:p>
          <a:p>
            <a:pPr marL="457200" lvl="0" indent="-317500" rtl="0">
              <a:spcBef>
                <a:spcPts val="0"/>
              </a:spcBef>
              <a:buSzPct val="100000"/>
            </a:pPr>
            <a:r>
              <a:rPr lang="en-US" sz="1400"/>
              <a:t>Mutual authentication of both Client and Service</a:t>
            </a:r>
          </a:p>
          <a:p>
            <a:pPr marL="457200" lvl="0" indent="-317500" rtl="0">
              <a:spcBef>
                <a:spcPts val="0"/>
              </a:spcBef>
              <a:buSzPct val="100000"/>
            </a:pPr>
            <a:r>
              <a:rPr lang="en-US" sz="1400"/>
              <a:t>Federated - relies on third party trust (Domain Controller) by both Client and Service</a:t>
            </a:r>
          </a:p>
          <a:p>
            <a:pPr marL="457200" marR="0" lvl="0" indent="-317500" algn="l" rtl="0">
              <a:lnSpc>
                <a:spcPct val="100000"/>
              </a:lnSpc>
              <a:spcBef>
                <a:spcPts val="560"/>
              </a:spcBef>
              <a:spcAft>
                <a:spcPts val="0"/>
              </a:spcAft>
              <a:buSzPct val="100000"/>
            </a:pPr>
            <a:r>
              <a:rPr lang="en-US" sz="1400"/>
              <a:t>Requires that both client and service run under domain account</a:t>
            </a:r>
          </a:p>
          <a:p>
            <a:pPr marL="457200" marR="0" lvl="0" indent="-317500" algn="l" rtl="0">
              <a:lnSpc>
                <a:spcPct val="100000"/>
              </a:lnSpc>
              <a:spcBef>
                <a:spcPts val="560"/>
              </a:spcBef>
              <a:spcAft>
                <a:spcPts val="0"/>
              </a:spcAft>
              <a:buSzPct val="100000"/>
            </a:pPr>
            <a:r>
              <a:rPr lang="en-US" sz="1400"/>
              <a:t>Service account must have an associated SPN known to client</a:t>
            </a:r>
          </a:p>
          <a:p>
            <a:pPr marL="457200" marR="0" lvl="0" indent="-317500" algn="l" rtl="0">
              <a:lnSpc>
                <a:spcPct val="100000"/>
              </a:lnSpc>
              <a:spcBef>
                <a:spcPts val="560"/>
              </a:spcBef>
              <a:spcAft>
                <a:spcPts val="0"/>
              </a:spcAft>
              <a:buSzPct val="100000"/>
            </a:pPr>
            <a:r>
              <a:rPr lang="en-US" sz="1400"/>
              <a:t>SPN Format: </a:t>
            </a:r>
          </a:p>
          <a:p>
            <a:pPr marL="0" marR="0" lvl="0" indent="0" algn="l" rtl="0">
              <a:lnSpc>
                <a:spcPct val="100000"/>
              </a:lnSpc>
              <a:spcBef>
                <a:spcPts val="560"/>
              </a:spcBef>
              <a:spcAft>
                <a:spcPts val="0"/>
              </a:spcAft>
              <a:buNone/>
            </a:pPr>
            <a:r>
              <a:rPr lang="en-US" sz="1200">
                <a:latin typeface="Courier New"/>
                <a:ea typeface="Courier New"/>
                <a:cs typeface="Courier New"/>
                <a:sym typeface="Courier New"/>
              </a:rPr>
              <a:t>&lt;service class&gt;/&lt;host&gt;:&lt;port&gt;/&lt;service name&gt;</a:t>
            </a:r>
          </a:p>
        </p:txBody>
      </p:sp>
      <p:pic>
        <p:nvPicPr>
          <p:cNvPr id="466" name="Shape 466"/>
          <p:cNvPicPr preferRelativeResize="0"/>
          <p:nvPr/>
        </p:nvPicPr>
        <p:blipFill>
          <a:blip r:embed="rId3">
            <a:alphaModFix/>
          </a:blip>
          <a:stretch>
            <a:fillRect/>
          </a:stretch>
        </p:blipFill>
        <p:spPr>
          <a:xfrm>
            <a:off x="5028951" y="1189699"/>
            <a:ext cx="3840074" cy="3090999"/>
          </a:xfrm>
          <a:prstGeom prst="rect">
            <a:avLst/>
          </a:prstGeom>
          <a:noFill/>
          <a:ln>
            <a:noFill/>
          </a:ln>
        </p:spPr>
      </p:pic>
    </p:spTree>
    <p:extLst>
      <p:ext uri="{BB962C8B-B14F-4D97-AF65-F5344CB8AC3E}">
        <p14:creationId xmlns:p14="http://schemas.microsoft.com/office/powerpoint/2010/main" val="24767427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Shape 472"/>
          <p:cNvSpPr txBox="1">
            <a:spLocks noGrp="1"/>
          </p:cNvSpPr>
          <p:nvPr>
            <p:ph type="title"/>
          </p:nvPr>
        </p:nvSpPr>
        <p:spPr>
          <a:xfrm>
            <a:off x="457199" y="320038"/>
            <a:ext cx="8229600" cy="363600"/>
          </a:xfrm>
          <a:prstGeom prst="rect">
            <a:avLst/>
          </a:prstGeom>
        </p:spPr>
        <p:txBody>
          <a:bodyPr wrap="square" lIns="68575" tIns="68575" rIns="68575" bIns="68575" anchor="ctr" anchorCtr="0">
            <a:noAutofit/>
          </a:bodyPr>
          <a:lstStyle/>
          <a:p>
            <a:pPr lvl="0">
              <a:spcBef>
                <a:spcPts val="0"/>
              </a:spcBef>
              <a:buNone/>
            </a:pPr>
            <a:r>
              <a:rPr lang="en-US"/>
              <a:t>Kerberos - Deep Dive</a:t>
            </a:r>
          </a:p>
        </p:txBody>
      </p:sp>
      <p:pic>
        <p:nvPicPr>
          <p:cNvPr id="473" name="Shape 473"/>
          <p:cNvPicPr preferRelativeResize="0"/>
          <p:nvPr/>
        </p:nvPicPr>
        <p:blipFill>
          <a:blip r:embed="rId3">
            <a:alphaModFix/>
          </a:blip>
          <a:stretch>
            <a:fillRect/>
          </a:stretch>
        </p:blipFill>
        <p:spPr>
          <a:xfrm>
            <a:off x="1456846" y="1138374"/>
            <a:ext cx="5234825" cy="3236075"/>
          </a:xfrm>
          <a:prstGeom prst="rect">
            <a:avLst/>
          </a:prstGeom>
          <a:noFill/>
          <a:ln>
            <a:noFill/>
          </a:ln>
        </p:spPr>
      </p:pic>
    </p:spTree>
    <p:extLst>
      <p:ext uri="{BB962C8B-B14F-4D97-AF65-F5344CB8AC3E}">
        <p14:creationId xmlns:p14="http://schemas.microsoft.com/office/powerpoint/2010/main" val="3980738736"/>
      </p:ext>
    </p:extLst>
  </p:cSld>
  <p:clrMapOvr>
    <a:masterClrMapping/>
  </p:clrMapOvr>
</p:sld>
</file>

<file path=ppt/theme/theme1.xml><?xml version="1.0" encoding="utf-8"?>
<a:theme xmlns:a="http://schemas.openxmlformats.org/drawingml/2006/main" name="Office Theme">
  <a:themeElements>
    <a:clrScheme name="Custom 1">
      <a:dk1>
        <a:srgbClr val="262626"/>
      </a:dk1>
      <a:lt1>
        <a:srgbClr val="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5236</TotalTime>
  <Words>6281</Words>
  <Application>Microsoft Office PowerPoint</Application>
  <PresentationFormat>On-screen Show (16:9)</PresentationFormat>
  <Paragraphs>980</Paragraphs>
  <Slides>116</Slides>
  <Notes>104</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116</vt:i4>
      </vt:variant>
    </vt:vector>
  </HeadingPairs>
  <TitlesOfParts>
    <vt:vector size="131" baseType="lpstr">
      <vt:lpstr>Source Sans Pro</vt:lpstr>
      <vt:lpstr>Proxima Nova Extrabold</vt:lpstr>
      <vt:lpstr>Courier New</vt:lpstr>
      <vt:lpstr>Roboto</vt:lpstr>
      <vt:lpstr>Consolas</vt:lpstr>
      <vt:lpstr>Lato</vt:lpstr>
      <vt:lpstr>Noto Sans Symbols</vt:lpstr>
      <vt:lpstr>Arial</vt:lpstr>
      <vt:lpstr>Proxima Nova Semibold</vt:lpstr>
      <vt:lpstr>Roboto Mono</vt:lpstr>
      <vt:lpstr>Proxima Nova</vt:lpstr>
      <vt:lpstr>Calibri</vt:lpstr>
      <vt:lpstr>Office Theme</vt:lpstr>
      <vt:lpstr>2_Pivotal Main</vt:lpstr>
      <vt:lpstr>1_Pivotal Main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Deploying .NET applications? It doesn’t have to be terrible.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Stem Cells a.k.a. Stacks</vt:lpstr>
      <vt:lpstr>Anatomy of a Windows 2012R2 Diego cell</vt:lpstr>
      <vt:lpstr>Buildpacks for .NET</vt:lpstr>
      <vt:lpstr>PowerPoint Presentation</vt:lpstr>
      <vt:lpstr>Stacks and Buildpacks </vt:lpstr>
      <vt:lpstr>PowerPoint Presentation</vt:lpstr>
      <vt:lpstr>Pushing apps to Cloud Foundry</vt:lpstr>
      <vt:lpstr>PowerPoint Presentation</vt:lpstr>
      <vt:lpstr>Break</vt:lpstr>
      <vt:lpstr>PowerPoint Presentation</vt:lpstr>
      <vt:lpstr>Writing Twelve Factor ASP.NET Applications</vt:lpstr>
      <vt:lpstr>PowerPoint Presentation</vt:lpstr>
      <vt:lpstr>Web.Config versus PCF Variables</vt:lpstr>
      <vt:lpstr>Why use PCF Environment Variables?</vt:lpstr>
      <vt:lpstr>PowerPoint Presentation</vt:lpstr>
      <vt:lpstr>Logging with PCF</vt:lpstr>
      <vt:lpstr>PowerPoint Presentation</vt:lpstr>
      <vt:lpstr>Handling File Access </vt:lpstr>
      <vt:lpstr>PowerPoint Presentation</vt:lpstr>
      <vt:lpstr>Single Sign-On</vt:lpstr>
      <vt:lpstr>PowerPoint Presentation</vt:lpstr>
      <vt:lpstr>Moving to Cloud</vt:lpstr>
      <vt:lpstr>.NET Framework vs .NET Core</vt:lpstr>
      <vt:lpstr>Why Choose Core?</vt:lpstr>
      <vt:lpstr>Where are my favorite toys?</vt:lpstr>
      <vt:lpstr>Should I use .NET core  or  .NET Framework?</vt:lpstr>
      <vt:lpstr>You can...</vt:lpstr>
      <vt:lpstr>Application Considerations</vt:lpstr>
      <vt:lpstr>Greenfield</vt:lpstr>
      <vt:lpstr>Brownfield</vt:lpstr>
      <vt:lpstr>Windows Services</vt:lpstr>
      <vt:lpstr>Tasks and Jobs</vt:lpstr>
      <vt:lpstr>PowerPoint Presentation</vt:lpstr>
      <vt:lpstr>PowerPoint Presentation</vt:lpstr>
      <vt:lpstr>What is a Service?</vt:lpstr>
      <vt:lpstr>Types of Services</vt:lpstr>
      <vt:lpstr>User Provided Services</vt:lpstr>
      <vt:lpstr>Examples of Managed Services</vt:lpstr>
      <vt:lpstr>SQL Server</vt:lpstr>
      <vt:lpstr>SQL Server - Solution</vt:lpstr>
      <vt:lpstr>Services cannot be refactored</vt:lpstr>
      <vt:lpstr>Services cannot be refactored - Solutions</vt:lpstr>
      <vt:lpstr>Messaging</vt:lpstr>
      <vt:lpstr>What is Steeltoe?</vt:lpstr>
      <vt:lpstr>Configuration Providers</vt:lpstr>
      <vt:lpstr>About Spring Cloud Config Server</vt:lpstr>
      <vt:lpstr>Service Discovery</vt:lpstr>
      <vt:lpstr>About Eureka Server</vt:lpstr>
      <vt:lpstr>Circuit Breaker</vt:lpstr>
      <vt:lpstr>About Hystrix</vt:lpstr>
      <vt:lpstr>Cloud Connectors</vt:lpstr>
      <vt:lpstr>Security Providers</vt:lpstr>
      <vt:lpstr>Management Endpoints (Actuators)</vt:lpstr>
      <vt:lpstr>Open Source and Flexible</vt:lpstr>
      <vt:lpstr>Other Concerns</vt:lpstr>
      <vt:lpstr>PowerPoint Presentation</vt:lpstr>
      <vt:lpstr>Troubleshooting Windows Deployments</vt:lpstr>
      <vt:lpstr>Troubleshooting Windows Deployments</vt:lpstr>
      <vt:lpstr>Troubleshooting Database Access</vt:lpstr>
      <vt:lpstr>PowerPoint Presentation</vt:lpstr>
      <vt:lpstr>CI/CD Pipelines with TFS/VSTS</vt:lpstr>
      <vt:lpstr>Building CI/CD Pipelines with TFS/VSTS</vt:lpstr>
      <vt:lpstr>PowerPoint Presentation</vt:lpstr>
      <vt:lpstr>Demo Steps</vt:lpstr>
      <vt:lpstr>PowerPoint Presentation</vt:lpstr>
      <vt:lpstr>Coming soon for .NET</vt:lpstr>
      <vt:lpstr>On the Roadmap</vt:lpstr>
      <vt:lpstr>PowerPoint Presentation</vt:lpstr>
      <vt:lpstr>PowerPoint Presentation</vt:lpstr>
      <vt:lpstr>Active Directory</vt:lpstr>
      <vt:lpstr>Integrated Windows Authentication</vt:lpstr>
      <vt:lpstr>Kerberos - High Level</vt:lpstr>
      <vt:lpstr>Kerberos - Deep Dive</vt:lpstr>
      <vt:lpstr>IWA + PCF = Not supported</vt:lpstr>
      <vt:lpstr>PCF with Active Directory</vt:lpstr>
      <vt:lpstr>“Not good enough”</vt:lpstr>
      <vt:lpstr>WCF+WIF</vt:lpstr>
      <vt:lpstr>PLEASE DON’T TOUCH IT!</vt:lpstr>
      <vt:lpstr>Typical WCF Configuration</vt:lpstr>
      <vt:lpstr>Typical WCF Configuration</vt:lpstr>
      <vt:lpstr>WCF-WIF - Solution</vt:lpstr>
      <vt:lpstr>PowerPoint Presentation</vt:lpstr>
      <vt:lpstr>Data Protection</vt:lpstr>
      <vt:lpstr>DPAPI</vt:lpstr>
      <vt:lpstr>DPAPI - Not for the cloud</vt:lpstr>
      <vt:lpstr>.NET Core Data Protection</vt:lpstr>
      <vt:lpstr>.NET Core Data Protection - Use cases</vt:lpstr>
      <vt:lpstr>What is our goal</vt:lpstr>
      <vt:lpstr>Use Config Server with Encryption</vt:lpstr>
      <vt:lpstr>How to do 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Corn</dc:creator>
  <cp:lastModifiedBy>Cornelius Mendoza</cp:lastModifiedBy>
  <cp:revision>56</cp:revision>
  <dcterms:modified xsi:type="dcterms:W3CDTF">2017-09-13T05:41:32Z</dcterms:modified>
</cp:coreProperties>
</file>